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65" r:id="rId2"/>
    <p:sldMasterId id="2147483666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6" r:id="rId9"/>
    <p:sldMasterId id="2147483678" r:id="rId10"/>
  </p:sldMasterIdLst>
  <p:notesMasterIdLst>
    <p:notesMasterId r:id="rId72"/>
  </p:notesMasterIdLst>
  <p:sldIdLst>
    <p:sldId id="258" r:id="rId11"/>
    <p:sldId id="363" r:id="rId12"/>
    <p:sldId id="365" r:id="rId13"/>
    <p:sldId id="364" r:id="rId14"/>
    <p:sldId id="396" r:id="rId15"/>
    <p:sldId id="369" r:id="rId16"/>
    <p:sldId id="398" r:id="rId17"/>
    <p:sldId id="397" r:id="rId18"/>
    <p:sldId id="403" r:id="rId19"/>
    <p:sldId id="368" r:id="rId20"/>
    <p:sldId id="370" r:id="rId21"/>
    <p:sldId id="400" r:id="rId22"/>
    <p:sldId id="404" r:id="rId23"/>
    <p:sldId id="399" r:id="rId24"/>
    <p:sldId id="371" r:id="rId25"/>
    <p:sldId id="373" r:id="rId26"/>
    <p:sldId id="374" r:id="rId27"/>
    <p:sldId id="377" r:id="rId28"/>
    <p:sldId id="375" r:id="rId29"/>
    <p:sldId id="406" r:id="rId30"/>
    <p:sldId id="376" r:id="rId31"/>
    <p:sldId id="405" r:id="rId32"/>
    <p:sldId id="372" r:id="rId33"/>
    <p:sldId id="378" r:id="rId34"/>
    <p:sldId id="379" r:id="rId35"/>
    <p:sldId id="380" r:id="rId36"/>
    <p:sldId id="383" r:id="rId37"/>
    <p:sldId id="420" r:id="rId38"/>
    <p:sldId id="421" r:id="rId39"/>
    <p:sldId id="427" r:id="rId40"/>
    <p:sldId id="422" r:id="rId41"/>
    <p:sldId id="423" r:id="rId42"/>
    <p:sldId id="424" r:id="rId43"/>
    <p:sldId id="425" r:id="rId44"/>
    <p:sldId id="426" r:id="rId45"/>
    <p:sldId id="381" r:id="rId46"/>
    <p:sldId id="382" r:id="rId47"/>
    <p:sldId id="412" r:id="rId48"/>
    <p:sldId id="413" r:id="rId49"/>
    <p:sldId id="414" r:id="rId50"/>
    <p:sldId id="428" r:id="rId51"/>
    <p:sldId id="384" r:id="rId52"/>
    <p:sldId id="390" r:id="rId53"/>
    <p:sldId id="419" r:id="rId54"/>
    <p:sldId id="401" r:id="rId55"/>
    <p:sldId id="415" r:id="rId56"/>
    <p:sldId id="416" r:id="rId57"/>
    <p:sldId id="417" r:id="rId58"/>
    <p:sldId id="402" r:id="rId59"/>
    <p:sldId id="391" r:id="rId60"/>
    <p:sldId id="392" r:id="rId61"/>
    <p:sldId id="407" r:id="rId62"/>
    <p:sldId id="408" r:id="rId63"/>
    <p:sldId id="393" r:id="rId64"/>
    <p:sldId id="394" r:id="rId65"/>
    <p:sldId id="395" r:id="rId66"/>
    <p:sldId id="410" r:id="rId67"/>
    <p:sldId id="411" r:id="rId68"/>
    <p:sldId id="409" r:id="rId69"/>
    <p:sldId id="366" r:id="rId70"/>
    <p:sldId id="418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ianne Billings" initials="C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6A"/>
    <a:srgbClr val="ED7D31"/>
    <a:srgbClr val="C0DC88"/>
    <a:srgbClr val="009DDC"/>
    <a:srgbClr val="8DC73F"/>
    <a:srgbClr val="78BDE7"/>
    <a:srgbClr val="43C9FF"/>
    <a:srgbClr val="D8F0F4"/>
    <a:srgbClr val="D1F2FF"/>
    <a:srgbClr val="8FD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0" autoAdjust="0"/>
    <p:restoredTop sz="58173" autoAdjust="0"/>
  </p:normalViewPr>
  <p:slideViewPr>
    <p:cSldViewPr showGuides="1">
      <p:cViewPr varScale="1">
        <p:scale>
          <a:sx n="68" d="100"/>
          <a:sy n="68" d="100"/>
        </p:scale>
        <p:origin x="84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485F8E-3763-49F4-9463-BE053C365A52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43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47917-7E9E-4222-8A69-6B223AF11D5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0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0537B-2800-43D0-874E-E87FA24C8B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Attachment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1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0537B-2800-43D0-874E-E87FA24C8B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Attachment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19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0537B-2800-43D0-874E-E87FA24C8B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Attachment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75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1576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314450"/>
            <a:ext cx="2057400" cy="4629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14450"/>
            <a:ext cx="6019800" cy="4629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7707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684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8342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488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1088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1571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356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2620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00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80728"/>
            <a:ext cx="82296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60848"/>
            <a:ext cx="8229600" cy="38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B0DD4-4AE9-4139-BB37-D20FDCE813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91785" y="118875"/>
            <a:ext cx="3047415" cy="551776"/>
            <a:chOff x="2579830" y="1569556"/>
            <a:chExt cx="8775965" cy="2734930"/>
          </a:xfrm>
        </p:grpSpPr>
        <p:pic>
          <p:nvPicPr>
            <p:cNvPr id="5" name="Picture 2" descr="http://escm-ema.ae/images/lg1.png">
              <a:extLst>
                <a:ext uri="{FF2B5EF4-FFF2-40B4-BE49-F238E27FC236}">
                  <a16:creationId xmlns:a16="http://schemas.microsoft.com/office/drawing/2014/main" id="{BF7FD79F-3FFE-4B17-809D-F77BFFF33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830" y="1585100"/>
              <a:ext cx="2719387" cy="2719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escm-ema.ae/images/lg2.png">
              <a:extLst>
                <a:ext uri="{FF2B5EF4-FFF2-40B4-BE49-F238E27FC236}">
                  <a16:creationId xmlns:a16="http://schemas.microsoft.com/office/drawing/2014/main" id="{8191386E-C808-4400-90FA-AC96B59DD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217" y="1569556"/>
              <a:ext cx="6056578" cy="2734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fade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3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76C46D-54C4-4337-A84B-1FE29FBB0F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202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76C46D-54C4-4337-A84B-1FE29FBB0F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42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76C46D-54C4-4337-A84B-1FE29FBB0F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504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76C46D-54C4-4337-A84B-1FE29FBB0F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918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76C46D-54C4-4337-A84B-1FE29FBB0F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031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76C46D-54C4-4337-A84B-1FE29FBB0F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563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76C46D-54C4-4337-A84B-1FE29FBB0F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326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76C46D-54C4-4337-A84B-1FE29FBB0F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345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C46D-54C4-4337-A84B-1FE29FBB0F3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61237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hyperlink" Target="http://www.doh.gov.a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ect.info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tcommissioninternational.org/" TargetMode="External"/><Relationship Id="rId7" Type="http://schemas.openxmlformats.org/officeDocument/2006/relationships/hyperlink" Target="https://www.cdc.gov/epiinfo/index.html" TargetMode="External"/><Relationship Id="rId2" Type="http://schemas.openxmlformats.org/officeDocument/2006/relationships/hyperlink" Target="https://www.cdc.gov/antibiotic-use/healthcare/pdfs/core-element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dc.europa.eu/en/antimicrobial-resistance" TargetMode="External"/><Relationship Id="rId5" Type="http://schemas.openxmlformats.org/officeDocument/2006/relationships/hyperlink" Target="https://www.sanfordguide.com/" TargetMode="External"/><Relationship Id="rId4" Type="http://schemas.openxmlformats.org/officeDocument/2006/relationships/hyperlink" Target="http://www.whonet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Why a Cumulative Antibiogram?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/>
              <a:t>It is crucial to monitor current levels, and emerging trends in resistance at the local, and national level to support</a:t>
            </a:r>
          </a:p>
          <a:p>
            <a:pPr lvl="1"/>
            <a:r>
              <a:rPr lang="en-US" sz="2800" b="0" dirty="0"/>
              <a:t>Clinical decision making</a:t>
            </a:r>
          </a:p>
          <a:p>
            <a:pPr lvl="1"/>
            <a:r>
              <a:rPr lang="en-US" sz="2800" dirty="0"/>
              <a:t>Infection control interventions, and </a:t>
            </a:r>
          </a:p>
          <a:p>
            <a:pPr lvl="1"/>
            <a:r>
              <a:rPr lang="en-US" sz="2800" b="0" dirty="0"/>
              <a:t>Antimicrobial</a:t>
            </a:r>
            <a:r>
              <a:rPr lang="en-US" sz="2800" dirty="0"/>
              <a:t>-resistance containment strategies</a:t>
            </a:r>
            <a:endParaRPr lang="en-US" sz="2800" b="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85734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Why a Cumulative Antibiogram? (2) – Recommended by Relevant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calculated therapy with antimicrobial agents for any given patient</a:t>
            </a:r>
            <a:r>
              <a:rPr lang="en-US" sz="2800" b="0" dirty="0"/>
              <a:t> depends on available microbiological results for this patient and his immediate environment, </a:t>
            </a:r>
            <a:r>
              <a:rPr lang="en-US" sz="2800" dirty="0"/>
              <a:t>as well as on the resistance situation of the unit</a:t>
            </a:r>
            <a:r>
              <a:rPr lang="en-US" sz="2800" b="0" dirty="0"/>
              <a:t> where the patient is treated.</a:t>
            </a:r>
          </a:p>
          <a:p>
            <a:r>
              <a:rPr lang="en-US" sz="2800" b="0" dirty="0"/>
              <a:t>If such data are not available, regional, or national data can be utilized.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D0E07-614D-461A-9685-53592FA73DB9}"/>
              </a:ext>
            </a:extLst>
          </p:cNvPr>
          <p:cNvSpPr txBox="1"/>
          <p:nvPr/>
        </p:nvSpPr>
        <p:spPr>
          <a:xfrm>
            <a:off x="179512" y="6001543"/>
            <a:ext cx="6607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S2k Guideline: EAT of bacterial infections in adults (PEG, Germany, 2019) [2]</a:t>
            </a:r>
          </a:p>
        </p:txBody>
      </p:sp>
    </p:spTree>
    <p:extLst>
      <p:ext uri="{BB962C8B-B14F-4D97-AF65-F5344CB8AC3E}">
        <p14:creationId xmlns:p14="http://schemas.microsoft.com/office/powerpoint/2010/main" val="17619285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effectLst/>
              </a:rPr>
              <a:t>Why a Cumulative Antibiogram? (3) – It is required by Hospital Accreditation Standards (e.g. JCI)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0C659574-EBDC-4F52-8163-B987B78E2ADE}"/>
              </a:ext>
            </a:extLst>
          </p:cNvPr>
          <p:cNvSpPr txBox="1">
            <a:spLocks/>
          </p:cNvSpPr>
          <p:nvPr/>
        </p:nvSpPr>
        <p:spPr bwMode="auto">
          <a:xfrm>
            <a:off x="179512" y="5990506"/>
            <a:ext cx="7619459" cy="3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600" b="1" dirty="0">
                <a:latin typeface="+mn-lt"/>
              </a:rPr>
              <a:t>JCI [10]. CDC (2014) [9]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804AEA-E0E5-4E82-972B-7AA709D51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00" b="3697"/>
          <a:stretch/>
        </p:blipFill>
        <p:spPr>
          <a:xfrm>
            <a:off x="395536" y="1916832"/>
            <a:ext cx="8229600" cy="2087209"/>
          </a:xfrm>
          <a:prstGeom prst="rect">
            <a:avLst/>
          </a:prstGeom>
        </p:spPr>
      </p:pic>
      <p:sp>
        <p:nvSpPr>
          <p:cNvPr id="9" name="Pfeil: nach rechts gekrümmt 8">
            <a:extLst>
              <a:ext uri="{FF2B5EF4-FFF2-40B4-BE49-F238E27FC236}">
                <a16:creationId xmlns:a16="http://schemas.microsoft.com/office/drawing/2014/main" id="{B302EBF7-051E-4B85-A41D-13319AB89A40}"/>
              </a:ext>
            </a:extLst>
          </p:cNvPr>
          <p:cNvSpPr/>
          <p:nvPr/>
        </p:nvSpPr>
        <p:spPr>
          <a:xfrm>
            <a:off x="35496" y="2492896"/>
            <a:ext cx="360040" cy="3024336"/>
          </a:xfrm>
          <a:prstGeom prst="curvedRightArrow">
            <a:avLst>
              <a:gd name="adj1" fmla="val 25000"/>
              <a:gd name="adj2" fmla="val 50000"/>
              <a:gd name="adj3" fmla="val 273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266F680-E510-42EC-B472-1780449F3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6" y="4261983"/>
            <a:ext cx="8229600" cy="14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41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effectLst/>
              </a:rPr>
              <a:t>Why a Cumulative Antibiogram? (4) – It is a legal requirement in Abu Dhabi (Dept. of Health)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1562" y="1864784"/>
            <a:ext cx="5508590" cy="3911001"/>
          </a:xfrm>
        </p:spPr>
        <p:txBody>
          <a:bodyPr/>
          <a:lstStyle/>
          <a:p>
            <a:r>
              <a:rPr lang="en-GB" sz="2400" dirty="0"/>
              <a:t>Mandatory Elements for the Implementation of ASP:</a:t>
            </a:r>
          </a:p>
          <a:p>
            <a:pPr lvl="1"/>
            <a:r>
              <a:rPr lang="en-GB" sz="2400" b="1" dirty="0"/>
              <a:t>Clause 4.5 Cumulative Antibiogram: </a:t>
            </a:r>
            <a:br>
              <a:rPr lang="en-GB" sz="2400" b="1" dirty="0"/>
            </a:br>
            <a:r>
              <a:rPr lang="en-GB" sz="2400" b="1" dirty="0"/>
              <a:t>“</a:t>
            </a:r>
            <a:r>
              <a:rPr lang="en-GB" sz="2400" b="1" dirty="0">
                <a:solidFill>
                  <a:srgbClr val="FF0000"/>
                </a:solidFill>
              </a:rPr>
              <a:t>Develop and update a facility-based cumulative antibiogram</a:t>
            </a:r>
            <a:r>
              <a:rPr lang="en-GB" sz="2400" dirty="0"/>
              <a:t>, at least once a year, and publish internally to ensure access by Healthcare Professionals”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09" y="1772815"/>
            <a:ext cx="2859297" cy="3672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0C659574-EBDC-4F52-8163-B987B78E2ADE}"/>
              </a:ext>
            </a:extLst>
          </p:cNvPr>
          <p:cNvSpPr txBox="1">
            <a:spLocks/>
          </p:cNvSpPr>
          <p:nvPr/>
        </p:nvSpPr>
        <p:spPr bwMode="auto">
          <a:xfrm>
            <a:off x="179512" y="5990506"/>
            <a:ext cx="7619459" cy="3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600" b="1" dirty="0">
                <a:latin typeface="+mn-lt"/>
              </a:rPr>
              <a:t>DoH Standard for Antimicrobial Stewardship Programs (Dec 2017) [3]</a:t>
            </a:r>
          </a:p>
        </p:txBody>
      </p:sp>
    </p:spTree>
    <p:extLst>
      <p:ext uri="{BB962C8B-B14F-4D97-AF65-F5344CB8AC3E}">
        <p14:creationId xmlns:p14="http://schemas.microsoft.com/office/powerpoint/2010/main" val="28173522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0728"/>
            <a:ext cx="8229600" cy="57606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Why a Cumulative Antibiogram?  Overall: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8229600" cy="460851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200" b="0" dirty="0">
                <a:latin typeface="+mn-lt"/>
                <a:cs typeface="Arial" panose="020B0604020202020204" pitchFamily="34" charset="0"/>
              </a:rPr>
              <a:t>Cumulative antimicrobial susceptibility test (AST) data are needed to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200" b="0" u="sng" dirty="0">
                <a:latin typeface="+mn-lt"/>
                <a:cs typeface="Arial" panose="020B0604020202020204" pitchFamily="34" charset="0"/>
              </a:rPr>
              <a:t>Inform</a:t>
            </a:r>
            <a:r>
              <a:rPr lang="en-GB" sz="2200" b="0" dirty="0">
                <a:latin typeface="+mn-lt"/>
                <a:cs typeface="Arial" panose="020B0604020202020204" pitchFamily="34" charset="0"/>
              </a:rPr>
              <a:t> clinicians on local levels and trends of antimicrobial resistance/susceptibilities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200" b="0" u="sng" dirty="0">
                <a:latin typeface="+mn-lt"/>
                <a:cs typeface="Arial" panose="020B0604020202020204" pitchFamily="34" charset="0"/>
              </a:rPr>
              <a:t>Guide</a:t>
            </a:r>
            <a:r>
              <a:rPr lang="en-GB" sz="2200" b="0" dirty="0">
                <a:latin typeface="+mn-lt"/>
                <a:cs typeface="Arial" panose="020B0604020202020204" pitchFamily="34" charset="0"/>
              </a:rPr>
              <a:t> clinicians for making decisions on initial empirical antimicrobial therapy for infections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200" b="0" u="sng" dirty="0">
                <a:latin typeface="+mn-lt"/>
                <a:cs typeface="Arial" panose="020B0604020202020204" pitchFamily="34" charset="0"/>
              </a:rPr>
              <a:t>Guide</a:t>
            </a:r>
            <a:r>
              <a:rPr lang="en-GB" sz="2200" b="0" dirty="0">
                <a:latin typeface="+mn-lt"/>
                <a:cs typeface="Arial" panose="020B0604020202020204" pitchFamily="34" charset="0"/>
              </a:rPr>
              <a:t> and </a:t>
            </a:r>
            <a:r>
              <a:rPr lang="en-GB" sz="2200" b="0" u="sng" dirty="0">
                <a:latin typeface="+mn-lt"/>
                <a:cs typeface="Arial" panose="020B0604020202020204" pitchFamily="34" charset="0"/>
              </a:rPr>
              <a:t>inform</a:t>
            </a:r>
            <a:r>
              <a:rPr lang="en-GB" sz="2200" b="0" dirty="0">
                <a:latin typeface="+mn-lt"/>
                <a:cs typeface="Arial" panose="020B0604020202020204" pitchFamily="34" charset="0"/>
              </a:rPr>
              <a:t> antibiotic stewardship programs (ASPs)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200" b="0" u="sng" dirty="0">
                <a:latin typeface="+mn-lt"/>
                <a:cs typeface="Arial" panose="020B0604020202020204" pitchFamily="34" charset="0"/>
              </a:rPr>
              <a:t>Reveal</a:t>
            </a:r>
            <a:r>
              <a:rPr lang="en-GB" sz="2200" b="0" dirty="0">
                <a:latin typeface="+mn-lt"/>
                <a:cs typeface="Arial" panose="020B0604020202020204" pitchFamily="34" charset="0"/>
              </a:rPr>
              <a:t> and </a:t>
            </a:r>
            <a:r>
              <a:rPr lang="en-GB" sz="2200" b="0" u="sng" dirty="0">
                <a:latin typeface="+mn-lt"/>
                <a:cs typeface="Arial" panose="020B0604020202020204" pitchFamily="34" charset="0"/>
              </a:rPr>
              <a:t>document</a:t>
            </a:r>
            <a:r>
              <a:rPr lang="en-GB" sz="2200" b="0" dirty="0">
                <a:latin typeface="+mn-lt"/>
                <a:cs typeface="Arial" panose="020B0604020202020204" pitchFamily="34" charset="0"/>
              </a:rPr>
              <a:t> trends in emerging resistance at HCF level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0" u="sng" dirty="0">
                <a:latin typeface="+mn-lt"/>
                <a:cs typeface="Arial" panose="020B0604020202020204" pitchFamily="34" charset="0"/>
              </a:rPr>
              <a:t>Compare</a:t>
            </a:r>
            <a:r>
              <a:rPr lang="en-US" sz="2200" b="0" dirty="0">
                <a:latin typeface="+mn-lt"/>
                <a:cs typeface="Arial" panose="020B0604020202020204" pitchFamily="34" charset="0"/>
              </a:rPr>
              <a:t> susceptibility rates, within and across different facilities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0" u="sng" dirty="0">
                <a:latin typeface="+mn-lt"/>
                <a:cs typeface="Arial" panose="020B0604020202020204" pitchFamily="34" charset="0"/>
              </a:rPr>
              <a:t>Benchmark</a:t>
            </a:r>
            <a:r>
              <a:rPr lang="en-US" sz="2200" b="0" dirty="0">
                <a:latin typeface="+mn-lt"/>
                <a:cs typeface="Arial" panose="020B0604020202020204" pitchFamily="34" charset="0"/>
              </a:rPr>
              <a:t> to national and international susceptibility rates, and to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0" u="sng" dirty="0">
                <a:latin typeface="+mn-lt"/>
                <a:cs typeface="Arial" panose="020B0604020202020204" pitchFamily="34" charset="0"/>
              </a:rPr>
              <a:t>Comply</a:t>
            </a:r>
            <a:r>
              <a:rPr lang="en-US" sz="2200" b="0" dirty="0">
                <a:latin typeface="+mn-lt"/>
                <a:cs typeface="Arial" panose="020B0604020202020204" pitchFamily="34" charset="0"/>
              </a:rPr>
              <a:t> with accreditation and legal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8758444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CLSI Guideline M39-A4, 2014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D0E07-614D-461A-9685-53592FA73DB9}"/>
              </a:ext>
            </a:extLst>
          </p:cNvPr>
          <p:cNvSpPr txBox="1"/>
          <p:nvPr/>
        </p:nvSpPr>
        <p:spPr>
          <a:xfrm>
            <a:off x="179512" y="6001543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1222BC-2DCF-4CB1-9111-6B234C262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91" y="1376772"/>
            <a:ext cx="3713833" cy="45992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79782A-4958-46E2-898A-379D0BEA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48"/>
            <a:ext cx="4322440" cy="3528392"/>
          </a:xfrm>
        </p:spPr>
        <p:txBody>
          <a:bodyPr/>
          <a:lstStyle/>
          <a:p>
            <a:pPr marL="0" indent="0">
              <a:buNone/>
            </a:pPr>
            <a:r>
              <a:rPr lang="en-US" sz="2700" b="0" dirty="0"/>
              <a:t>“It is important to recognize that many of the specific recommendations … have been made with the </a:t>
            </a:r>
            <a:r>
              <a:rPr lang="en-US" sz="2700" b="0" u="sng" dirty="0"/>
              <a:t>primary aim in guiding clinicians</a:t>
            </a:r>
            <a:r>
              <a:rPr lang="en-US" sz="2700" b="0" dirty="0"/>
              <a:t> in the selection of initial empirical antimicrobial therapy (EAT)”</a:t>
            </a:r>
          </a:p>
        </p:txBody>
      </p:sp>
    </p:spTree>
    <p:extLst>
      <p:ext uri="{BB962C8B-B14F-4D97-AF65-F5344CB8AC3E}">
        <p14:creationId xmlns:p14="http://schemas.microsoft.com/office/powerpoint/2010/main" val="12806974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CLSI Guideline M39-A4, 2014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D0E07-614D-461A-9685-53592FA73DB9}"/>
              </a:ext>
            </a:extLst>
          </p:cNvPr>
          <p:cNvSpPr txBox="1"/>
          <p:nvPr/>
        </p:nvSpPr>
        <p:spPr>
          <a:xfrm>
            <a:off x="179512" y="6042774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79782A-4958-46E2-898A-379D0BEA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48"/>
            <a:ext cx="6986736" cy="3528392"/>
          </a:xfrm>
        </p:spPr>
        <p:txBody>
          <a:bodyPr/>
          <a:lstStyle/>
          <a:p>
            <a:r>
              <a:rPr lang="en-US" sz="2700" b="0" dirty="0"/>
              <a:t>“CA is useful to clinicians in the selection of the most appropriate agents for </a:t>
            </a:r>
            <a:r>
              <a:rPr lang="en-US" sz="2700" b="0" u="sng" dirty="0"/>
              <a:t>initial</a:t>
            </a:r>
            <a:r>
              <a:rPr lang="en-US" sz="2700" b="0" dirty="0"/>
              <a:t> empirical antimicrobial therapy (EAT)”</a:t>
            </a:r>
          </a:p>
          <a:p>
            <a:r>
              <a:rPr lang="en-US" sz="2700" b="0" u="sng" dirty="0"/>
              <a:t>First isolate</a:t>
            </a:r>
            <a:r>
              <a:rPr lang="en-US" sz="2700" b="0" dirty="0"/>
              <a:t> per patient only</a:t>
            </a:r>
          </a:p>
          <a:p>
            <a:r>
              <a:rPr lang="en-US" sz="2700" b="0" dirty="0"/>
              <a:t>CA is not suitable for individual patient management</a:t>
            </a:r>
          </a:p>
          <a:p>
            <a:endParaRPr lang="en-US" sz="2700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D3A031-FE4F-4F78-BAE0-9D235C10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54" y="4725144"/>
            <a:ext cx="2915473" cy="14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65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CLSI Guideline M39-A4, 2014 - Summary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D0E07-614D-461A-9685-53592FA73DB9}"/>
              </a:ext>
            </a:extLst>
          </p:cNvPr>
          <p:cNvSpPr txBox="1"/>
          <p:nvPr/>
        </p:nvSpPr>
        <p:spPr>
          <a:xfrm>
            <a:off x="179512" y="6042774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79782A-4958-46E2-898A-379D0BEA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7850832" cy="4320480"/>
          </a:xfrm>
        </p:spPr>
        <p:txBody>
          <a:bodyPr/>
          <a:lstStyle/>
          <a:p>
            <a:r>
              <a:rPr lang="en-US" sz="2700" dirty="0"/>
              <a:t>Routine CA</a:t>
            </a:r>
          </a:p>
          <a:p>
            <a:pPr lvl="1"/>
            <a:r>
              <a:rPr lang="en-US" sz="2300" dirty="0"/>
              <a:t>S</a:t>
            </a:r>
            <a:r>
              <a:rPr lang="en-US" sz="2300" b="0" dirty="0"/>
              <a:t>hould be generated at least 1x/year</a:t>
            </a:r>
          </a:p>
          <a:p>
            <a:pPr lvl="1"/>
            <a:r>
              <a:rPr lang="en-US" sz="2300" dirty="0"/>
              <a:t>Isolates from all sources/location types/units </a:t>
            </a:r>
            <a:endParaRPr lang="en-US" sz="2300" b="0" dirty="0"/>
          </a:p>
          <a:p>
            <a:r>
              <a:rPr lang="en-US" sz="2700" dirty="0"/>
              <a:t>Enhanced CA</a:t>
            </a:r>
          </a:p>
          <a:p>
            <a:pPr lvl="1"/>
            <a:r>
              <a:rPr lang="en-US" sz="2300" b="0" dirty="0"/>
              <a:t>Sub-group analysis (if number of isolates allows)</a:t>
            </a:r>
          </a:p>
          <a:p>
            <a:pPr lvl="1"/>
            <a:r>
              <a:rPr lang="en-US" sz="2300" b="1" dirty="0"/>
              <a:t>Routine CA + Breakdowns</a:t>
            </a:r>
            <a:r>
              <a:rPr lang="en-US" sz="2300" dirty="0"/>
              <a:t> by </a:t>
            </a:r>
          </a:p>
          <a:p>
            <a:pPr lvl="2"/>
            <a:r>
              <a:rPr lang="en-US" sz="2100" dirty="0"/>
              <a:t>Location type</a:t>
            </a:r>
          </a:p>
          <a:p>
            <a:pPr lvl="2"/>
            <a:r>
              <a:rPr lang="en-US" sz="2100" dirty="0"/>
              <a:t>Specimen type, </a:t>
            </a:r>
          </a:p>
          <a:p>
            <a:pPr lvl="2"/>
            <a:r>
              <a:rPr lang="en-US" sz="2100" dirty="0"/>
              <a:t>Patientcare unit, etc.</a:t>
            </a:r>
          </a:p>
          <a:p>
            <a:pPr lvl="1"/>
            <a:r>
              <a:rPr lang="en-US" sz="2300" b="1" dirty="0"/>
              <a:t>Additional analysis</a:t>
            </a:r>
          </a:p>
          <a:p>
            <a:endParaRPr lang="en-US" sz="2300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4B8345-69AA-4CB5-AABE-605B1618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54" y="4725144"/>
            <a:ext cx="2915473" cy="14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290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CLSI Guideline M39-A4, 2014 - Summary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D0E07-614D-461A-9685-53592FA73DB9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79782A-4958-46E2-898A-379D0BEA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" y="1772816"/>
            <a:ext cx="4178424" cy="3373004"/>
          </a:xfrm>
        </p:spPr>
        <p:txBody>
          <a:bodyPr/>
          <a:lstStyle/>
          <a:p>
            <a:r>
              <a:rPr lang="en-US" b="0" dirty="0"/>
              <a:t>DO REPORT</a:t>
            </a:r>
          </a:p>
          <a:p>
            <a:pPr lvl="1"/>
            <a:r>
              <a:rPr lang="en-US" b="0" dirty="0"/>
              <a:t>Final, validated AST results</a:t>
            </a:r>
          </a:p>
          <a:p>
            <a:pPr lvl="1"/>
            <a:r>
              <a:rPr lang="en-US" b="0" dirty="0"/>
              <a:t>Species with results for N≥30 isolates*</a:t>
            </a:r>
          </a:p>
          <a:p>
            <a:pPr lvl="1"/>
            <a:r>
              <a:rPr lang="en-US" b="0" dirty="0"/>
              <a:t>Routinely tested antibiotics</a:t>
            </a:r>
          </a:p>
          <a:p>
            <a:pPr lvl="1"/>
            <a:r>
              <a:rPr lang="en-US" b="0" dirty="0"/>
              <a:t>%Susceptible</a:t>
            </a:r>
          </a:p>
          <a:p>
            <a:pPr lvl="1"/>
            <a:r>
              <a:rPr lang="en-US" b="0" dirty="0"/>
              <a:t>Diagnostic isolates</a:t>
            </a:r>
          </a:p>
          <a:p>
            <a:pPr lvl="1"/>
            <a:r>
              <a:rPr lang="en-US" dirty="0"/>
              <a:t>First isolate per species/ patient/analysis period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68114-2D11-41BC-9DBC-E840BD3AC3BA}"/>
              </a:ext>
            </a:extLst>
          </p:cNvPr>
          <p:cNvSpPr txBox="1">
            <a:spLocks/>
          </p:cNvSpPr>
          <p:nvPr/>
        </p:nvSpPr>
        <p:spPr bwMode="auto">
          <a:xfrm>
            <a:off x="4686539" y="1772816"/>
            <a:ext cx="4250432" cy="425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DO NOT REPORT</a:t>
            </a:r>
          </a:p>
          <a:p>
            <a:pPr lvl="1"/>
            <a:r>
              <a:rPr lang="en-US" kern="0" dirty="0"/>
              <a:t>Preliminary AST results</a:t>
            </a:r>
          </a:p>
          <a:p>
            <a:pPr lvl="1"/>
            <a:r>
              <a:rPr lang="en-US" kern="0" dirty="0"/>
              <a:t>Species with results for N&lt;10 isolates*</a:t>
            </a:r>
          </a:p>
          <a:p>
            <a:pPr lvl="1"/>
            <a:r>
              <a:rPr lang="en-US" kern="0" dirty="0"/>
              <a:t>Selectively tested antibiotics</a:t>
            </a:r>
          </a:p>
          <a:p>
            <a:pPr lvl="1"/>
            <a:r>
              <a:rPr lang="en-US" kern="0" dirty="0"/>
              <a:t>%Resistant, %Intermediate</a:t>
            </a:r>
          </a:p>
          <a:p>
            <a:pPr lvl="1"/>
            <a:r>
              <a:rPr lang="en-US" kern="0" dirty="0"/>
              <a:t>Surveillance + QC isolates</a:t>
            </a:r>
          </a:p>
          <a:p>
            <a:pPr lvl="1"/>
            <a:r>
              <a:rPr lang="en-US" kern="0" dirty="0"/>
              <a:t>Duplicate isolates (copy strains, multiple isolates)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8A069D4-B79A-48EF-8DBF-21938E014C05}"/>
              </a:ext>
            </a:extLst>
          </p:cNvPr>
          <p:cNvSpPr/>
          <p:nvPr/>
        </p:nvSpPr>
        <p:spPr>
          <a:xfrm>
            <a:off x="899592" y="5390666"/>
            <a:ext cx="60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*If 10&lt;N&lt;30: Consider grouping, or add a note of caution</a:t>
            </a:r>
          </a:p>
        </p:txBody>
      </p:sp>
    </p:spTree>
    <p:extLst>
      <p:ext uri="{BB962C8B-B14F-4D97-AF65-F5344CB8AC3E}">
        <p14:creationId xmlns:p14="http://schemas.microsoft.com/office/powerpoint/2010/main" val="41823032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700" dirty="0">
                <a:solidFill>
                  <a:srgbClr val="FF0000"/>
                </a:solidFill>
                <a:effectLst/>
              </a:rPr>
              <a:t>Reporting ‘All Isolates’, versus ‘Diagnostic Isolates’ only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D0E07-614D-461A-9685-53592FA73DB9}"/>
              </a:ext>
            </a:extLst>
          </p:cNvPr>
          <p:cNvSpPr txBox="1"/>
          <p:nvPr/>
        </p:nvSpPr>
        <p:spPr>
          <a:xfrm>
            <a:off x="179512" y="5971376"/>
            <a:ext cx="4335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Kohlmann R, Gatermann SG. PLoS One (2016) [4]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79782A-4958-46E2-898A-379D0BEA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803296"/>
            <a:ext cx="3888432" cy="4168080"/>
          </a:xfrm>
        </p:spPr>
        <p:txBody>
          <a:bodyPr/>
          <a:lstStyle/>
          <a:p>
            <a:r>
              <a:rPr lang="en-US" b="0" dirty="0"/>
              <a:t>‘All Isolates’ skews %R estimates  towards higher resistance rates, thus:</a:t>
            </a:r>
          </a:p>
          <a:p>
            <a:r>
              <a:rPr lang="en-US" b="0" dirty="0"/>
              <a:t>Do not report surveillance or screening isolates:</a:t>
            </a:r>
          </a:p>
          <a:p>
            <a:pPr lvl="1"/>
            <a:r>
              <a:rPr lang="en-US" sz="2400" dirty="0"/>
              <a:t>MRSA/CRE/VRE Screening</a:t>
            </a:r>
          </a:p>
          <a:p>
            <a:pPr lvl="1"/>
            <a:r>
              <a:rPr lang="en-US" sz="2400" dirty="0"/>
              <a:t>Nose/axilla/groin?</a:t>
            </a:r>
          </a:p>
          <a:p>
            <a:r>
              <a:rPr lang="en-US" b="0" dirty="0"/>
              <a:t>Report </a:t>
            </a:r>
            <a:r>
              <a:rPr lang="en-US" b="0" u="sng" dirty="0"/>
              <a:t>diagnostic isolates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7BBF14-6551-47B0-AB16-31774804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803296"/>
            <a:ext cx="3960440" cy="4007492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F9455846-0589-4419-8A1A-99C11547C7EF}"/>
              </a:ext>
            </a:extLst>
          </p:cNvPr>
          <p:cNvSpPr/>
          <p:nvPr/>
        </p:nvSpPr>
        <p:spPr>
          <a:xfrm>
            <a:off x="6588224" y="5733256"/>
            <a:ext cx="1656184" cy="648072"/>
          </a:xfrm>
          <a:prstGeom prst="wedgeRoundRectCallout">
            <a:avLst>
              <a:gd name="adj1" fmla="val -22708"/>
              <a:gd name="adj2" fmla="val -871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 to filter for them?</a:t>
            </a:r>
          </a:p>
        </p:txBody>
      </p:sp>
      <p:sp>
        <p:nvSpPr>
          <p:cNvPr id="7" name="Rounded Rectangular Callout 9">
            <a:extLst>
              <a:ext uri="{FF2B5EF4-FFF2-40B4-BE49-F238E27FC236}">
                <a16:creationId xmlns:a16="http://schemas.microsoft.com/office/drawing/2014/main" id="{5C29A6BD-725F-4420-9992-57E38DACFC0A}"/>
              </a:ext>
            </a:extLst>
          </p:cNvPr>
          <p:cNvSpPr/>
          <p:nvPr/>
        </p:nvSpPr>
        <p:spPr>
          <a:xfrm>
            <a:off x="3563888" y="3706594"/>
            <a:ext cx="1816510" cy="1522606"/>
          </a:xfrm>
          <a:prstGeom prst="wedgeRoundRectCallout">
            <a:avLst>
              <a:gd name="adj1" fmla="val 70781"/>
              <a:gd name="adj2" fmla="val -14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Know your local screening policies, and how the data is coded</a:t>
            </a:r>
          </a:p>
        </p:txBody>
      </p:sp>
    </p:spTree>
    <p:extLst>
      <p:ext uri="{BB962C8B-B14F-4D97-AF65-F5344CB8AC3E}">
        <p14:creationId xmlns:p14="http://schemas.microsoft.com/office/powerpoint/2010/main" val="1782679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2985-FDE5-4530-BA92-69FCDA7FB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 Antibiogram (CA) –</a:t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Basics and Pitfalls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B9281-B114-4EEC-B716-76FD6D003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Jens Thomsen MD MPH</a:t>
            </a:r>
          </a:p>
          <a:p>
            <a:r>
              <a:rPr lang="en-US" dirty="0"/>
              <a:t>Section Head, Environmental Health</a:t>
            </a:r>
          </a:p>
          <a:p>
            <a:r>
              <a:rPr lang="en-US" dirty="0"/>
              <a:t>Abu Dhabi Public Health Center</a:t>
            </a:r>
          </a:p>
        </p:txBody>
      </p:sp>
    </p:spTree>
    <p:extLst>
      <p:ext uri="{BB962C8B-B14F-4D97-AF65-F5344CB8AC3E}">
        <p14:creationId xmlns:p14="http://schemas.microsoft.com/office/powerpoint/2010/main" val="193242062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948F5F-5486-4D70-8A7E-D7131E80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14" y="3184976"/>
            <a:ext cx="7978368" cy="892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76322"/>
          </a:xfrm>
        </p:spPr>
        <p:txBody>
          <a:bodyPr/>
          <a:lstStyle/>
          <a:p>
            <a:pPr algn="l"/>
            <a:r>
              <a:rPr lang="en-US" sz="2700" dirty="0">
                <a:solidFill>
                  <a:srgbClr val="FF0000"/>
                </a:solidFill>
                <a:effectLst/>
              </a:rPr>
              <a:t>WHONET Software allows to exclude Screening and QC/Lab Isolates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54AF54-08C0-4A98-955D-023E3E7C86F4}"/>
              </a:ext>
            </a:extLst>
          </p:cNvPr>
          <p:cNvSpPr txBox="1"/>
          <p:nvPr/>
        </p:nvSpPr>
        <p:spPr>
          <a:xfrm>
            <a:off x="107504" y="6021288"/>
            <a:ext cx="18277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WHONET 2019 [11]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795B84F6-F452-46C4-8CB1-2615C186D9F6}"/>
              </a:ext>
            </a:extLst>
          </p:cNvPr>
          <p:cNvSpPr/>
          <p:nvPr/>
        </p:nvSpPr>
        <p:spPr>
          <a:xfrm>
            <a:off x="1475656" y="2049515"/>
            <a:ext cx="3568706" cy="720080"/>
          </a:xfrm>
          <a:prstGeom prst="wedgeRoundRectCallout">
            <a:avLst>
              <a:gd name="adj1" fmla="val -30080"/>
              <a:gd name="adj2" fmla="val 9336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By default, QC/Lab isolates are excluded from analysis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8A3E5AA3-2B67-463B-AD47-FEB440AD375D}"/>
              </a:ext>
            </a:extLst>
          </p:cNvPr>
          <p:cNvSpPr/>
          <p:nvPr/>
        </p:nvSpPr>
        <p:spPr>
          <a:xfrm>
            <a:off x="1475656" y="4511857"/>
            <a:ext cx="3568706" cy="720080"/>
          </a:xfrm>
          <a:prstGeom prst="wedgeRoundRectCallout">
            <a:avLst>
              <a:gd name="adj1" fmla="val -29375"/>
              <a:gd name="adj2" fmla="val -1035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By default, Screening isolates are excluded from analysis</a:t>
            </a:r>
          </a:p>
        </p:txBody>
      </p:sp>
    </p:spTree>
    <p:extLst>
      <p:ext uri="{BB962C8B-B14F-4D97-AF65-F5344CB8AC3E}">
        <p14:creationId xmlns:p14="http://schemas.microsoft.com/office/powerpoint/2010/main" val="4010459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929A40-328E-4D81-9F04-34567088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136904" cy="3477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21466"/>
          </a:xfrm>
        </p:spPr>
        <p:txBody>
          <a:bodyPr/>
          <a:lstStyle/>
          <a:p>
            <a:pPr algn="l"/>
            <a:r>
              <a:rPr lang="en-US" sz="2700" dirty="0">
                <a:solidFill>
                  <a:srgbClr val="FF0000"/>
                </a:solidFill>
                <a:effectLst/>
              </a:rPr>
              <a:t>Reporting ‘All Isolates’, versus ‘First Isolate’ only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79782A-4958-46E2-898A-379D0BEA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028185"/>
            <a:ext cx="8013576" cy="561055"/>
          </a:xfrm>
        </p:spPr>
        <p:txBody>
          <a:bodyPr/>
          <a:lstStyle/>
          <a:p>
            <a:r>
              <a:rPr lang="en-US" dirty="0"/>
              <a:t>Report ‘</a:t>
            </a:r>
            <a:r>
              <a:rPr lang="en-US" u="sng" dirty="0"/>
              <a:t>First Isolate per Patient</a:t>
            </a:r>
            <a:r>
              <a:rPr lang="en-US" dirty="0"/>
              <a:t>’ only, remove duplicates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54AF54-08C0-4A98-955D-023E3E7C86F4}"/>
              </a:ext>
            </a:extLst>
          </p:cNvPr>
          <p:cNvSpPr txBox="1"/>
          <p:nvPr/>
        </p:nvSpPr>
        <p:spPr>
          <a:xfrm>
            <a:off x="12178" y="6237312"/>
            <a:ext cx="56399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Kohlmann R, Gatermann SG. PLoS One (2016) [4]. WHO 2001 [7]</a:t>
            </a:r>
          </a:p>
        </p:txBody>
      </p:sp>
      <p:sp>
        <p:nvSpPr>
          <p:cNvPr id="7" name="Rounded Rectangular Callout 9">
            <a:extLst>
              <a:ext uri="{FF2B5EF4-FFF2-40B4-BE49-F238E27FC236}">
                <a16:creationId xmlns:a16="http://schemas.microsoft.com/office/drawing/2014/main" id="{93002F5A-1E6A-4E1B-8279-FA59E30571C1}"/>
              </a:ext>
            </a:extLst>
          </p:cNvPr>
          <p:cNvSpPr/>
          <p:nvPr/>
        </p:nvSpPr>
        <p:spPr>
          <a:xfrm>
            <a:off x="2123728" y="5697252"/>
            <a:ext cx="3240360" cy="468052"/>
          </a:xfrm>
          <a:prstGeom prst="wedgeRoundRectCallout">
            <a:avLst>
              <a:gd name="adj1" fmla="val -20608"/>
              <a:gd name="adj2" fmla="val -958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 to filter for ‘First isolate’?</a:t>
            </a: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A9F20015-392F-4E2E-B415-DB50272BF7EE}"/>
              </a:ext>
            </a:extLst>
          </p:cNvPr>
          <p:cNvSpPr/>
          <p:nvPr/>
        </p:nvSpPr>
        <p:spPr>
          <a:xfrm>
            <a:off x="5580112" y="5604246"/>
            <a:ext cx="3384376" cy="705074"/>
          </a:xfrm>
          <a:prstGeom prst="wedgeRoundRectCallout">
            <a:avLst>
              <a:gd name="adj1" fmla="val 10842"/>
              <a:gd name="adj2" fmla="val -7652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By which criteria? (E.g.: Patient? Time interval? Phenotype?)</a:t>
            </a:r>
          </a:p>
        </p:txBody>
      </p:sp>
    </p:spTree>
    <p:extLst>
      <p:ext uri="{BB962C8B-B14F-4D97-AF65-F5344CB8AC3E}">
        <p14:creationId xmlns:p14="http://schemas.microsoft.com/office/powerpoint/2010/main" val="4270068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973926F-CE02-422C-8F9B-8C890066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43037"/>
            <a:ext cx="6696744" cy="4446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21466"/>
          </a:xfrm>
        </p:spPr>
        <p:txBody>
          <a:bodyPr/>
          <a:lstStyle/>
          <a:p>
            <a:pPr algn="l"/>
            <a:r>
              <a:rPr lang="en-US" sz="2700" dirty="0">
                <a:solidFill>
                  <a:srgbClr val="FF0000"/>
                </a:solidFill>
                <a:effectLst/>
              </a:rPr>
              <a:t>WHONET Software allows to Filter for ‘First Isolate’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54AF54-08C0-4A98-955D-023E3E7C86F4}"/>
              </a:ext>
            </a:extLst>
          </p:cNvPr>
          <p:cNvSpPr txBox="1"/>
          <p:nvPr/>
        </p:nvSpPr>
        <p:spPr>
          <a:xfrm>
            <a:off x="107504" y="6021288"/>
            <a:ext cx="18277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WHONET 2019 [11]</a:t>
            </a: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7A214FCE-4F6A-48A8-802C-7195A09B5BCA}"/>
              </a:ext>
            </a:extLst>
          </p:cNvPr>
          <p:cNvSpPr/>
          <p:nvPr/>
        </p:nvSpPr>
        <p:spPr>
          <a:xfrm>
            <a:off x="3491880" y="1988840"/>
            <a:ext cx="1296144" cy="432789"/>
          </a:xfrm>
          <a:prstGeom prst="wedgeRoundRectCallout">
            <a:avLst>
              <a:gd name="adj1" fmla="val -78723"/>
              <a:gd name="adj2" fmla="val -227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By patient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795B84F6-F452-46C4-8CB1-2615C186D9F6}"/>
              </a:ext>
            </a:extLst>
          </p:cNvPr>
          <p:cNvSpPr/>
          <p:nvPr/>
        </p:nvSpPr>
        <p:spPr>
          <a:xfrm>
            <a:off x="4175956" y="2780928"/>
            <a:ext cx="1944216" cy="720080"/>
          </a:xfrm>
          <a:prstGeom prst="wedgeRoundRectCallout">
            <a:avLst>
              <a:gd name="adj1" fmla="val -74750"/>
              <a:gd name="adj2" fmla="val -324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First isolate with antibiotic results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4A895CE-EF64-495A-B564-0431A5657DCC}"/>
              </a:ext>
            </a:extLst>
          </p:cNvPr>
          <p:cNvSpPr/>
          <p:nvPr/>
        </p:nvSpPr>
        <p:spPr>
          <a:xfrm>
            <a:off x="805910" y="2052459"/>
            <a:ext cx="86349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C16B99-9B87-402B-9BCA-8D3A78979A0A}"/>
              </a:ext>
            </a:extLst>
          </p:cNvPr>
          <p:cNvSpPr/>
          <p:nvPr/>
        </p:nvSpPr>
        <p:spPr>
          <a:xfrm>
            <a:off x="789132" y="2836158"/>
            <a:ext cx="206312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ular Callout 9">
            <a:extLst>
              <a:ext uri="{FF2B5EF4-FFF2-40B4-BE49-F238E27FC236}">
                <a16:creationId xmlns:a16="http://schemas.microsoft.com/office/drawing/2014/main" id="{1E60203A-326A-4E74-824E-9032AA40C821}"/>
              </a:ext>
            </a:extLst>
          </p:cNvPr>
          <p:cNvSpPr/>
          <p:nvPr/>
        </p:nvSpPr>
        <p:spPr>
          <a:xfrm>
            <a:off x="6228184" y="4149080"/>
            <a:ext cx="2304256" cy="504056"/>
          </a:xfrm>
          <a:prstGeom prst="wedgeRoundRectCallout">
            <a:avLst>
              <a:gd name="adj1" fmla="val -78723"/>
              <a:gd name="adj2" fmla="val -227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Do not consider time interval, e.g. 30 days</a:t>
            </a:r>
          </a:p>
        </p:txBody>
      </p:sp>
      <p:sp>
        <p:nvSpPr>
          <p:cNvPr id="15" name="Rounded Rectangular Callout 9">
            <a:extLst>
              <a:ext uri="{FF2B5EF4-FFF2-40B4-BE49-F238E27FC236}">
                <a16:creationId xmlns:a16="http://schemas.microsoft.com/office/drawing/2014/main" id="{F60B7413-C945-45B0-A7BD-C31EC7E6D006}"/>
              </a:ext>
            </a:extLst>
          </p:cNvPr>
          <p:cNvSpPr/>
          <p:nvPr/>
        </p:nvSpPr>
        <p:spPr>
          <a:xfrm>
            <a:off x="6261113" y="4961737"/>
            <a:ext cx="2304256" cy="627504"/>
          </a:xfrm>
          <a:prstGeom prst="wedgeRoundRectCallout">
            <a:avLst>
              <a:gd name="adj1" fmla="val -78723"/>
              <a:gd name="adj2" fmla="val -227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Do not consider resistance phenotype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3455119-5DF1-42D5-B4E0-9C79BC31C4FC}"/>
              </a:ext>
            </a:extLst>
          </p:cNvPr>
          <p:cNvSpPr txBox="1"/>
          <p:nvPr/>
        </p:nvSpPr>
        <p:spPr>
          <a:xfrm>
            <a:off x="1907705" y="600589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By default, WHONET considers all isolates (no deduplication)</a:t>
            </a:r>
          </a:p>
        </p:txBody>
      </p:sp>
    </p:spTree>
    <p:extLst>
      <p:ext uri="{BB962C8B-B14F-4D97-AF65-F5344CB8AC3E}">
        <p14:creationId xmlns:p14="http://schemas.microsoft.com/office/powerpoint/2010/main" val="2558384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8229600" cy="3888432"/>
          </a:xfrm>
        </p:spPr>
        <p:txBody>
          <a:bodyPr/>
          <a:lstStyle/>
          <a:p>
            <a:r>
              <a:rPr lang="en-US" sz="2800" b="0" dirty="0"/>
              <a:t>Date of the report</a:t>
            </a:r>
          </a:p>
          <a:p>
            <a:r>
              <a:rPr lang="en-US" sz="2800" b="0" dirty="0"/>
              <a:t>Name of the Laboratory / Facility</a:t>
            </a:r>
          </a:p>
          <a:p>
            <a:r>
              <a:rPr lang="en-US" sz="2800" b="0" dirty="0"/>
              <a:t>Information about the AST methodology and interpretation standard used</a:t>
            </a:r>
          </a:p>
          <a:p>
            <a:r>
              <a:rPr lang="en-US" sz="2800" b="0" dirty="0"/>
              <a:t>Report breakpoint changes, if applicable</a:t>
            </a:r>
          </a:p>
          <a:p>
            <a:r>
              <a:rPr lang="en-US" sz="2800" b="0" dirty="0"/>
              <a:t>Separate tables for relevant Gram-neg. bacteria, and Gram-pos. bacteria</a:t>
            </a:r>
          </a:p>
          <a:p>
            <a:pPr lvl="1"/>
            <a:r>
              <a:rPr lang="en-US" sz="2800" dirty="0"/>
              <a:t>I</a:t>
            </a:r>
            <a:r>
              <a:rPr lang="en-US" sz="2800" b="0" dirty="0"/>
              <a:t>f applicable: Anaerobes, Yeasts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</p:spTree>
    <p:extLst>
      <p:ext uri="{BB962C8B-B14F-4D97-AF65-F5344CB8AC3E}">
        <p14:creationId xmlns:p14="http://schemas.microsoft.com/office/powerpoint/2010/main" val="152606215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8229600" cy="504056"/>
          </a:xfrm>
        </p:spPr>
        <p:txBody>
          <a:bodyPr/>
          <a:lstStyle/>
          <a:p>
            <a:r>
              <a:rPr lang="en-US" sz="2800" b="0" dirty="0"/>
              <a:t>Recommended list of Gram-neg. Bacteria: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70211E-1E06-464B-A0E9-020E6D6A4973}"/>
              </a:ext>
            </a:extLst>
          </p:cNvPr>
          <p:cNvSpPr/>
          <p:nvPr/>
        </p:nvSpPr>
        <p:spPr>
          <a:xfrm>
            <a:off x="467544" y="2374251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Acinetobacter baumannii**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Citrobacter </a:t>
            </a:r>
            <a:r>
              <a:rPr lang="en-US" dirty="0" err="1"/>
              <a:t>freundii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Enterobacter aerogenes*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Enterobacter cloacae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Escherichia coli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Haemophilus influenzae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Klebsiella pneumoniae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(Klebsiella oxytoca)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(Moraxella catarrhalis)</a:t>
            </a:r>
            <a:r>
              <a:rPr lang="en-US" sz="1600" dirty="0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40C40D-69E3-4DC4-840C-93DE729DE4C8}"/>
              </a:ext>
            </a:extLst>
          </p:cNvPr>
          <p:cNvSpPr/>
          <p:nvPr/>
        </p:nvSpPr>
        <p:spPr>
          <a:xfrm>
            <a:off x="4427984" y="2374251"/>
            <a:ext cx="4411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Morganella morganii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Proteus mirabilis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(Proteus vulgaris)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Providencia spp.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Pseudomonas aeruginosa**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Salmonella spp.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Serratia marcescens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(Serratia </a:t>
            </a:r>
            <a:r>
              <a:rPr lang="en-US" dirty="0" err="1"/>
              <a:t>liqufaciens</a:t>
            </a:r>
            <a:r>
              <a:rPr lang="en-US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Shigella spp.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Stenotrophomonas maltophilia**</a:t>
            </a:r>
            <a:endParaRPr lang="en-US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09F03A-8309-4A0C-9B77-CDED438BCE07}"/>
              </a:ext>
            </a:extLst>
          </p:cNvPr>
          <p:cNvSpPr txBox="1"/>
          <p:nvPr/>
        </p:nvSpPr>
        <p:spPr>
          <a:xfrm>
            <a:off x="2627784" y="5734997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*now: Klebsiella aerogenes</a:t>
            </a:r>
          </a:p>
          <a:p>
            <a:r>
              <a:rPr lang="en-GB" dirty="0"/>
              <a:t>**Glucose-non-fermenting: may be grouped together</a:t>
            </a:r>
          </a:p>
        </p:txBody>
      </p:sp>
    </p:spTree>
    <p:extLst>
      <p:ext uri="{BB962C8B-B14F-4D97-AF65-F5344CB8AC3E}">
        <p14:creationId xmlns:p14="http://schemas.microsoft.com/office/powerpoint/2010/main" val="192237762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8229600" cy="504056"/>
          </a:xfrm>
        </p:spPr>
        <p:txBody>
          <a:bodyPr/>
          <a:lstStyle/>
          <a:p>
            <a:r>
              <a:rPr lang="en-US" sz="2800" b="0" dirty="0"/>
              <a:t>Recommended list of Gram-pos. Bacteria: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70211E-1E06-464B-A0E9-020E6D6A4973}"/>
              </a:ext>
            </a:extLst>
          </p:cNvPr>
          <p:cNvSpPr/>
          <p:nvPr/>
        </p:nvSpPr>
        <p:spPr>
          <a:xfrm>
            <a:off x="467544" y="2374251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Enterococcus spp., and separately (if identified to species level):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Enterococcus faecalis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Enterococcus faecium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Staphylococcus aureus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Coag.-neg. Staphylococci, and separately (if sufficient numbers):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S. lugdunensis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S. saprophyticus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(Streptococcus agalactiae)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Streptococcus pneumoniae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(Streptococcus pyogenes)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Viridans group Streptococci (from usually sterile sources)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</p:spTree>
    <p:extLst>
      <p:ext uri="{BB962C8B-B14F-4D97-AF65-F5344CB8AC3E}">
        <p14:creationId xmlns:p14="http://schemas.microsoft.com/office/powerpoint/2010/main" val="76104415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8229600" cy="504056"/>
          </a:xfrm>
        </p:spPr>
        <p:txBody>
          <a:bodyPr/>
          <a:lstStyle/>
          <a:p>
            <a:r>
              <a:rPr lang="en-US" sz="2800" b="0" dirty="0"/>
              <a:t>Recommended list of anaerobe Bacteria: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70211E-1E06-464B-A0E9-020E6D6A4973}"/>
              </a:ext>
            </a:extLst>
          </p:cNvPr>
          <p:cNvSpPr/>
          <p:nvPr/>
        </p:nvSpPr>
        <p:spPr>
          <a:xfrm>
            <a:off x="467544" y="2374251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Bacteroides fragilis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Bacteroides fragilis group (other than B. fragilis)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Clostridium perfringens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</p:spTree>
    <p:extLst>
      <p:ext uri="{BB962C8B-B14F-4D97-AF65-F5344CB8AC3E}">
        <p14:creationId xmlns:p14="http://schemas.microsoft.com/office/powerpoint/2010/main" val="221168702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5EF806-30A6-42C8-AAD1-3B2BC6061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" y="836712"/>
            <a:ext cx="7880746" cy="557335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275856" y="44624"/>
            <a:ext cx="1008112" cy="648072"/>
          </a:xfrm>
          <a:prstGeom prst="wedgeRoundRectCallout">
            <a:avLst>
              <a:gd name="adj1" fmla="val 36397"/>
              <a:gd name="adj2" fmla="val 8265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Facility name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187624" y="836712"/>
            <a:ext cx="1008112" cy="648072"/>
          </a:xfrm>
          <a:prstGeom prst="wedgeRoundRectCallout">
            <a:avLst>
              <a:gd name="adj1" fmla="val 68791"/>
              <a:gd name="adj2" fmla="val -300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 period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851920" y="3284984"/>
            <a:ext cx="1224136" cy="648072"/>
          </a:xfrm>
          <a:prstGeom prst="wedgeRoundRectCallout">
            <a:avLst>
              <a:gd name="adj1" fmla="val -76984"/>
              <a:gd name="adj2" fmla="val -483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R: Intrinsic resistance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038599" y="1943714"/>
            <a:ext cx="1110952" cy="787758"/>
          </a:xfrm>
          <a:prstGeom prst="wedgeRoundRectCallout">
            <a:avLst>
              <a:gd name="adj1" fmla="val -95601"/>
              <a:gd name="adj2" fmla="val 210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Selective testing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(NIT)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12360" y="3140968"/>
            <a:ext cx="1331640" cy="859766"/>
          </a:xfrm>
          <a:prstGeom prst="wedgeRoundRectCallout">
            <a:avLst>
              <a:gd name="adj1" fmla="val -69453"/>
              <a:gd name="adj2" fmla="val -538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‘-’: Drug not indicated or not tested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224436" y="5157192"/>
            <a:ext cx="1203548" cy="648072"/>
          </a:xfrm>
          <a:prstGeom prst="wedgeRoundRectCallout">
            <a:avLst>
              <a:gd name="adj1" fmla="val -80903"/>
              <a:gd name="adj2" fmla="val 692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First isolate only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27984" y="200145"/>
            <a:ext cx="1584176" cy="405166"/>
          </a:xfrm>
          <a:prstGeom prst="wedgeRoundRectCallout">
            <a:avLst>
              <a:gd name="adj1" fmla="val 960"/>
              <a:gd name="adj2" fmla="val 2119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%Susceptible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32148" y="2204864"/>
            <a:ext cx="1347564" cy="648072"/>
          </a:xfrm>
          <a:prstGeom prst="wedgeRoundRectCallout">
            <a:avLst>
              <a:gd name="adj1" fmla="val 51149"/>
              <a:gd name="adj2" fmla="val 876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Number of isolates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362056" y="4387656"/>
            <a:ext cx="1224136" cy="648072"/>
          </a:xfrm>
          <a:prstGeom prst="wedgeRoundRectCallout">
            <a:avLst>
              <a:gd name="adj1" fmla="val -79652"/>
              <a:gd name="adj2" fmla="val -12058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Resistance trends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876256" y="779075"/>
            <a:ext cx="1656184" cy="561693"/>
          </a:xfrm>
          <a:prstGeom prst="wedgeRoundRectCallout">
            <a:avLst>
              <a:gd name="adj1" fmla="val -41643"/>
              <a:gd name="adj2" fmla="val 754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Antibiotics by Class</a:t>
            </a:r>
          </a:p>
        </p:txBody>
      </p:sp>
    </p:spTree>
    <p:extLst>
      <p:ext uri="{BB962C8B-B14F-4D97-AF65-F5344CB8AC3E}">
        <p14:creationId xmlns:p14="http://schemas.microsoft.com/office/powerpoint/2010/main" val="1264183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515672" cy="4320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– Subgroup Analysis (Enhanced CA)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3065"/>
          <a:stretch/>
        </p:blipFill>
        <p:spPr>
          <a:xfrm>
            <a:off x="609600" y="4941168"/>
            <a:ext cx="754380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4783" y="1556792"/>
            <a:ext cx="421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Streptococcus pneumoniae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1" y="2060848"/>
            <a:ext cx="7410506" cy="277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65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515672" cy="79208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– Subgroup Analysis (Enhanced CA)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177281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S. aureus / MRSA / MSSA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15602"/>
            <a:ext cx="8478538" cy="31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57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6230B-C11B-4909-9528-38A93F9D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>
                <a:solidFill>
                  <a:srgbClr val="FF0000"/>
                </a:solidFill>
                <a:effectLst/>
              </a:rPr>
              <a:t>Learning Objectives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7D4AA2-2824-4C3E-BC20-7CE0E2B9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48"/>
            <a:ext cx="8229600" cy="3882752"/>
          </a:xfrm>
        </p:spPr>
        <p:txBody>
          <a:bodyPr/>
          <a:lstStyle/>
          <a:p>
            <a:r>
              <a:rPr lang="en-US" sz="2800" b="0" dirty="0"/>
              <a:t>Identify recommendations for CA preparation</a:t>
            </a:r>
          </a:p>
          <a:p>
            <a:r>
              <a:rPr lang="en-US" sz="2800" b="0" dirty="0"/>
              <a:t>Discuss routine versus enhanced CA</a:t>
            </a:r>
          </a:p>
          <a:p>
            <a:r>
              <a:rPr lang="en-US" sz="2800" b="0" dirty="0"/>
              <a:t>Explain how to handle repeat specimens</a:t>
            </a:r>
          </a:p>
          <a:p>
            <a:r>
              <a:rPr lang="en-US" sz="2800" b="0" dirty="0"/>
              <a:t>Explain how to ensure quality of cumulative antibiograms (avoiding common pitfalls)</a:t>
            </a:r>
          </a:p>
        </p:txBody>
      </p:sp>
    </p:spTree>
    <p:extLst>
      <p:ext uri="{BB962C8B-B14F-4D97-AF65-F5344CB8AC3E}">
        <p14:creationId xmlns:p14="http://schemas.microsoft.com/office/powerpoint/2010/main" val="253727777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515672" cy="79208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– Subgroup Analysis (Enhanced CA)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1772816"/>
            <a:ext cx="723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S. aureus – By Patient Location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638425"/>
            <a:ext cx="8659688" cy="19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9953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515672" cy="79208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– Subgroup Analysis (Enhanced CA)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72816"/>
            <a:ext cx="735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Enterococcus spp. / E. faecalis / E. faecium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06489"/>
            <a:ext cx="7712239" cy="34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4416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515672" cy="79208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– Subgroup Analysis (Enhanced CA)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72816"/>
            <a:ext cx="735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E. coli (all) / Non-Urine / Urine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23812"/>
            <a:ext cx="8603264" cy="27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9654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515672" cy="4320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– Subgroup Analysis (Enhanced CA)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801" y="1442517"/>
            <a:ext cx="735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K. pneumoniae – By MDRO Phenotype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" y="2066126"/>
            <a:ext cx="7048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47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237826"/>
            <a:ext cx="6336704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277549"/>
            <a:ext cx="6552728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515672" cy="4320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– Additional Analysis (Enhanced CA)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769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Single- and Combined-Drug Susceptibility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997897" y="2292407"/>
            <a:ext cx="1944215" cy="2088232"/>
          </a:xfrm>
          <a:prstGeom prst="wedgeRoundRectCallout">
            <a:avLst>
              <a:gd name="adj1" fmla="val -71466"/>
              <a:gd name="adj2" fmla="val -137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This is not a SYNERGY Study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Results are based on the combination of susceptibilities to individual drugs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997897" y="4644752"/>
            <a:ext cx="1944215" cy="1016496"/>
          </a:xfrm>
          <a:prstGeom prst="wedgeRoundRectCallout">
            <a:avLst>
              <a:gd name="adj1" fmla="val -30313"/>
              <a:gd name="adj2" fmla="val 235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Very easy to do in WHONET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(Scatterplot Analysis)</a:t>
            </a:r>
          </a:p>
        </p:txBody>
      </p:sp>
    </p:spTree>
    <p:extLst>
      <p:ext uri="{BB962C8B-B14F-4D97-AF65-F5344CB8AC3E}">
        <p14:creationId xmlns:p14="http://schemas.microsoft.com/office/powerpoint/2010/main" val="3907975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3" y="2000771"/>
            <a:ext cx="6278718" cy="3876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515672" cy="4320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 – Additional Analysis (Enhanced CA)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597137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769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By Susceptibility Profile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61857" y="3029862"/>
            <a:ext cx="1944215" cy="1016496"/>
          </a:xfrm>
          <a:prstGeom prst="wedgeRoundRectCallout">
            <a:avLst>
              <a:gd name="adj1" fmla="val -30313"/>
              <a:gd name="adj2" fmla="val 235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Very easy to do in WHONET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(Resistance Profiles)</a:t>
            </a:r>
          </a:p>
        </p:txBody>
      </p:sp>
    </p:spTree>
    <p:extLst>
      <p:ext uri="{BB962C8B-B14F-4D97-AF65-F5344CB8AC3E}">
        <p14:creationId xmlns:p14="http://schemas.microsoft.com/office/powerpoint/2010/main" val="2464388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79208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Data: Why N ≥ 30?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9795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95% Confidence Intervals (C.I.)* quantify the precision of the %S estimate. They depend on sample size:</a:t>
            </a:r>
          </a:p>
          <a:p>
            <a:r>
              <a:rPr lang="en-US" b="0" dirty="0"/>
              <a:t>12 out of 30 isolates are susceptible:		%S = 40 %</a:t>
            </a:r>
          </a:p>
          <a:p>
            <a:pPr lvl="1"/>
            <a:r>
              <a:rPr lang="en-US" b="0" dirty="0"/>
              <a:t>95 % C.I.: </a:t>
            </a:r>
            <a:r>
              <a:rPr lang="en-US" b="1" dirty="0"/>
              <a:t>22% - 58 %  </a:t>
            </a:r>
            <a:r>
              <a:rPr lang="en-US" b="1" dirty="0">
                <a:solidFill>
                  <a:srgbClr val="FF0000"/>
                </a:solidFill>
              </a:rPr>
              <a:t>(±18%)</a:t>
            </a:r>
          </a:p>
          <a:p>
            <a:r>
              <a:rPr lang="en-US" b="0" dirty="0"/>
              <a:t>40 out of 100 isolates are susceptible:		%S = 40 %</a:t>
            </a:r>
          </a:p>
          <a:p>
            <a:pPr lvl="1"/>
            <a:r>
              <a:rPr lang="en-US" dirty="0"/>
              <a:t>95 % C.I.: </a:t>
            </a:r>
            <a:r>
              <a:rPr lang="en-US" b="1" dirty="0"/>
              <a:t>30% - 50%   </a:t>
            </a:r>
            <a:r>
              <a:rPr lang="en-US" b="1" dirty="0">
                <a:solidFill>
                  <a:srgbClr val="FF0000"/>
                </a:solidFill>
              </a:rPr>
              <a:t>(±10%)</a:t>
            </a:r>
          </a:p>
          <a:p>
            <a:r>
              <a:rPr lang="en-US" b="0" dirty="0"/>
              <a:t>400 out of 1000 isolates are susceptible:		%S = 40 %</a:t>
            </a:r>
          </a:p>
          <a:p>
            <a:pPr lvl="1"/>
            <a:r>
              <a:rPr lang="en-US" dirty="0"/>
              <a:t>95 % C.I.: </a:t>
            </a:r>
            <a:r>
              <a:rPr lang="en-US" b="1" dirty="0"/>
              <a:t>37% - 43% </a:t>
            </a:r>
            <a:r>
              <a:rPr lang="en-US" b="1" dirty="0">
                <a:solidFill>
                  <a:srgbClr val="FF0000"/>
                </a:solidFill>
              </a:rPr>
              <a:t>(±3%)</a:t>
            </a:r>
          </a:p>
          <a:p>
            <a:r>
              <a:rPr lang="en-US" b="0" dirty="0"/>
              <a:t>4,000 out of 10,000 isolates are susceptible:	%S = 40 %</a:t>
            </a:r>
          </a:p>
          <a:p>
            <a:pPr lvl="1"/>
            <a:r>
              <a:rPr lang="en-US" dirty="0"/>
              <a:t>95 % C.I.: </a:t>
            </a:r>
            <a:r>
              <a:rPr lang="en-US" b="1" dirty="0"/>
              <a:t>39% - 41% </a:t>
            </a:r>
            <a:r>
              <a:rPr lang="en-US" b="1" dirty="0">
                <a:solidFill>
                  <a:srgbClr val="FF0000"/>
                </a:solidFill>
              </a:rPr>
              <a:t>(±1%)</a:t>
            </a:r>
          </a:p>
          <a:p>
            <a:pPr lvl="1"/>
            <a:endParaRPr lang="en-US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07504" y="6042774"/>
            <a:ext cx="2013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*Agresti and Coull [5]</a:t>
            </a:r>
          </a:p>
        </p:txBody>
      </p:sp>
    </p:spTree>
    <p:extLst>
      <p:ext uri="{BB962C8B-B14F-4D97-AF65-F5344CB8AC3E}">
        <p14:creationId xmlns:p14="http://schemas.microsoft.com/office/powerpoint/2010/main" val="426655544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FBF802-F890-4AD9-A747-0EFD894A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0728"/>
            <a:ext cx="8354888" cy="60107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Data: Why N ≥ 30? Confidence intervals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047258-F83F-4DCE-A5C6-C09F1C4A4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51"/>
          <a:stretch/>
        </p:blipFill>
        <p:spPr>
          <a:xfrm>
            <a:off x="899592" y="1636173"/>
            <a:ext cx="7704856" cy="37370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9443139-F059-40BC-B200-D50BD2ABF678}"/>
              </a:ext>
            </a:extLst>
          </p:cNvPr>
          <p:cNvSpPr txBox="1"/>
          <p:nvPr/>
        </p:nvSpPr>
        <p:spPr>
          <a:xfrm>
            <a:off x="323528" y="5580529"/>
            <a:ext cx="3000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CZT: Ceftolozane-Tazobactam</a:t>
            </a:r>
          </a:p>
          <a:p>
            <a:r>
              <a:rPr lang="en-GB" sz="1600" dirty="0"/>
              <a:t>CZA: Ceftazidime-Avibactam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F852343C-09EE-4597-8D18-F5D1FF1C3C39}"/>
              </a:ext>
            </a:extLst>
          </p:cNvPr>
          <p:cNvSpPr/>
          <p:nvPr/>
        </p:nvSpPr>
        <p:spPr>
          <a:xfrm>
            <a:off x="3266321" y="5580529"/>
            <a:ext cx="297567" cy="58477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E57575-0772-4C05-9EB4-FC59744F47E7}"/>
              </a:ext>
            </a:extLst>
          </p:cNvPr>
          <p:cNvSpPr txBox="1"/>
          <p:nvPr/>
        </p:nvSpPr>
        <p:spPr>
          <a:xfrm>
            <a:off x="3635896" y="5589240"/>
            <a:ext cx="3672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Selectively tested (few MDR isolates)</a:t>
            </a:r>
          </a:p>
          <a:p>
            <a:r>
              <a:rPr lang="en-GB" sz="1600" dirty="0">
                <a:sym typeface="Wingdings" panose="05000000000000000000" pitchFamily="2" charset="2"/>
              </a:rPr>
              <a:t> Highly ‘resistant’</a:t>
            </a:r>
          </a:p>
          <a:p>
            <a:r>
              <a:rPr lang="en-GB" sz="1600" dirty="0">
                <a:sym typeface="Wingdings" panose="05000000000000000000" pitchFamily="2" charset="2"/>
              </a:rPr>
              <a:t> large confidence intervals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E6191C-AB37-4272-AAD4-FFD42D1EB4D9}"/>
              </a:ext>
            </a:extLst>
          </p:cNvPr>
          <p:cNvSpPr txBox="1"/>
          <p:nvPr/>
        </p:nvSpPr>
        <p:spPr>
          <a:xfrm>
            <a:off x="124899" y="4922004"/>
            <a:ext cx="84010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Antibiotic: 	      CZT       CZA        TZP        CAZ       FEP        IPM        MEM     AMK      GEN</a:t>
            </a:r>
          </a:p>
          <a:p>
            <a:r>
              <a:rPr lang="en-GB" sz="1400" b="1" dirty="0"/>
              <a:t>Isolates tested (N): 	       </a:t>
            </a:r>
            <a:r>
              <a:rPr lang="en-GB" sz="1400" b="1" dirty="0">
                <a:solidFill>
                  <a:srgbClr val="FF0000"/>
                </a:solidFill>
              </a:rPr>
              <a:t>19          20         </a:t>
            </a:r>
            <a:r>
              <a:rPr lang="en-GB" sz="1400" b="1" dirty="0"/>
              <a:t>3,159      3,494      3,365       …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959932" y="2132856"/>
            <a:ext cx="1404156" cy="831418"/>
          </a:xfrm>
          <a:prstGeom prst="wedgeRoundRectCallout">
            <a:avLst>
              <a:gd name="adj1" fmla="val -82320"/>
              <a:gd name="adj2" fmla="val 3898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Large C.I. = less precise estimate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138781" y="2836193"/>
            <a:ext cx="1404156" cy="831418"/>
          </a:xfrm>
          <a:prstGeom prst="wedgeRoundRectCallout">
            <a:avLst>
              <a:gd name="adj1" fmla="val -50535"/>
              <a:gd name="adj2" fmla="val 10968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Small C.I. = highly precise estimate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587537" y="5445224"/>
            <a:ext cx="1404157" cy="849830"/>
          </a:xfrm>
          <a:prstGeom prst="wedgeRoundRectCallout">
            <a:avLst>
              <a:gd name="adj1" fmla="val -65163"/>
              <a:gd name="adj2" fmla="val -24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 not report in CA!</a:t>
            </a:r>
          </a:p>
        </p:txBody>
      </p:sp>
    </p:spTree>
    <p:extLst>
      <p:ext uri="{BB962C8B-B14F-4D97-AF65-F5344CB8AC3E}">
        <p14:creationId xmlns:p14="http://schemas.microsoft.com/office/powerpoint/2010/main" val="1594928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FBF802-F890-4AD9-A747-0EFD894A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60107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effectLst/>
              </a:rPr>
              <a:t>Interpretation Standards: CLSI versus EUCAST, here: Meropenem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89482"/>
              </p:ext>
            </p:extLst>
          </p:nvPr>
        </p:nvGraphicFramePr>
        <p:xfrm>
          <a:off x="395536" y="1556792"/>
          <a:ext cx="8280921" cy="475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99032901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3930852842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1381265464"/>
                    </a:ext>
                  </a:extLst>
                </a:gridCol>
              </a:tblGrid>
              <a:tr h="54690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Pathogen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EUCAST (2019)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(S/R) –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CLSI (2019)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(S/R) –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428277"/>
                  </a:ext>
                </a:extLst>
              </a:tr>
              <a:tr h="32518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Enterobacterales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≤2 / &gt;8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≤1 / ≥4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94968"/>
                  </a:ext>
                </a:extLst>
              </a:tr>
              <a:tr h="325180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Pseudomonas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spp.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≤2 / &gt;8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≤2 / ≥8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40958"/>
                  </a:ext>
                </a:extLst>
              </a:tr>
              <a:tr h="325180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Acinetobacter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spp.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≤2 / &gt;8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≤2 / ≥8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8821"/>
                  </a:ext>
                </a:extLst>
              </a:tr>
              <a:tr h="546908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Staphylococcus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spp.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Depends on susceptibility to Cefoxitin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Depends on susceptibility to Oxacillin (or Cefoxitin)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0052"/>
                  </a:ext>
                </a:extLst>
              </a:tr>
              <a:tr h="546908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Streptococcus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Gr. A, B, C,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Depends on susceptibility to Penicillin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≤0.5 /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41250"/>
                  </a:ext>
                </a:extLst>
              </a:tr>
              <a:tr h="546908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Streptococcus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</a:rPr>
                        <a:t> pneumoniae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General: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≤2 / &gt;2</a:t>
                      </a:r>
                    </a:p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Meningitis: ≤0.25 / &gt;1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≤0.25 / ≥1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34077"/>
                  </a:ext>
                </a:extLst>
              </a:tr>
              <a:tr h="546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Haemophilus influenzae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General: ≤2 / &gt;2</a:t>
                      </a:r>
                    </a:p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Meningitis: ≤0.25 / &gt;0.25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≤0.5 /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86401"/>
                  </a:ext>
                </a:extLst>
              </a:tr>
              <a:tr h="428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Neisseria meningitidis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≤0.25 / &gt;0.25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≤0.25 /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693733"/>
                  </a:ext>
                </a:extLst>
              </a:tr>
              <a:tr h="428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Independent of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≤2 / &gt;8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Not defined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35224"/>
                  </a:ext>
                </a:extLst>
              </a:tr>
            </a:tbl>
          </a:graphicData>
        </a:graphic>
      </p:graphicFrame>
      <p:sp>
        <p:nvSpPr>
          <p:cNvPr id="14" name="Rounded Rectangular Callout 13"/>
          <p:cNvSpPr/>
          <p:nvPr/>
        </p:nvSpPr>
        <p:spPr>
          <a:xfrm>
            <a:off x="3626895" y="44624"/>
            <a:ext cx="1818202" cy="831418"/>
          </a:xfrm>
          <a:prstGeom prst="wedgeRoundRectCallout">
            <a:avLst>
              <a:gd name="adj1" fmla="val 11049"/>
              <a:gd name="adj2" fmla="val 699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Not a problem in UAE, as most labs use CLSI</a:t>
            </a:r>
          </a:p>
        </p:txBody>
      </p:sp>
    </p:spTree>
    <p:extLst>
      <p:ext uri="{BB962C8B-B14F-4D97-AF65-F5344CB8AC3E}">
        <p14:creationId xmlns:p14="http://schemas.microsoft.com/office/powerpoint/2010/main" val="2264817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437112"/>
            <a:ext cx="7734300" cy="15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48433"/>
            <a:ext cx="7724775" cy="1552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FBF802-F890-4AD9-A747-0EFD894A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60107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effectLst/>
              </a:rPr>
              <a:t>Breakpoints may change over time. Example: Ciprofloxacin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1988840"/>
            <a:ext cx="1080120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95936" y="4509120"/>
            <a:ext cx="1080120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4288" y="1988840"/>
            <a:ext cx="1080120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4288" y="4509120"/>
            <a:ext cx="1080120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6352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Current Fluoroquinolone Breakpoints (CLSI 2019/29</a:t>
            </a:r>
            <a:r>
              <a:rPr lang="en-US" sz="2000" b="1" baseline="30000" dirty="0">
                <a:latin typeface="+mj-lt"/>
              </a:rPr>
              <a:t>th</a:t>
            </a:r>
            <a:r>
              <a:rPr lang="en-US" sz="2000" b="1" dirty="0">
                <a:latin typeface="+mj-lt"/>
              </a:rPr>
              <a:t> ed.)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45" y="3729226"/>
            <a:ext cx="77048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Historic Fluoroquinolone Breakpoints (up to CLSI 2018/28</a:t>
            </a:r>
            <a:r>
              <a:rPr lang="en-US" sz="2000" b="1" baseline="30000" dirty="0">
                <a:latin typeface="+mj-lt"/>
              </a:rPr>
              <a:t>th</a:t>
            </a:r>
            <a:r>
              <a:rPr lang="en-US" sz="2000" b="1" dirty="0">
                <a:latin typeface="+mj-lt"/>
              </a:rPr>
              <a:t> ed.), replaced by Current Fluoroquinolone breakpoints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419873" y="85895"/>
            <a:ext cx="2133538" cy="790888"/>
          </a:xfrm>
          <a:prstGeom prst="wedgeRoundRectCallout">
            <a:avLst>
              <a:gd name="adj1" fmla="val -30194"/>
              <a:gd name="adj2" fmla="val 741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 aware of breakpoints changes, and report them</a:t>
            </a:r>
          </a:p>
        </p:txBody>
      </p:sp>
      <p:sp>
        <p:nvSpPr>
          <p:cNvPr id="17" name="Textfeld 4">
            <a:extLst>
              <a:ext uri="{FF2B5EF4-FFF2-40B4-BE49-F238E27FC236}">
                <a16:creationId xmlns:a16="http://schemas.microsoft.com/office/drawing/2014/main" id="{D9D0B84C-5F46-4DB2-ADC8-F79A27BED1E6}"/>
              </a:ext>
            </a:extLst>
          </p:cNvPr>
          <p:cNvSpPr txBox="1"/>
          <p:nvPr/>
        </p:nvSpPr>
        <p:spPr>
          <a:xfrm>
            <a:off x="107504" y="6042774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MR02 (2019) [14]</a:t>
            </a:r>
          </a:p>
        </p:txBody>
      </p:sp>
    </p:spTree>
    <p:extLst>
      <p:ext uri="{BB962C8B-B14F-4D97-AF65-F5344CB8AC3E}">
        <p14:creationId xmlns:p14="http://schemas.microsoft.com/office/powerpoint/2010/main" val="1563656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What is a Cumulative Antibiogram (CA)?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48"/>
            <a:ext cx="7490792" cy="4104456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/>
              <a:t>Definitions:</a:t>
            </a:r>
          </a:p>
          <a:p>
            <a:r>
              <a:rPr lang="en-US" sz="2800" b="0" dirty="0"/>
              <a:t>A report summarizing the susceptibility of commonly isolated microorganisms to usual antibiotics in a defined period of time</a:t>
            </a:r>
          </a:p>
          <a:p>
            <a:r>
              <a:rPr lang="en-US" sz="2800" b="0" dirty="0"/>
              <a:t>A periodic summary of antimicrobial susceptibility of clinically relevant bacterial and fungal isolates from clinical samples</a:t>
            </a:r>
          </a:p>
          <a:p>
            <a:r>
              <a:rPr lang="en-US" sz="2800" b="0" dirty="0"/>
              <a:t>..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176630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FBF802-F890-4AD9-A747-0EFD894A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60107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effectLst/>
              </a:rPr>
              <a:t>Breakpoints may change over time. Example: Ciprofloxacin</a:t>
            </a:r>
          </a:p>
        </p:txBody>
      </p:sp>
      <p:pic>
        <p:nvPicPr>
          <p:cNvPr id="1027" name="Picture 10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486"/>
            <a:ext cx="6696744" cy="437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D9D0B84C-5F46-4DB2-ADC8-F79A27BED1E6}"/>
              </a:ext>
            </a:extLst>
          </p:cNvPr>
          <p:cNvSpPr txBox="1"/>
          <p:nvPr/>
        </p:nvSpPr>
        <p:spPr>
          <a:xfrm>
            <a:off x="107504" y="6042774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MR02 (2019) [14]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235105" y="1544390"/>
            <a:ext cx="1701490" cy="2160240"/>
          </a:xfrm>
          <a:prstGeom prst="wedgeRoundRectCallout">
            <a:avLst>
              <a:gd name="adj1" fmla="val -88008"/>
              <a:gd name="adj2" fmla="val 341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CAs should be based on </a:t>
            </a:r>
            <a:r>
              <a:rPr lang="en-US" sz="1600" b="1" dirty="0">
                <a:solidFill>
                  <a:schemeClr val="tx1"/>
                </a:solidFill>
              </a:rPr>
              <a:t>test measurements</a:t>
            </a:r>
            <a:r>
              <a:rPr lang="en-US" sz="1600" dirty="0">
                <a:solidFill>
                  <a:schemeClr val="tx1"/>
                </a:solidFill>
              </a:rPr>
              <a:t> (MIC/IZD),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not on interpreted results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35105" y="4057397"/>
            <a:ext cx="1701490" cy="1531843"/>
          </a:xfrm>
          <a:prstGeom prst="wedgeRoundRectCallout">
            <a:avLst>
              <a:gd name="adj1" fmla="val -21671"/>
              <a:gd name="adj2" fmla="val -731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is in particular important for analysis of </a:t>
            </a:r>
            <a:r>
              <a:rPr lang="en-US" sz="1600" b="1" dirty="0">
                <a:solidFill>
                  <a:schemeClr val="tx1"/>
                </a:solidFill>
              </a:rPr>
              <a:t>trends over time</a:t>
            </a:r>
          </a:p>
        </p:txBody>
      </p:sp>
    </p:spTree>
    <p:extLst>
      <p:ext uri="{BB962C8B-B14F-4D97-AF65-F5344CB8AC3E}">
        <p14:creationId xmlns:p14="http://schemas.microsoft.com/office/powerpoint/2010/main" val="1412356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FBF802-F890-4AD9-A747-0EFD894A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60107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effectLst/>
              </a:rPr>
              <a:t>Effects of Breakpoints changes. Example: S. pneumoniae/PEN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D9D0B84C-5F46-4DB2-ADC8-F79A27BED1E6}"/>
              </a:ext>
            </a:extLst>
          </p:cNvPr>
          <p:cNvSpPr txBox="1"/>
          <p:nvPr/>
        </p:nvSpPr>
        <p:spPr>
          <a:xfrm>
            <a:off x="107504" y="6042774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MR02 (2019) [14]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66579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6923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354888" cy="60107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effectLst/>
              </a:rPr>
              <a:t>Intrinsic Resistance (R): Gram-neg. Bacteria (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Enterobacterales</a:t>
            </a:r>
            <a:r>
              <a:rPr lang="en-US" sz="2400" dirty="0">
                <a:solidFill>
                  <a:srgbClr val="FF0000"/>
                </a:solidFill>
                <a:effectLst/>
              </a:rPr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D0B84C-5F46-4DB2-ADC8-F79A27BED1E6}"/>
              </a:ext>
            </a:extLst>
          </p:cNvPr>
          <p:cNvSpPr txBox="1"/>
          <p:nvPr/>
        </p:nvSpPr>
        <p:spPr>
          <a:xfrm>
            <a:off x="107504" y="6042774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M100 (2019) [6]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BE8F87-F4D3-4D2D-9DED-02C85200C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" t="5944" r="3468"/>
          <a:stretch/>
        </p:blipFill>
        <p:spPr>
          <a:xfrm>
            <a:off x="3131840" y="1556792"/>
            <a:ext cx="5904656" cy="4724438"/>
          </a:xfrm>
          <a:prstGeom prst="rect">
            <a:avLst/>
          </a:prstGeom>
        </p:spPr>
      </p:pic>
      <p:sp>
        <p:nvSpPr>
          <p:cNvPr id="7" name="Rechteck 3">
            <a:extLst>
              <a:ext uri="{FF2B5EF4-FFF2-40B4-BE49-F238E27FC236}">
                <a16:creationId xmlns:a16="http://schemas.microsoft.com/office/drawing/2014/main" id="{F470211E-1E06-464B-A0E9-020E6D6A4973}"/>
              </a:ext>
            </a:extLst>
          </p:cNvPr>
          <p:cNvSpPr/>
          <p:nvPr/>
        </p:nvSpPr>
        <p:spPr>
          <a:xfrm>
            <a:off x="179512" y="2374251"/>
            <a:ext cx="288032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dirty="0"/>
              <a:t>‘R’ also available for:</a:t>
            </a:r>
          </a:p>
          <a:p>
            <a:pPr marL="228600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Non-fermenters</a:t>
            </a:r>
          </a:p>
          <a:p>
            <a:pPr marL="228600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Staphylococcus spp.</a:t>
            </a:r>
          </a:p>
          <a:p>
            <a:pPr marL="228600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Enterococci</a:t>
            </a:r>
          </a:p>
        </p:txBody>
      </p:sp>
    </p:spTree>
    <p:extLst>
      <p:ext uri="{BB962C8B-B14F-4D97-AF65-F5344CB8AC3E}">
        <p14:creationId xmlns:p14="http://schemas.microsoft.com/office/powerpoint/2010/main" val="100603978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354888" cy="60107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Data: Trends over Time (</a:t>
            </a:r>
            <a:r>
              <a:rPr lang="en-US" dirty="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)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ADA5246-1A6B-4C67-B550-D5FA5AA3A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706"/>
          <a:stretch/>
        </p:blipFill>
        <p:spPr>
          <a:xfrm>
            <a:off x="358080" y="1432505"/>
            <a:ext cx="8534400" cy="372468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ACD3C64-6157-48A3-8239-9920187ABB93}"/>
              </a:ext>
            </a:extLst>
          </p:cNvPr>
          <p:cNvSpPr txBox="1"/>
          <p:nvPr/>
        </p:nvSpPr>
        <p:spPr>
          <a:xfrm>
            <a:off x="395536" y="5373216"/>
            <a:ext cx="854432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 s</a:t>
            </a:r>
            <a:r>
              <a:rPr lang="en-GB" dirty="0"/>
              <a:t>hows a statistically significant reduction of the percentage susceptible isolates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1319550-2D27-4A6A-B9C3-F1B947AF43AE}"/>
              </a:ext>
            </a:extLst>
          </p:cNvPr>
          <p:cNvSpPr/>
          <p:nvPr/>
        </p:nvSpPr>
        <p:spPr>
          <a:xfrm>
            <a:off x="3491880" y="4437112"/>
            <a:ext cx="468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3B6F03F-7D02-4C74-A382-E090CE3BE028}"/>
              </a:ext>
            </a:extLst>
          </p:cNvPr>
          <p:cNvSpPr/>
          <p:nvPr/>
        </p:nvSpPr>
        <p:spPr>
          <a:xfrm>
            <a:off x="7380312" y="4437112"/>
            <a:ext cx="468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B9224A-4DB2-4884-92CE-6E9AE2EABC6D}"/>
              </a:ext>
            </a:extLst>
          </p:cNvPr>
          <p:cNvSpPr/>
          <p:nvPr/>
        </p:nvSpPr>
        <p:spPr>
          <a:xfrm>
            <a:off x="8316416" y="4653136"/>
            <a:ext cx="468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4174976" y="3501008"/>
            <a:ext cx="1224136" cy="648072"/>
          </a:xfrm>
          <a:prstGeom prst="wedgeRoundRectCallout">
            <a:avLst>
              <a:gd name="adj1" fmla="val -60978"/>
              <a:gd name="adj2" fmla="val 1044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Resistance trends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841168" y="5953366"/>
            <a:ext cx="4667615" cy="427962"/>
          </a:xfrm>
          <a:prstGeom prst="wedgeRoundRectCallout">
            <a:avLst>
              <a:gd name="adj1" fmla="val -24875"/>
              <a:gd name="adj2" fmla="val -903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How to assess statistical significance of trends?</a:t>
            </a:r>
          </a:p>
        </p:txBody>
      </p:sp>
    </p:spTree>
    <p:extLst>
      <p:ext uri="{BB962C8B-B14F-4D97-AF65-F5344CB8AC3E}">
        <p14:creationId xmlns:p14="http://schemas.microsoft.com/office/powerpoint/2010/main" val="4147940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354888" cy="60107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Data: Trends over Time (</a:t>
            </a:r>
            <a:r>
              <a:rPr lang="en-US" dirty="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)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5742"/>
            <a:ext cx="6914728" cy="4253750"/>
          </a:xfrm>
          <a:prstGeom prst="rect">
            <a:avLst/>
          </a:prstGeom>
        </p:spPr>
      </p:pic>
      <p:sp>
        <p:nvSpPr>
          <p:cNvPr id="13" name="Textfeld 4">
            <a:extLst>
              <a:ext uri="{FF2B5EF4-FFF2-40B4-BE49-F238E27FC236}">
                <a16:creationId xmlns:a16="http://schemas.microsoft.com/office/drawing/2014/main" id="{D9D0B84C-5F46-4DB2-ADC8-F79A27BED1E6}"/>
              </a:ext>
            </a:extLst>
          </p:cNvPr>
          <p:cNvSpPr txBox="1"/>
          <p:nvPr/>
        </p:nvSpPr>
        <p:spPr>
          <a:xfrm>
            <a:off x="251520" y="5979978"/>
            <a:ext cx="5925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AMR Surveillance. ADPHC/Dept. of Health Abu Dhabi (2019)</a:t>
            </a:r>
          </a:p>
        </p:txBody>
      </p:sp>
    </p:spTree>
    <p:extLst>
      <p:ext uri="{BB962C8B-B14F-4D97-AF65-F5344CB8AC3E}">
        <p14:creationId xmlns:p14="http://schemas.microsoft.com/office/powerpoint/2010/main" val="131462002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354888" cy="60107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Presenting the Data: Comparisons and Trends (</a:t>
            </a:r>
            <a:r>
              <a:rPr lang="en-US" dirty="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)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136904" cy="416107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Statistical significance of Changes in Susceptibility Rates (%S), e.g.:</a:t>
            </a:r>
          </a:p>
          <a:p>
            <a:pPr lvl="1"/>
            <a:r>
              <a:rPr lang="en-US" kern="0" dirty="0"/>
              <a:t>Current year/previous year, inpatient/outpatient, … </a:t>
            </a:r>
            <a:r>
              <a:rPr lang="en-US" kern="0" dirty="0">
                <a:sym typeface="Wingdings" panose="05000000000000000000" pitchFamily="2" charset="2"/>
              </a:rPr>
              <a:t> </a:t>
            </a:r>
            <a:r>
              <a:rPr lang="en-US" b="1" kern="0" dirty="0">
                <a:sym typeface="Wingdings" panose="05000000000000000000" pitchFamily="2" charset="2"/>
              </a:rPr>
              <a:t>Chi-square</a:t>
            </a:r>
            <a:r>
              <a:rPr lang="en-US" kern="0" dirty="0">
                <a:sym typeface="Wingdings" panose="05000000000000000000" pitchFamily="2" charset="2"/>
              </a:rPr>
              <a:t>*</a:t>
            </a:r>
            <a:endParaRPr lang="en-US" kern="0" dirty="0"/>
          </a:p>
          <a:p>
            <a:pPr lvl="1"/>
            <a:r>
              <a:rPr lang="en-US" kern="0" dirty="0"/>
              <a:t>Multiple years  </a:t>
            </a:r>
            <a:r>
              <a:rPr lang="en-US" kern="0" dirty="0">
                <a:sym typeface="Wingdings" panose="05000000000000000000" pitchFamily="2" charset="2"/>
              </a:rPr>
              <a:t> </a:t>
            </a:r>
            <a:r>
              <a:rPr lang="en-US" b="1" kern="0" dirty="0"/>
              <a:t>Chi-square for trends</a:t>
            </a:r>
            <a:r>
              <a:rPr lang="en-US" kern="0" dirty="0"/>
              <a:t> (extended Mantel-Haenszel)</a:t>
            </a:r>
          </a:p>
          <a:p>
            <a:pPr lvl="1"/>
            <a:r>
              <a:rPr lang="en-US" kern="0" dirty="0"/>
              <a:t>Can be calculated e.g. with Epi Info (CDC)</a:t>
            </a:r>
          </a:p>
          <a:p>
            <a:r>
              <a:rPr lang="en-US" b="0" kern="0" dirty="0"/>
              <a:t>p value</a:t>
            </a:r>
          </a:p>
          <a:p>
            <a:pPr lvl="1"/>
            <a:r>
              <a:rPr lang="en-US" b="0" kern="0" dirty="0"/>
              <a:t>p ≤ 0.05 is generally accepted to indicate that the differences seen are not likely due to chance alone</a:t>
            </a:r>
          </a:p>
          <a:p>
            <a:r>
              <a:rPr lang="en-US" b="0" kern="0" dirty="0"/>
              <a:t>Note:</a:t>
            </a:r>
          </a:p>
          <a:p>
            <a:pPr lvl="1"/>
            <a:r>
              <a:rPr lang="en-US" b="0" kern="0" dirty="0"/>
              <a:t>‘Statistically significant’ difference is not equivalent with ‘clinically/ epidemiologically important’</a:t>
            </a:r>
          </a:p>
          <a:p>
            <a:pPr lvl="1"/>
            <a:endParaRPr lang="en-US" b="0" kern="0" dirty="0"/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6042774"/>
            <a:ext cx="4236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WHO 2001 [7]. CLSI M39-A4, 2014 [1] Epi Info []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F2B6E93-D0A0-4690-8525-E80701FA3705}"/>
              </a:ext>
            </a:extLst>
          </p:cNvPr>
          <p:cNvSpPr/>
          <p:nvPr/>
        </p:nvSpPr>
        <p:spPr>
          <a:xfrm>
            <a:off x="5724128" y="580526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n-lt"/>
              </a:rPr>
              <a:t> *if small number of isolates, or %S/%R close to 0: Fisher’s exact test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212976"/>
            <a:ext cx="1656184" cy="5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2197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0603"/>
            <a:ext cx="5760720" cy="455168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>
          <a:xfrm>
            <a:off x="609600" y="908720"/>
            <a:ext cx="8354888" cy="601072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Doing a Chi-Square Test for Trends with Epi </a:t>
            </a:r>
            <a:r>
              <a:rPr lang="en-US" kern="0" dirty="0" err="1">
                <a:solidFill>
                  <a:srgbClr val="FF0000"/>
                </a:solidFill>
                <a:effectLst/>
              </a:rPr>
              <a:t>Info</a:t>
            </a:r>
            <a:r>
              <a:rPr lang="en-US" kern="0" baseline="30000" dirty="0" err="1">
                <a:solidFill>
                  <a:srgbClr val="FF0000"/>
                </a:solidFill>
                <a:effectLst/>
              </a:rPr>
              <a:t>TM</a:t>
            </a:r>
            <a:endParaRPr lang="en-US" kern="0" baseline="300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E1319550-2D27-4A6A-B9C3-F1B947AF43AE}"/>
              </a:ext>
            </a:extLst>
          </p:cNvPr>
          <p:cNvSpPr/>
          <p:nvPr/>
        </p:nvSpPr>
        <p:spPr>
          <a:xfrm>
            <a:off x="3598964" y="3356992"/>
            <a:ext cx="1981148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>
            <a:off x="6804248" y="3119842"/>
            <a:ext cx="2160240" cy="762331"/>
          </a:xfrm>
          <a:prstGeom prst="wedgeRoundRectCallout">
            <a:avLst>
              <a:gd name="adj1" fmla="val -87585"/>
              <a:gd name="adj2" fmla="val 3227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‘STATCALC’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65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>
          <a:xfrm>
            <a:off x="609600" y="908720"/>
            <a:ext cx="8354888" cy="601072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Doing a Chi-Square Test for Trends with Epi </a:t>
            </a:r>
            <a:r>
              <a:rPr lang="en-US" kern="0" dirty="0" err="1">
                <a:solidFill>
                  <a:srgbClr val="FF0000"/>
                </a:solidFill>
                <a:effectLst/>
              </a:rPr>
              <a:t>Info</a:t>
            </a:r>
            <a:r>
              <a:rPr lang="en-US" kern="0" baseline="30000" dirty="0" err="1">
                <a:solidFill>
                  <a:srgbClr val="FF0000"/>
                </a:solidFill>
                <a:effectLst/>
              </a:rPr>
              <a:t>TM</a:t>
            </a:r>
            <a:endParaRPr lang="en-US" kern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205084" cy="44644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E1319550-2D27-4A6A-B9C3-F1B947AF43AE}"/>
              </a:ext>
            </a:extLst>
          </p:cNvPr>
          <p:cNvSpPr/>
          <p:nvPr/>
        </p:nvSpPr>
        <p:spPr>
          <a:xfrm>
            <a:off x="3886996" y="3501008"/>
            <a:ext cx="226918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>
            <a:off x="6804248" y="3119842"/>
            <a:ext cx="2160240" cy="762331"/>
          </a:xfrm>
          <a:prstGeom prst="wedgeRoundRectCallout">
            <a:avLst>
              <a:gd name="adj1" fmla="val -74483"/>
              <a:gd name="adj2" fmla="val 365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‘Chi Square for Trend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>
          <a:xfrm>
            <a:off x="609600" y="908720"/>
            <a:ext cx="8354888" cy="601072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Doing a Chi-Square Test for Trends with Epi Info</a:t>
            </a: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2" y="1509792"/>
            <a:ext cx="5397938" cy="472590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E1319550-2D27-4A6A-B9C3-F1B947AF43AE}"/>
              </a:ext>
            </a:extLst>
          </p:cNvPr>
          <p:cNvSpPr/>
          <p:nvPr/>
        </p:nvSpPr>
        <p:spPr>
          <a:xfrm>
            <a:off x="3635896" y="5589240"/>
            <a:ext cx="122413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5796136" y="5085184"/>
            <a:ext cx="1131231" cy="623470"/>
          </a:xfrm>
          <a:prstGeom prst="wedgeRoundRectCallout">
            <a:avLst>
              <a:gd name="adj1" fmla="val -100668"/>
              <a:gd name="adj2" fmla="val 489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 value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47C5F86F-77A4-4683-8555-28EA6F844F3A}"/>
              </a:ext>
            </a:extLst>
          </p:cNvPr>
          <p:cNvSpPr/>
          <p:nvPr/>
        </p:nvSpPr>
        <p:spPr>
          <a:xfrm>
            <a:off x="6878918" y="1772816"/>
            <a:ext cx="1869546" cy="1222583"/>
          </a:xfrm>
          <a:prstGeom prst="wedgeRoundRectCallout">
            <a:avLst>
              <a:gd name="adj1" fmla="val -100668"/>
              <a:gd name="adj2" fmla="val 489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Enter the years, and number of cases and controls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3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354888" cy="100811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Estimate of Sample Size needed for Documenting increasing Resistance Frequencies</a:t>
            </a:r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FEA226A5-E334-45DF-B389-FBC9869415AD}"/>
              </a:ext>
            </a:extLst>
          </p:cNvPr>
          <p:cNvSpPr txBox="1"/>
          <p:nvPr/>
        </p:nvSpPr>
        <p:spPr>
          <a:xfrm>
            <a:off x="179512" y="6042774"/>
            <a:ext cx="14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WHO 2001 [7]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91" y="2132856"/>
            <a:ext cx="4916797" cy="331236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51520" y="2424614"/>
            <a:ext cx="1800200" cy="2012498"/>
          </a:xfrm>
          <a:prstGeom prst="wedgeRoundRectCallout">
            <a:avLst>
              <a:gd name="adj1" fmla="val 81528"/>
              <a:gd name="adj2" fmla="val 2735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Example: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If </a:t>
            </a:r>
            <a:r>
              <a:rPr lang="en-US" sz="2000" b="1" dirty="0">
                <a:solidFill>
                  <a:schemeClr val="tx1"/>
                </a:solidFill>
              </a:rPr>
              <a:t>5%</a:t>
            </a:r>
            <a:r>
              <a:rPr lang="en-US" sz="1600" b="1" dirty="0">
                <a:solidFill>
                  <a:schemeClr val="tx1"/>
                </a:solidFill>
              </a:rPr>
              <a:t> of isolates in a sample of </a:t>
            </a:r>
            <a:r>
              <a:rPr lang="en-US" sz="2000" b="1" dirty="0">
                <a:solidFill>
                  <a:schemeClr val="tx1"/>
                </a:solidFill>
              </a:rPr>
              <a:t>200</a:t>
            </a:r>
            <a:r>
              <a:rPr lang="en-US" sz="1600" b="1" dirty="0">
                <a:solidFill>
                  <a:schemeClr val="tx1"/>
                </a:solidFill>
              </a:rPr>
              <a:t> is resistant in the first sample: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164288" y="3051222"/>
            <a:ext cx="1800200" cy="1817938"/>
          </a:xfrm>
          <a:prstGeom prst="wedgeRoundRectCallout">
            <a:avLst>
              <a:gd name="adj1" fmla="val -164683"/>
              <a:gd name="adj2" fmla="val -83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… an increase to </a:t>
            </a:r>
            <a:r>
              <a:rPr lang="en-US" sz="2000" b="1" dirty="0">
                <a:solidFill>
                  <a:schemeClr val="tx1"/>
                </a:solidFill>
              </a:rPr>
              <a:t>11%</a:t>
            </a:r>
            <a:r>
              <a:rPr lang="en-US" sz="1600" b="1" dirty="0">
                <a:solidFill>
                  <a:schemeClr val="tx1"/>
                </a:solidFill>
              </a:rPr>
              <a:t> or more in a second sample indicates a significant increase.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55976" y="2924944"/>
            <a:ext cx="432048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71800" y="3789040"/>
            <a:ext cx="432048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27984" y="3789040"/>
            <a:ext cx="432048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54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Routine versus Enhanced Cumulative Antibiogram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443664" cy="4392488"/>
          </a:xfrm>
        </p:spPr>
        <p:txBody>
          <a:bodyPr/>
          <a:lstStyle/>
          <a:p>
            <a:r>
              <a:rPr lang="en-US" sz="2800" dirty="0"/>
              <a:t>Routine CA</a:t>
            </a:r>
          </a:p>
          <a:p>
            <a:pPr lvl="1"/>
            <a:r>
              <a:rPr lang="en-US" sz="2400" b="0" dirty="0"/>
              <a:t>Reporting overall susceptibility rates (no stratification)</a:t>
            </a:r>
          </a:p>
          <a:p>
            <a:pPr lvl="1"/>
            <a:r>
              <a:rPr lang="en-US" sz="2400" b="0" dirty="0"/>
              <a:t>Isolates from all sources / locations / units etc.</a:t>
            </a:r>
          </a:p>
          <a:p>
            <a:r>
              <a:rPr lang="en-US" sz="2800" dirty="0"/>
              <a:t>Enhanced CA</a:t>
            </a:r>
            <a:endParaRPr lang="en-US" sz="2800" b="0" dirty="0"/>
          </a:p>
          <a:p>
            <a:pPr lvl="1"/>
            <a:r>
              <a:rPr lang="en-US" sz="2400" dirty="0"/>
              <a:t>Routine CA, </a:t>
            </a:r>
            <a:r>
              <a:rPr lang="en-US" sz="2400" u="sng" dirty="0"/>
              <a:t>plus</a:t>
            </a:r>
            <a:r>
              <a:rPr lang="en-US" sz="2400" dirty="0"/>
              <a:t> stratified data (breakdowns)</a:t>
            </a:r>
          </a:p>
          <a:p>
            <a:pPr lvl="2"/>
            <a:r>
              <a:rPr lang="en-US" sz="2200" b="0" dirty="0"/>
              <a:t>By nursing unit or site of care (patient location, e.g. IP/OP/ICU)</a:t>
            </a:r>
          </a:p>
          <a:p>
            <a:pPr lvl="2"/>
            <a:r>
              <a:rPr lang="en-US" sz="2200" dirty="0"/>
              <a:t>By specimen type (e.g. blood, urine, respiratory, pus, …)</a:t>
            </a:r>
          </a:p>
          <a:p>
            <a:pPr lvl="2"/>
            <a:r>
              <a:rPr lang="en-US" sz="2200" dirty="0"/>
              <a:t>By infection site (e.g. S. pneumoniae: meningitis/non-men.) </a:t>
            </a:r>
          </a:p>
          <a:p>
            <a:pPr lvl="2"/>
            <a:r>
              <a:rPr lang="en-US" sz="2200" b="0" dirty="0"/>
              <a:t>By clinical service or patient population</a:t>
            </a:r>
          </a:p>
          <a:p>
            <a:pPr lvl="1"/>
            <a:r>
              <a:rPr lang="en-US" sz="2400" dirty="0"/>
              <a:t>Additional analysis, e.g. combination therapy</a:t>
            </a:r>
          </a:p>
        </p:txBody>
      </p:sp>
    </p:spTree>
    <p:extLst>
      <p:ext uri="{BB962C8B-B14F-4D97-AF65-F5344CB8AC3E}">
        <p14:creationId xmlns:p14="http://schemas.microsoft.com/office/powerpoint/2010/main" val="239907711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>
            <a:extLst>
              <a:ext uri="{FF2B5EF4-FFF2-40B4-BE49-F238E27FC236}">
                <a16:creationId xmlns:a16="http://schemas.microsoft.com/office/drawing/2014/main" id="{7A9A76F9-83C7-4F5B-9C31-B8DB5E3B4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30228"/>
            <a:ext cx="6325023" cy="4257048"/>
          </a:xfrm>
          <a:prstGeom prst="rect">
            <a:avLst/>
          </a:prstGeom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FBF015E3-6850-4398-8AA8-8FE53DA2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12" y="5826209"/>
            <a:ext cx="4968272" cy="2614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75B611-F3A1-453A-B450-DC252250D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874" y="5814107"/>
            <a:ext cx="1065003" cy="3091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 bwMode="auto">
          <a:xfrm>
            <a:off x="609600" y="908720"/>
            <a:ext cx="8354888" cy="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Presenting the Data: Using Colors, or not?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84397CB-CFBE-463C-BC65-02D9AA6DE20A}"/>
              </a:ext>
            </a:extLst>
          </p:cNvPr>
          <p:cNvSpPr/>
          <p:nvPr/>
        </p:nvSpPr>
        <p:spPr>
          <a:xfrm>
            <a:off x="6972587" y="3424813"/>
            <a:ext cx="1415837" cy="790225"/>
          </a:xfrm>
          <a:prstGeom prst="wedgeRoundRectCallout">
            <a:avLst>
              <a:gd name="adj1" fmla="val -105619"/>
              <a:gd name="adj2" fmla="val 2735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Using GREEN color only?</a:t>
            </a:r>
          </a:p>
        </p:txBody>
      </p:sp>
    </p:spTree>
    <p:extLst>
      <p:ext uri="{BB962C8B-B14F-4D97-AF65-F5344CB8AC3E}">
        <p14:creationId xmlns:p14="http://schemas.microsoft.com/office/powerpoint/2010/main" val="727902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 bwMode="auto">
          <a:xfrm>
            <a:off x="609600" y="908720"/>
            <a:ext cx="8354888" cy="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Presenting the Data: Using Colors, or not?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37" y="1547800"/>
            <a:ext cx="5506399" cy="4761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51F8E4-AD99-40B7-ABE5-D1B69B2C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005064"/>
            <a:ext cx="2557463" cy="2016224"/>
          </a:xfrm>
          <a:prstGeom prst="rect">
            <a:avLst/>
          </a:prstGeom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FDA2DDF7-7CE9-4318-81EE-C82317286A0F}"/>
              </a:ext>
            </a:extLst>
          </p:cNvPr>
          <p:cNvSpPr/>
          <p:nvPr/>
        </p:nvSpPr>
        <p:spPr>
          <a:xfrm>
            <a:off x="6463116" y="1897335"/>
            <a:ext cx="1775877" cy="1444347"/>
          </a:xfrm>
          <a:prstGeom prst="wedgeRoundRectCallout">
            <a:avLst>
              <a:gd name="adj1" fmla="val -115884"/>
              <a:gd name="adj2" fmla="val 917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Using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GREEN, YELLOW,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and RED colors?</a:t>
            </a:r>
          </a:p>
        </p:txBody>
      </p:sp>
    </p:spTree>
    <p:extLst>
      <p:ext uri="{BB962C8B-B14F-4D97-AF65-F5344CB8AC3E}">
        <p14:creationId xmlns:p14="http://schemas.microsoft.com/office/powerpoint/2010/main" val="3814694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 bwMode="auto">
          <a:xfrm>
            <a:off x="609600" y="908720"/>
            <a:ext cx="8354888" cy="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Presenting the Data: Using Colors, or not?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C23D881-6685-4135-A085-49650470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83" y="1556792"/>
            <a:ext cx="7555176" cy="41764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462F33-43F8-4CED-84BE-B1068D2315FD}"/>
              </a:ext>
            </a:extLst>
          </p:cNvPr>
          <p:cNvSpPr txBox="1"/>
          <p:nvPr/>
        </p:nvSpPr>
        <p:spPr>
          <a:xfrm>
            <a:off x="179512" y="6042774"/>
            <a:ext cx="4356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The Sanford Guide to Antimicrobial Therapy [12] </a:t>
            </a:r>
          </a:p>
        </p:txBody>
      </p:sp>
    </p:spTree>
    <p:extLst>
      <p:ext uri="{BB962C8B-B14F-4D97-AF65-F5344CB8AC3E}">
        <p14:creationId xmlns:p14="http://schemas.microsoft.com/office/powerpoint/2010/main" val="1496517858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 bwMode="auto">
          <a:xfrm>
            <a:off x="609600" y="908720"/>
            <a:ext cx="8354888" cy="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Presenting the Data: Using Colors, or not?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462F33-43F8-4CED-84BE-B1068D2315FD}"/>
              </a:ext>
            </a:extLst>
          </p:cNvPr>
          <p:cNvSpPr txBox="1"/>
          <p:nvPr/>
        </p:nvSpPr>
        <p:spPr>
          <a:xfrm>
            <a:off x="179512" y="6042774"/>
            <a:ext cx="5088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ECDC Surveillance Atlas of Infectious Diseases (2019) [13]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D2F1B3-9A40-4983-BBA5-CDC61DC8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64" y="2047254"/>
            <a:ext cx="6870328" cy="35419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6237E00-EF52-4F98-B2FD-E7284D028825}"/>
              </a:ext>
            </a:extLst>
          </p:cNvPr>
          <p:cNvSpPr txBox="1"/>
          <p:nvPr/>
        </p:nvSpPr>
        <p:spPr>
          <a:xfrm>
            <a:off x="827584" y="1556792"/>
            <a:ext cx="7700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Percentage of K. pneumoniae isolates resistant to Carbapenems (2018)</a:t>
            </a:r>
          </a:p>
        </p:txBody>
      </p:sp>
    </p:spTree>
    <p:extLst>
      <p:ext uri="{BB962C8B-B14F-4D97-AF65-F5344CB8AC3E}">
        <p14:creationId xmlns:p14="http://schemas.microsoft.com/office/powerpoint/2010/main" val="283518486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 bwMode="auto">
          <a:xfrm>
            <a:off x="609600" y="908720"/>
            <a:ext cx="8354888" cy="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Presenting the Data: Using Colors, or not?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48" y="1509792"/>
            <a:ext cx="6192688" cy="4624919"/>
          </a:xfrm>
          <a:prstGeom prst="rect">
            <a:avLst/>
          </a:prstGeom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29A7E136-4735-412D-922D-5A7D102A3028}"/>
              </a:ext>
            </a:extLst>
          </p:cNvPr>
          <p:cNvSpPr/>
          <p:nvPr/>
        </p:nvSpPr>
        <p:spPr>
          <a:xfrm>
            <a:off x="7129530" y="1509792"/>
            <a:ext cx="1858961" cy="1224136"/>
          </a:xfrm>
          <a:prstGeom prst="wedgeRoundRectCallout">
            <a:avLst>
              <a:gd name="adj1" fmla="val -74094"/>
              <a:gd name="adj2" fmla="val 80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Colors might be helpful to get the key messages across, … BUT: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DBE6E7E-5EFA-4428-92D1-72FEF205311D}"/>
              </a:ext>
            </a:extLst>
          </p:cNvPr>
          <p:cNvSpPr/>
          <p:nvPr/>
        </p:nvSpPr>
        <p:spPr>
          <a:xfrm>
            <a:off x="7022026" y="2852936"/>
            <a:ext cx="1966465" cy="1368152"/>
          </a:xfrm>
          <a:prstGeom prst="wedgeRoundRectCallout">
            <a:avLst>
              <a:gd name="adj1" fmla="val -17078"/>
              <a:gd name="adj2" fmla="val 682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There is a risk that colors are misunderstood as: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GREEN = ‘GOOD’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RED = ‘BAD’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9D8578CC-C4F6-4432-B85D-C19DFC0695A6}"/>
              </a:ext>
            </a:extLst>
          </p:cNvPr>
          <p:cNvSpPr/>
          <p:nvPr/>
        </p:nvSpPr>
        <p:spPr>
          <a:xfrm>
            <a:off x="6987664" y="4581128"/>
            <a:ext cx="1966465" cy="1728192"/>
          </a:xfrm>
          <a:prstGeom prst="wedgeRoundRectCallout">
            <a:avLst>
              <a:gd name="adj1" fmla="val -9399"/>
              <a:gd name="adj2" fmla="val 498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Which may result in less use of ‘BAD’ drugs, and over-utilization of ‘GOOD’ drugs, incl. Carbapenems</a:t>
            </a:r>
          </a:p>
        </p:txBody>
      </p:sp>
    </p:spTree>
    <p:extLst>
      <p:ext uri="{BB962C8B-B14F-4D97-AF65-F5344CB8AC3E}">
        <p14:creationId xmlns:p14="http://schemas.microsoft.com/office/powerpoint/2010/main" val="2488612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 bwMode="auto">
          <a:xfrm>
            <a:off x="609600" y="908720"/>
            <a:ext cx="8354888" cy="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Presenting the Data: Using Colors, or not?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6370"/>
          <a:stretch/>
        </p:blipFill>
        <p:spPr>
          <a:xfrm>
            <a:off x="251520" y="1631204"/>
            <a:ext cx="6120680" cy="4030044"/>
          </a:xfrm>
          <a:prstGeom prst="rect">
            <a:avLst/>
          </a:prstGeom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D9D0B84C-5F46-4DB2-ADC8-F79A27BED1E6}"/>
              </a:ext>
            </a:extLst>
          </p:cNvPr>
          <p:cNvSpPr txBox="1"/>
          <p:nvPr/>
        </p:nvSpPr>
        <p:spPr>
          <a:xfrm>
            <a:off x="251520" y="5979978"/>
            <a:ext cx="5925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AMR Surveillance. ADPHC/Dept. of Health Abu Dhabi (2019)</a:t>
            </a: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26D7D5C0-620D-44C2-9920-2EFA775318CC}"/>
              </a:ext>
            </a:extLst>
          </p:cNvPr>
          <p:cNvSpPr/>
          <p:nvPr/>
        </p:nvSpPr>
        <p:spPr>
          <a:xfrm>
            <a:off x="6660233" y="1988840"/>
            <a:ext cx="2304256" cy="2016224"/>
          </a:xfrm>
          <a:prstGeom prst="wedgeRoundRectCallout">
            <a:avLst>
              <a:gd name="adj1" fmla="val -83929"/>
              <a:gd name="adj2" fmla="val -28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Either don’t use Colors AT ALL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when reporting to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 ‘ALL DOCTORS’,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 colors in a smart way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A2A7D739-FED1-4A35-BBCC-8F8325782AE7}"/>
              </a:ext>
            </a:extLst>
          </p:cNvPr>
          <p:cNvSpPr/>
          <p:nvPr/>
        </p:nvSpPr>
        <p:spPr>
          <a:xfrm>
            <a:off x="6660232" y="4293096"/>
            <a:ext cx="2318347" cy="1512168"/>
          </a:xfrm>
          <a:prstGeom prst="wedgeRoundRectCallout">
            <a:avLst>
              <a:gd name="adj1" fmla="val -47793"/>
              <a:gd name="adj2" fmla="val -125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Limit the use of Colors: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Internal discussions (ASP Core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Presentations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(Key messages)</a:t>
            </a:r>
          </a:p>
        </p:txBody>
      </p:sp>
    </p:spTree>
    <p:extLst>
      <p:ext uri="{BB962C8B-B14F-4D97-AF65-F5344CB8AC3E}">
        <p14:creationId xmlns:p14="http://schemas.microsoft.com/office/powerpoint/2010/main" val="491730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7D3028-4611-4ED4-A725-251D9393DC72}"/>
              </a:ext>
            </a:extLst>
          </p:cNvPr>
          <p:cNvSpPr txBox="1">
            <a:spLocks/>
          </p:cNvSpPr>
          <p:nvPr/>
        </p:nvSpPr>
        <p:spPr bwMode="auto">
          <a:xfrm>
            <a:off x="609600" y="908720"/>
            <a:ext cx="8354888" cy="6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>
                <a:solidFill>
                  <a:srgbClr val="FF0000"/>
                </a:solidFill>
                <a:effectLst/>
              </a:rPr>
              <a:t>Presenting the Data: Using Colors, or not?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10096"/>
            <a:ext cx="5328592" cy="3075027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D9D0B84C-5F46-4DB2-ADC8-F79A27BED1E6}"/>
              </a:ext>
            </a:extLst>
          </p:cNvPr>
          <p:cNvSpPr txBox="1"/>
          <p:nvPr/>
        </p:nvSpPr>
        <p:spPr>
          <a:xfrm>
            <a:off x="386355" y="5622310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INFECT.info: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CE06C4CF-8078-4BE8-B529-ABAA2B666BFA}"/>
              </a:ext>
            </a:extLst>
          </p:cNvPr>
          <p:cNvSpPr/>
          <p:nvPr/>
        </p:nvSpPr>
        <p:spPr>
          <a:xfrm>
            <a:off x="6012160" y="2355521"/>
            <a:ext cx="1966465" cy="792088"/>
          </a:xfrm>
          <a:prstGeom prst="wedgeRoundRectCallout">
            <a:avLst>
              <a:gd name="adj1" fmla="val -61444"/>
              <a:gd name="adj2" fmla="val 311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Using colors in a smart way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0F627E-16B0-452E-A18E-DFAA73B2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013176"/>
            <a:ext cx="6696744" cy="32250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E5B8B1B-3A04-434B-9815-2D2048B34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5665720"/>
            <a:ext cx="6696744" cy="282513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2D6EE8F7-89B5-40EA-BF10-B95AFF91C685}"/>
              </a:ext>
            </a:extLst>
          </p:cNvPr>
          <p:cNvSpPr txBox="1"/>
          <p:nvPr/>
        </p:nvSpPr>
        <p:spPr>
          <a:xfrm>
            <a:off x="416972" y="500388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MS Excel: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7393067F-BFAB-411B-8F61-28EAC1A7F7BC}"/>
              </a:ext>
            </a:extLst>
          </p:cNvPr>
          <p:cNvSpPr txBox="1"/>
          <p:nvPr/>
        </p:nvSpPr>
        <p:spPr>
          <a:xfrm>
            <a:off x="8600261" y="501317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%S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EDCAF86C-6F0B-4ADB-AF3F-77E6B8B47156}"/>
              </a:ext>
            </a:extLst>
          </p:cNvPr>
          <p:cNvSpPr txBox="1"/>
          <p:nvPr/>
        </p:nvSpPr>
        <p:spPr>
          <a:xfrm>
            <a:off x="8604448" y="56519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%S</a:t>
            </a: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55601B49-3FF7-48C7-ABA1-D28888BD47BD}"/>
              </a:ext>
            </a:extLst>
          </p:cNvPr>
          <p:cNvSpPr/>
          <p:nvPr/>
        </p:nvSpPr>
        <p:spPr>
          <a:xfrm>
            <a:off x="6687691" y="4056069"/>
            <a:ext cx="1412702" cy="453051"/>
          </a:xfrm>
          <a:prstGeom prst="wedgeRoundRectCallout">
            <a:avLst>
              <a:gd name="adj1" fmla="val -42442"/>
              <a:gd name="adj2" fmla="val 1255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Color scales</a:t>
            </a: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A6C36321-0D24-469A-8525-CF7E6B5939D3}"/>
              </a:ext>
            </a:extLst>
          </p:cNvPr>
          <p:cNvSpPr txBox="1"/>
          <p:nvPr/>
        </p:nvSpPr>
        <p:spPr>
          <a:xfrm>
            <a:off x="81122" y="6474822"/>
            <a:ext cx="16446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/>
              <a:t>INFECT.info [8]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0081C2-38AA-477B-9E58-EDA9DAE60861}"/>
              </a:ext>
            </a:extLst>
          </p:cNvPr>
          <p:cNvSpPr/>
          <p:nvPr/>
        </p:nvSpPr>
        <p:spPr>
          <a:xfrm>
            <a:off x="5040052" y="4994409"/>
            <a:ext cx="432048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49A8344D-51B9-47A3-A109-9E3D06E2452F}"/>
              </a:ext>
            </a:extLst>
          </p:cNvPr>
          <p:cNvSpPr/>
          <p:nvPr/>
        </p:nvSpPr>
        <p:spPr>
          <a:xfrm>
            <a:off x="6876256" y="5622310"/>
            <a:ext cx="432048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7EFD0B4-30E4-40C4-981C-1736FC15FC1E}"/>
              </a:ext>
            </a:extLst>
          </p:cNvPr>
          <p:cNvCxnSpPr/>
          <p:nvPr/>
        </p:nvCxnSpPr>
        <p:spPr>
          <a:xfrm>
            <a:off x="5472100" y="5382508"/>
            <a:ext cx="1404156" cy="23980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978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3" grpId="0" animBg="1"/>
      <p:bldP spid="15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Summary – The BASICS when reporting CAs: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8229600" cy="4032448"/>
          </a:xfrm>
        </p:spPr>
        <p:txBody>
          <a:bodyPr/>
          <a:lstStyle/>
          <a:p>
            <a:r>
              <a:rPr lang="en-US" b="0" dirty="0"/>
              <a:t>Facility name</a:t>
            </a:r>
          </a:p>
          <a:p>
            <a:r>
              <a:rPr lang="en-US" b="0" dirty="0"/>
              <a:t>Time period (at least once per year)</a:t>
            </a:r>
          </a:p>
          <a:p>
            <a:r>
              <a:rPr lang="en-US" b="0" dirty="0"/>
              <a:t>Routine CA (all isolates), if possible (N≥30): Enhanced CA</a:t>
            </a:r>
          </a:p>
          <a:p>
            <a:r>
              <a:rPr lang="en-US" b="0" dirty="0"/>
              <a:t>% Susceptible isolates (%S)</a:t>
            </a:r>
          </a:p>
          <a:p>
            <a:r>
              <a:rPr lang="en-US" b="0" dirty="0"/>
              <a:t>Separate tables for Gram-, Gram+, Anaerobes, and Yeasts</a:t>
            </a:r>
          </a:p>
          <a:p>
            <a:r>
              <a:rPr lang="en-US" b="0" dirty="0"/>
              <a:t>Test method and interpretation standard used</a:t>
            </a:r>
          </a:p>
          <a:p>
            <a:r>
              <a:rPr lang="en-US" b="0" dirty="0"/>
              <a:t>First isolate only, no Screening / QC isolates</a:t>
            </a:r>
          </a:p>
          <a:p>
            <a:r>
              <a:rPr lang="en-US" b="0" dirty="0"/>
              <a:t>Routinely tested antibiotics only</a:t>
            </a:r>
          </a:p>
          <a:p>
            <a:r>
              <a:rPr lang="en-US" b="0" dirty="0"/>
              <a:t>Highlight intrinsic resistance (‘R’), and ‘–’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968839804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Summary – Common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48"/>
            <a:ext cx="8229600" cy="3672408"/>
          </a:xfrm>
        </p:spPr>
        <p:txBody>
          <a:bodyPr/>
          <a:lstStyle/>
          <a:p>
            <a:r>
              <a:rPr lang="en-US" sz="2800" b="0" dirty="0"/>
              <a:t>Small sample size (N&lt;30)</a:t>
            </a:r>
          </a:p>
          <a:p>
            <a:r>
              <a:rPr lang="en-US" sz="2800" b="0" dirty="0"/>
              <a:t>Duplicate isolates</a:t>
            </a:r>
          </a:p>
          <a:p>
            <a:r>
              <a:rPr lang="en-US" sz="2800" b="0" dirty="0"/>
              <a:t>Screening and QC isolates</a:t>
            </a:r>
          </a:p>
          <a:p>
            <a:r>
              <a:rPr lang="en-US" sz="2800" b="0" dirty="0"/>
              <a:t>Antibiotics selectively tested for resistant antibiotics</a:t>
            </a:r>
          </a:p>
          <a:p>
            <a:r>
              <a:rPr lang="en-US" sz="2800" b="0" dirty="0"/>
              <a:t>Statistical significance for comparisons and trends</a:t>
            </a:r>
          </a:p>
          <a:p>
            <a:r>
              <a:rPr lang="en-US" sz="2800" b="0" dirty="0"/>
              <a:t>CLSI versus EUCAST breakpoints</a:t>
            </a:r>
          </a:p>
          <a:p>
            <a:r>
              <a:rPr lang="en-US" sz="2800" b="0" dirty="0"/>
              <a:t>Breakpoints may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768590114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Summary – Other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1449-ACAB-4E05-83D3-97E91BCD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8229600" cy="3960440"/>
          </a:xfrm>
        </p:spPr>
        <p:txBody>
          <a:bodyPr/>
          <a:lstStyle/>
          <a:p>
            <a:r>
              <a:rPr lang="en-US" sz="2800" b="0" dirty="0"/>
              <a:t>Susceptibility testing not performed correctly</a:t>
            </a:r>
          </a:p>
          <a:p>
            <a:r>
              <a:rPr lang="en-US" sz="2800" b="0" dirty="0"/>
              <a:t>Reproducibility of testing results (e.g. MIC) is not 100%</a:t>
            </a:r>
          </a:p>
          <a:p>
            <a:r>
              <a:rPr lang="en-US" sz="2800" b="0" dirty="0"/>
              <a:t>Sensitivity and Specificity of In-Vitro diagnostic systems and machines for AST is not 100%</a:t>
            </a:r>
          </a:p>
          <a:p>
            <a:r>
              <a:rPr lang="en-US" sz="2800" b="0" dirty="0"/>
              <a:t>Not taking into account expert interpretation rules</a:t>
            </a:r>
          </a:p>
          <a:p>
            <a:r>
              <a:rPr lang="en-US" sz="2800" b="0" dirty="0"/>
              <a:t>Missing isolates with already reduced susceptibility (first-step mutants, e.g. S. pneumoniae and FQs*)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A6C36321-0D24-469A-8525-CF7E6B5939D3}"/>
              </a:ext>
            </a:extLst>
          </p:cNvPr>
          <p:cNvSpPr txBox="1"/>
          <p:nvPr/>
        </p:nvSpPr>
        <p:spPr>
          <a:xfrm>
            <a:off x="179512" y="5949280"/>
            <a:ext cx="27001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/>
              <a:t>*Pletz et all, AAC 2006[15]</a:t>
            </a:r>
          </a:p>
        </p:txBody>
      </p:sp>
    </p:spTree>
    <p:extLst>
      <p:ext uri="{BB962C8B-B14F-4D97-AF65-F5344CB8AC3E}">
        <p14:creationId xmlns:p14="http://schemas.microsoft.com/office/powerpoint/2010/main" val="8879463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229600" cy="4320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How does a Cumulative Antibiogram look like?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65E721-5AF3-4051-A2CB-5647D7D6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6269775" cy="4392488"/>
          </a:xfrm>
          <a:prstGeom prst="rect">
            <a:avLst/>
          </a:prstGeom>
        </p:spPr>
      </p:pic>
      <p:sp>
        <p:nvSpPr>
          <p:cNvPr id="5" name="Textfeld 3">
            <a:extLst>
              <a:ext uri="{FF2B5EF4-FFF2-40B4-BE49-F238E27FC236}">
                <a16:creationId xmlns:a16="http://schemas.microsoft.com/office/drawing/2014/main" id="{E9BD0E07-614D-461A-9685-53592FA73DB9}"/>
              </a:ext>
            </a:extLst>
          </p:cNvPr>
          <p:cNvSpPr txBox="1"/>
          <p:nvPr/>
        </p:nvSpPr>
        <p:spPr>
          <a:xfrm>
            <a:off x="179512" y="609329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CLSI M39-A4, 2014 [1]</a:t>
            </a:r>
          </a:p>
        </p:txBody>
      </p:sp>
    </p:spTree>
    <p:extLst>
      <p:ext uri="{BB962C8B-B14F-4D97-AF65-F5344CB8AC3E}">
        <p14:creationId xmlns:p14="http://schemas.microsoft.com/office/powerpoint/2010/main" val="2532678235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6230B-C11B-4909-9528-38A93F9D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576064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FF0000"/>
                </a:solidFill>
                <a:effectLst/>
              </a:rPr>
              <a:t>References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7D4AA2-2824-4C3E-BC20-7CE0E2B9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8229600" cy="47525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600" b="0" dirty="0"/>
              <a:t>Analysis and Presentation of Cumulative Antimicrobial Susceptibility Test Data. M39-A4. Clinical and Laboratory Standards Institute. 4</a:t>
            </a:r>
            <a:r>
              <a:rPr lang="en-GB" sz="1600" b="0" baseline="30000" dirty="0"/>
              <a:t>th </a:t>
            </a:r>
            <a:r>
              <a:rPr lang="en-GB" sz="1600" b="0" dirty="0"/>
              <a:t>ed. (2004)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0" dirty="0"/>
              <a:t>Calculated parenteral initial therapy of bacterial infections in adults.  Paul-Ehrlich Society (PEG). S2k Guideline, p32. AWMF 082-006 (2019)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0" dirty="0"/>
              <a:t>Standard for Antimicrobial Stewardship Programs. Department of Health Abu Dhabi. </a:t>
            </a:r>
            <a:r>
              <a:rPr lang="en-GB" sz="1600" b="0" dirty="0">
                <a:hlinkClick r:id="rId2"/>
              </a:rPr>
              <a:t>www.doh.gov.ae</a:t>
            </a:r>
            <a:r>
              <a:rPr lang="en-GB" sz="1600" b="0" dirty="0"/>
              <a:t> (2017)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0" dirty="0"/>
              <a:t>Analysis and Presentation of Cumulative Antimicrobial Susceptibility Test Data – The Influence of Different Parameters in a Routine Clinical Microbiology Laboratory. Kohlmann R, Gatermann SG. PLoS One (2016) 11(1):e0147965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0" dirty="0"/>
              <a:t>Agresti, Alan; Coull, Brent A. (1998). "Approximate is better than 'exact' for interval estimation of binomial proportions". The American Statistician. 52 (2): 119–126. doi:10.2307/2685469.</a:t>
            </a:r>
            <a:endParaRPr lang="en-GB" sz="1100" b="0" dirty="0"/>
          </a:p>
          <a:p>
            <a:pPr marL="514350" indent="-514350">
              <a:buFont typeface="+mj-lt"/>
              <a:buAutoNum type="arabicPeriod"/>
            </a:pPr>
            <a:r>
              <a:rPr lang="en-GB" sz="1600" b="0" dirty="0"/>
              <a:t>Performance Standards for Antimicrobial Susceptibility Testing. M100:2019. Clinical Laboratory and Standards Institute (CLSI). 28</a:t>
            </a:r>
            <a:r>
              <a:rPr lang="en-GB" sz="1600" b="0" baseline="30000" dirty="0"/>
              <a:t>th</a:t>
            </a:r>
            <a:r>
              <a:rPr lang="en-GB" sz="1600" b="0" dirty="0"/>
              <a:t> Edition (2019)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0" dirty="0"/>
              <a:t>Surveillance standards for antimicrobial resistance. World Health Organization. WHO/CDS/CSR/DRS/2001.5. </a:t>
            </a:r>
            <a:r>
              <a:rPr lang="en-GB" sz="1600" b="0" dirty="0">
                <a:hlinkClick r:id="rId3"/>
              </a:rPr>
              <a:t>www.who.int</a:t>
            </a:r>
            <a:r>
              <a:rPr lang="en-GB" sz="1600" b="0" dirty="0"/>
              <a:t> (2001)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b="0" dirty="0"/>
              <a:t>INFECT by anresis.ch. </a:t>
            </a:r>
            <a:r>
              <a:rPr lang="en-GB" sz="1600" b="0" dirty="0">
                <a:hlinkClick r:id="rId4"/>
              </a:rPr>
              <a:t>https://infect.info/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2967293586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6230B-C11B-4909-9528-38A93F9D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576064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FF0000"/>
                </a:solidFill>
                <a:effectLst/>
              </a:rPr>
              <a:t>References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7D4AA2-2824-4C3E-BC20-7CE0E2B9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8229600" cy="4824536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GB" sz="1600" b="0" dirty="0"/>
              <a:t>The Core Elements of Hospital Antibiotic Stewardship Programs. CDC. </a:t>
            </a:r>
            <a:r>
              <a:rPr lang="en-GB" sz="1600" b="0" dirty="0">
                <a:hlinkClick r:id="rId2"/>
              </a:rPr>
              <a:t>https://www.cdc.gov/antibiotic-use/healthcare/pdfs/core-elements.pdf</a:t>
            </a:r>
            <a:r>
              <a:rPr lang="en-GB" sz="1600" b="0" dirty="0"/>
              <a:t> (2014)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1600" b="0" dirty="0"/>
              <a:t>JCI Accreditation Standards for Hospitals, 6th Edition. </a:t>
            </a:r>
            <a:r>
              <a:rPr lang="en-GB" sz="1600" b="0" dirty="0">
                <a:hlinkClick r:id="rId3"/>
              </a:rPr>
              <a:t>https://www.jointcommissioninternational.org</a:t>
            </a:r>
            <a:endParaRPr lang="en-GB" sz="1600" b="0" dirty="0"/>
          </a:p>
          <a:p>
            <a:pPr marL="514350" indent="-514350">
              <a:buFont typeface="+mj-lt"/>
              <a:buAutoNum type="arabicPeriod" startAt="9"/>
            </a:pPr>
            <a:r>
              <a:rPr lang="en-GB" sz="1600" b="0" dirty="0"/>
              <a:t>WHONET. Software for AMR Surveillance. </a:t>
            </a:r>
            <a:r>
              <a:rPr lang="en-GB" sz="1600" b="0" dirty="0">
                <a:hlinkClick r:id="rId4"/>
              </a:rPr>
              <a:t>www.whonet.org</a:t>
            </a:r>
            <a:endParaRPr lang="en-GB" sz="1600" b="0" dirty="0"/>
          </a:p>
          <a:p>
            <a:pPr marL="514350" indent="-514350">
              <a:buFont typeface="+mj-lt"/>
              <a:buAutoNum type="arabicPeriod" startAt="9"/>
            </a:pPr>
            <a:r>
              <a:rPr lang="en-GB" sz="1600" b="0" dirty="0"/>
              <a:t>The Sanford Guide to Antimicrobial Therapy. </a:t>
            </a:r>
            <a:r>
              <a:rPr lang="en-GB" sz="1600" b="0" dirty="0">
                <a:hlinkClick r:id="rId5"/>
              </a:rPr>
              <a:t>https://www.sanfordguide.com/</a:t>
            </a:r>
            <a:endParaRPr lang="en-GB" sz="1600" b="0" dirty="0"/>
          </a:p>
          <a:p>
            <a:pPr marL="514350" indent="-514350">
              <a:buFont typeface="+mj-lt"/>
              <a:buAutoNum type="arabicPeriod" startAt="9"/>
            </a:pPr>
            <a:r>
              <a:rPr lang="en-GB" sz="1600" b="0" dirty="0"/>
              <a:t>ECDC. Surveillance Atlas for Infectious Diseases. </a:t>
            </a:r>
            <a:r>
              <a:rPr lang="en-GB" sz="1600" b="0" dirty="0">
                <a:hlinkClick r:id="rId6"/>
              </a:rPr>
              <a:t>https://www.ecdc.europa.eu/en/antimicrobial-resistance</a:t>
            </a:r>
            <a:endParaRPr lang="en-GB" sz="1600" b="0" dirty="0"/>
          </a:p>
          <a:p>
            <a:pPr marL="514350" indent="-514350">
              <a:buFont typeface="+mj-lt"/>
              <a:buAutoNum type="arabicPeriod" startAt="9"/>
            </a:pPr>
            <a:r>
              <a:rPr lang="en-GB" sz="1600" b="0" dirty="0"/>
              <a:t>Fluoroquinolone Breakpoints for Enterobacteriaceae and Pseudomonas aeruginosa. CLSI rationale document MR02 (2019)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1600" b="0" dirty="0"/>
              <a:t>Prevalence of First-Step Mutants among Levofloxacin-Susceptible Invasive Isolates of S. pneumoniae in the USA. Pletz MWR et al. AAC. 2006;50(4):1561-3.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1600" b="0" dirty="0"/>
              <a:t>Epi Info. Centers for Disease control and Prevention (CDC). </a:t>
            </a:r>
            <a:r>
              <a:rPr lang="en-GB" sz="1600" b="0" dirty="0">
                <a:hlinkClick r:id="rId7"/>
              </a:rPr>
              <a:t>https://www.cdc.gov/epiinfo/index.html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8851003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021288"/>
            <a:ext cx="457200" cy="365125"/>
          </a:xfrm>
        </p:spPr>
        <p:txBody>
          <a:bodyPr/>
          <a:lstStyle/>
          <a:p>
            <a:pPr algn="ctr">
              <a:defRPr/>
            </a:pPr>
            <a:fld id="{7699FB86-7FCE-4429-A86C-3AD448F67386}" type="slidenum">
              <a:rPr lang="en-US" altLang="en-US" sz="1600" b="1" smtClean="0"/>
              <a:pPr algn="ctr">
                <a:defRPr/>
              </a:pPr>
              <a:t>7</a:t>
            </a:fld>
            <a:endParaRPr lang="en-US" altLang="en-US" sz="1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229600" cy="4320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CA: Other examples…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57" y="1412776"/>
            <a:ext cx="7703667" cy="47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02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4784"/>
            <a:ext cx="7056784" cy="4706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229600" cy="4320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CA: Other examples…</a:t>
            </a:r>
          </a:p>
        </p:txBody>
      </p:sp>
    </p:spTree>
    <p:extLst>
      <p:ext uri="{BB962C8B-B14F-4D97-AF65-F5344CB8AC3E}">
        <p14:creationId xmlns:p14="http://schemas.microsoft.com/office/powerpoint/2010/main" val="42556969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28EABC-4954-43EC-9560-D75F89D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8229600" cy="4320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</a:rPr>
              <a:t>CA: Other examples…</a:t>
            </a:r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29555957-717C-421E-8BF4-721972851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" t="13532" r="10063" b="1893"/>
          <a:stretch/>
        </p:blipFill>
        <p:spPr>
          <a:xfrm>
            <a:off x="395536" y="1484784"/>
            <a:ext cx="5328593" cy="360040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FF11B2AA-A630-4FC5-9908-0F697C78C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042" y="2569864"/>
            <a:ext cx="4324446" cy="3739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1797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IC UAE T">
  <a:themeElements>
    <a:clrScheme name="APIC_PPT-Master-Shieldlogo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IC_PPT-Master-Shieldlogo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IC_PPT-Master-Shieldlogo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IC_PPT-Master-Shieldlogo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IC_PPT-Master-Shieldlogo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IC_PPT-Master-Shieldlogo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IC_PPT-Master-Shieldlogo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IC_PPT-Master-Shieldlogo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IC_PPT-Master-Shieldlogo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IC_PPT-Master-Shieldlogo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IC_PPT-Master-Shieldlogo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IC_PPT-Master-Shieldlogo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IC_PPT-Master-Shieldlogo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IC UAE" id="{D6DDD24C-B886-3146-86FD-C214ACBCDEB3}" vid="{5B72081A-E468-BB45-BD78-4825825850D5}"/>
    </a:ext>
  </a:extLst>
</a:theme>
</file>

<file path=ppt/theme/theme10.xml><?xml version="1.0" encoding="utf-8"?>
<a:theme xmlns:a="http://schemas.openxmlformats.org/drawingml/2006/main" name="8_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139F7D2E-AB49-AF44-999C-80E49868E1EF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F6BE8AC8-79FA-CC4C-A58A-1E75F41F68A1}"/>
    </a:ext>
  </a:extLst>
</a:theme>
</file>

<file path=ppt/theme/theme3.xml><?xml version="1.0" encoding="utf-8"?>
<a:theme xmlns:a="http://schemas.openxmlformats.org/drawingml/2006/main" name="1_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87964A4C-F38B-0941-994E-26AF5667DCA7}"/>
    </a:ext>
  </a:extLst>
</a:theme>
</file>

<file path=ppt/theme/theme4.xml><?xml version="1.0" encoding="utf-8"?>
<a:theme xmlns:a="http://schemas.openxmlformats.org/drawingml/2006/main" name="2_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69A29CDD-FD21-1541-AED7-F708E0882A89}"/>
    </a:ext>
  </a:extLst>
</a:theme>
</file>

<file path=ppt/theme/theme5.xml><?xml version="1.0" encoding="utf-8"?>
<a:theme xmlns:a="http://schemas.openxmlformats.org/drawingml/2006/main" name="3_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7674F05A-36FC-1344-ADCF-9B36DE7230DE}"/>
    </a:ext>
  </a:extLst>
</a:theme>
</file>

<file path=ppt/theme/theme6.xml><?xml version="1.0" encoding="utf-8"?>
<a:theme xmlns:a="http://schemas.openxmlformats.org/drawingml/2006/main" name="4_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E31D02B0-031B-6544-B35A-5CEEF29E45F2}"/>
    </a:ext>
  </a:extLst>
</a:theme>
</file>

<file path=ppt/theme/theme7.xml><?xml version="1.0" encoding="utf-8"?>
<a:theme xmlns:a="http://schemas.openxmlformats.org/drawingml/2006/main" name="5_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D1ABCA06-177E-1944-ACC4-ED102EA02BC1}"/>
    </a:ext>
  </a:extLst>
</a:theme>
</file>

<file path=ppt/theme/theme8.xml><?xml version="1.0" encoding="utf-8"?>
<a:theme xmlns:a="http://schemas.openxmlformats.org/drawingml/2006/main" name="6_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E0EC33FB-F9A2-1C4E-8A53-351926FEAF0F}"/>
    </a:ext>
  </a:extLst>
</a:theme>
</file>

<file path=ppt/theme/theme9.xml><?xml version="1.0" encoding="utf-8"?>
<a:theme xmlns:a="http://schemas.openxmlformats.org/drawingml/2006/main" name="7_APIC 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IC UAE" id="{D6DDD24C-B886-3146-86FD-C214ACBCDEB3}" vid="{536F1D5F-5502-414D-9859-A26B0BEE86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APIC UAE T</Template>
  <TotalTime>0</TotalTime>
  <Words>3066</Words>
  <Application>Microsoft Office PowerPoint</Application>
  <PresentationFormat>Bildschirmpräsentation (4:3)</PresentationFormat>
  <Paragraphs>401</Paragraphs>
  <Slides>61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61</vt:i4>
      </vt:variant>
    </vt:vector>
  </HeadingPairs>
  <TitlesOfParts>
    <vt:vector size="73" baseType="lpstr">
      <vt:lpstr>Arial</vt:lpstr>
      <vt:lpstr>Calibri</vt:lpstr>
      <vt:lpstr>APIC UAE T</vt:lpstr>
      <vt:lpstr>APIC Webinar</vt:lpstr>
      <vt:lpstr>1_APIC Webinar</vt:lpstr>
      <vt:lpstr>2_APIC Webinar</vt:lpstr>
      <vt:lpstr>3_APIC Webinar</vt:lpstr>
      <vt:lpstr>4_APIC Webinar</vt:lpstr>
      <vt:lpstr>5_APIC Webinar</vt:lpstr>
      <vt:lpstr>6_APIC Webinar</vt:lpstr>
      <vt:lpstr>7_APIC Webinar</vt:lpstr>
      <vt:lpstr>8_APIC Webinar</vt:lpstr>
      <vt:lpstr>PowerPoint-Präsentation</vt:lpstr>
      <vt:lpstr>Cumulative Antibiogram (CA) – Basics and Pitfalls</vt:lpstr>
      <vt:lpstr>Learning Objectives</vt:lpstr>
      <vt:lpstr>What is a Cumulative Antibiogram (CA)?</vt:lpstr>
      <vt:lpstr>Routine versus Enhanced Cumulative Antibiogram</vt:lpstr>
      <vt:lpstr>How does a Cumulative Antibiogram look like?</vt:lpstr>
      <vt:lpstr>CA: Other examples…</vt:lpstr>
      <vt:lpstr>CA: Other examples…</vt:lpstr>
      <vt:lpstr>CA: Other examples…</vt:lpstr>
      <vt:lpstr>Why a Cumulative Antibiogram?</vt:lpstr>
      <vt:lpstr>Why a Cumulative Antibiogram? (2) – Recommended by Relevant Guidelines</vt:lpstr>
      <vt:lpstr>Why a Cumulative Antibiogram? (3) – It is required by Hospital Accreditation Standards (e.g. JCI)</vt:lpstr>
      <vt:lpstr>Why a Cumulative Antibiogram? (4) – It is a legal requirement in Abu Dhabi (Dept. of Health)</vt:lpstr>
      <vt:lpstr>Why a Cumulative Antibiogram?  Overall:</vt:lpstr>
      <vt:lpstr>CLSI Guideline M39-A4, 2014</vt:lpstr>
      <vt:lpstr>CLSI Guideline M39-A4, 2014</vt:lpstr>
      <vt:lpstr>CLSI Guideline M39-A4, 2014 - Summary</vt:lpstr>
      <vt:lpstr>CLSI Guideline M39-A4, 2014 - Summary</vt:lpstr>
      <vt:lpstr>Reporting ‘All Isolates’, versus ‘Diagnostic Isolates’ only</vt:lpstr>
      <vt:lpstr>WHONET Software allows to exclude Screening and QC/Lab Isolates</vt:lpstr>
      <vt:lpstr>Reporting ‘All Isolates’, versus ‘First Isolate’ only</vt:lpstr>
      <vt:lpstr>WHONET Software allows to Filter for ‘First Isolate’</vt:lpstr>
      <vt:lpstr>Presenting the Data</vt:lpstr>
      <vt:lpstr>Presenting the Data (Continued)</vt:lpstr>
      <vt:lpstr>Presenting the Data (Continued)</vt:lpstr>
      <vt:lpstr>Presenting the Data (Continued)</vt:lpstr>
      <vt:lpstr>PowerPoint-Präsentation</vt:lpstr>
      <vt:lpstr>Presenting the Data – Subgroup Analysis (Enhanced CA)</vt:lpstr>
      <vt:lpstr>Presenting the Data – Subgroup Analysis (Enhanced CA)</vt:lpstr>
      <vt:lpstr>Presenting the Data – Subgroup Analysis (Enhanced CA)</vt:lpstr>
      <vt:lpstr>Presenting the Data – Subgroup Analysis (Enhanced CA)</vt:lpstr>
      <vt:lpstr>Presenting the Data – Subgroup Analysis (Enhanced CA)</vt:lpstr>
      <vt:lpstr>Presenting the Data – Subgroup Analysis (Enhanced CA)</vt:lpstr>
      <vt:lpstr>Presenting the Data – Additional Analysis (Enhanced CA)</vt:lpstr>
      <vt:lpstr>Presenting the Data – Additional Analysis (Enhanced CA)</vt:lpstr>
      <vt:lpstr>Presenting the Data: Why N ≥ 30? Confidence intervals</vt:lpstr>
      <vt:lpstr>Presenting the Data: Why N ≥ 30? Confidence intervals</vt:lpstr>
      <vt:lpstr>Interpretation Standards: CLSI versus EUCAST, here: Meropenem</vt:lpstr>
      <vt:lpstr>Breakpoints may change over time. Example: Ciprofloxacin</vt:lpstr>
      <vt:lpstr>Breakpoints may change over time. Example: Ciprofloxacin</vt:lpstr>
      <vt:lpstr>Effects of Breakpoints changes. Example: S. pneumoniae/PEN</vt:lpstr>
      <vt:lpstr>Intrinsic Resistance (R): Gram-neg. Bacteria (Enterobacterales)</vt:lpstr>
      <vt:lpstr>Presenting the Data: Trends over Time ()</vt:lpstr>
      <vt:lpstr>Presenting the Data: Trends over Time ()</vt:lpstr>
      <vt:lpstr>Presenting the Data: Comparisons and Trends ()</vt:lpstr>
      <vt:lpstr>PowerPoint-Präsentation</vt:lpstr>
      <vt:lpstr>PowerPoint-Präsentation</vt:lpstr>
      <vt:lpstr>PowerPoint-Präsentation</vt:lpstr>
      <vt:lpstr>Estimate of Sample Size needed for Documenting increasing Resistance Frequencies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 – The BASICS when reporting CAs:</vt:lpstr>
      <vt:lpstr>Summary – Common PITFALLS</vt:lpstr>
      <vt:lpstr>Summary – Other PITFALLS</vt:lpstr>
      <vt:lpstr>References (1)</vt:lpstr>
      <vt:lpstr>References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Mohammed Khalaf</dc:creator>
  <cp:lastModifiedBy>Jens Thomsen</cp:lastModifiedBy>
  <cp:revision>201</cp:revision>
  <cp:lastPrinted>2017-05-03T13:28:59Z</cp:lastPrinted>
  <dcterms:created xsi:type="dcterms:W3CDTF">2018-02-09T16:59:02Z</dcterms:created>
  <dcterms:modified xsi:type="dcterms:W3CDTF">2019-11-03T04:15:16Z</dcterms:modified>
</cp:coreProperties>
</file>