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74" r:id="rId6"/>
    <p:sldId id="275" r:id="rId7"/>
    <p:sldId id="276" r:id="rId8"/>
    <p:sldId id="277" r:id="rId9"/>
    <p:sldId id="278" r:id="rId10"/>
    <p:sldId id="279" r:id="rId11"/>
    <p:sldId id="280" r:id="rId12"/>
    <p:sldId id="281" r:id="rId13"/>
    <p:sldId id="282" r:id="rId14"/>
    <p:sldId id="283"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52" autoAdjust="0"/>
    <p:restoredTop sz="94619" autoAdjust="0"/>
  </p:normalViewPr>
  <p:slideViewPr>
    <p:cSldViewPr snapToGrid="0">
      <p:cViewPr varScale="1">
        <p:scale>
          <a:sx n="52" d="100"/>
          <a:sy n="52" d="100"/>
        </p:scale>
        <p:origin x="108"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Creating a </a:t>
            </a:r>
            <a:r>
              <a:rPr lang="en-US" sz="1800" dirty="0">
                <a:solidFill>
                  <a:schemeClr val="bg1"/>
                </a:solidFill>
              </a:rPr>
              <a:t>laboratory from a data file</a:t>
            </a: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6. The laboratory information has been saved in the file:</a:t>
            </a:r>
            <a:endParaRPr lang="en-US" sz="1800" dirty="0">
              <a:effectLst/>
              <a:latin typeface="Times New Roman" panose="02020603050405020304" pitchFamily="18" charset="0"/>
              <a:ea typeface="Times New Roman" panose="02020603050405020304" pitchFamily="18" charset="0"/>
            </a:endParaRPr>
          </a:p>
        </p:txBody>
      </p:sp>
      <p:pic>
        <p:nvPicPr>
          <p:cNvPr id="6146" name="Picture 2">
            <a:extLst>
              <a:ext uri="{FF2B5EF4-FFF2-40B4-BE49-F238E27FC236}">
                <a16:creationId xmlns:a16="http://schemas.microsoft.com/office/drawing/2014/main" id="{3826E561-65D5-43A0-9BD8-FBE97CA1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852" y="3028649"/>
            <a:ext cx="5172466" cy="27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95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7. Reviewing the laboratory configuration.</a:t>
            </a:r>
            <a:endParaRPr lang="en-US" sz="18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id="{AD57F435-2930-458A-ACA5-36AFEF2B2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755" y="2261554"/>
            <a:ext cx="5964238"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455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60A-D3DE-49AD-8D2E-DC3EF8995BD5}"/>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Creating or updating your laboratory from a data file</a:t>
            </a:r>
            <a:endParaRPr lang="en-US" dirty="0"/>
          </a:p>
        </p:txBody>
      </p:sp>
      <p:sp>
        <p:nvSpPr>
          <p:cNvPr id="3" name="Content Placeholder 2">
            <a:extLst>
              <a:ext uri="{FF2B5EF4-FFF2-40B4-BE49-F238E27FC236}">
                <a16:creationId xmlns:a16="http://schemas.microsoft.com/office/drawing/2014/main" id="{F7D2E1A7-DC08-4F8E-A3E1-3D53FDA0966E}"/>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laboratory configuration is to describe to WHONET details about your institution and your laboratory test practices.  This tutorial describes how to create a “new laboratory” from a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i="1" u="sng"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This is a short-cut to accomplish most of the following Parts.  See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tutorials for more information.  The short-cut feature is called “Create a laboratory from a data file”, and can be found under the WHONET “File” menu option.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0869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560A-D3DE-49AD-8D2E-DC3EF8995BD5}"/>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Creating or updating your laboratory from a data file</a:t>
            </a:r>
            <a:endParaRPr lang="en-US" dirty="0"/>
          </a:p>
        </p:txBody>
      </p:sp>
      <p:sp>
        <p:nvSpPr>
          <p:cNvPr id="3" name="Content Placeholder 2">
            <a:extLst>
              <a:ext uri="{FF2B5EF4-FFF2-40B4-BE49-F238E27FC236}">
                <a16:creationId xmlns:a16="http://schemas.microsoft.com/office/drawing/2014/main" id="{F7D2E1A7-DC08-4F8E-A3E1-3D53FDA0966E}"/>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You can only use this feature after you have successfully converted your data file into WHONET using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data import module.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To successfully convert your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you must map your Antibiotic, Location, Organism, and Specimen dictionaries and have converted your data into the WHONET structure. From this data file that you create you will use this file to create the WHONET laboratory configuration avoiding </a:t>
            </a:r>
            <a:r>
              <a:rPr lang="en-US" sz="1800" dirty="0" err="1">
                <a:effectLst/>
                <a:latin typeface="Arial" panose="020B0604020202020204" pitchFamily="34" charset="0"/>
                <a:ea typeface="Times New Roman" panose="02020603050405020304" pitchFamily="18" charset="0"/>
              </a:rPr>
              <a:t>manualy</a:t>
            </a:r>
            <a:r>
              <a:rPr lang="en-US" sz="1800" dirty="0">
                <a:effectLst/>
                <a:latin typeface="Arial" panose="020B0604020202020204" pitchFamily="34" charset="0"/>
                <a:ea typeface="Times New Roman" panose="02020603050405020304" pitchFamily="18" charset="0"/>
              </a:rPr>
              <a:t> data entry of your antibiotics list.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Once the above conditions are met, WHONET offers users the option to create a WHONET laboratory configuration from a data file. Or, will allow users the option to update an existing laboratory configuration from a data file.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6856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p:txBody>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In this tutorial you will learn how to create a WHONET laboratory from a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1.  Selecting option for Create a laboratory from a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2.  Introduce your laboratory to WHONET and select data your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3.	  Find and highlight your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4.	  Move your data file into the WHONET bucket for analysis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5.  Click Ok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6.  The laboratory information has been saved in the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Part 7.  Reviewing the </a:t>
            </a:r>
            <a:r>
              <a:rPr lang="en-US" sz="1800" dirty="0" err="1">
                <a:effectLst/>
                <a:latin typeface="Arial" panose="020B0604020202020204" pitchFamily="34" charset="0"/>
                <a:ea typeface="Times New Roman" panose="02020603050405020304" pitchFamily="18" charset="0"/>
              </a:rPr>
              <a:t>laboaratory</a:t>
            </a:r>
            <a:r>
              <a:rPr lang="en-US" sz="1800" dirty="0">
                <a:effectLst/>
                <a:latin typeface="Arial" panose="020B0604020202020204" pitchFamily="34" charset="0"/>
                <a:ea typeface="Times New Roman" panose="02020603050405020304" pitchFamily="18" charset="0"/>
              </a:rPr>
              <a:t> configuration</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21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7123610" cy="3634486"/>
          </a:xfrm>
        </p:spPr>
        <p:txBody>
          <a:bodyPr>
            <a:normAutofit/>
          </a:bodyPr>
          <a:lstStyle/>
          <a:p>
            <a:pPr marL="0" indent="0">
              <a:buNone/>
            </a:pPr>
            <a:r>
              <a:rPr lang="en-US" sz="1800" dirty="0">
                <a:effectLst/>
                <a:latin typeface="Arial" panose="020B0604020202020204" pitchFamily="34" charset="0"/>
                <a:ea typeface="Times New Roman" panose="02020603050405020304" pitchFamily="18" charset="0"/>
              </a:rPr>
              <a:t>Part 1. Select File from the dropdown menu and click Create a laboratory from a data file.</a:t>
            </a:r>
            <a:endParaRPr lang="en-US" dirty="0"/>
          </a:p>
        </p:txBody>
      </p:sp>
      <p:pic>
        <p:nvPicPr>
          <p:cNvPr id="1026" name="Picture 2">
            <a:extLst>
              <a:ext uri="{FF2B5EF4-FFF2-40B4-BE49-F238E27FC236}">
                <a16:creationId xmlns:a16="http://schemas.microsoft.com/office/drawing/2014/main" id="{3D6DCC60-0B1F-4599-A00E-EB7B2A1E2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803" y="2133813"/>
            <a:ext cx="3939802" cy="442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06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2. Introduce your laboratory to WHONET and select data your data file</a:t>
            </a:r>
            <a:endParaRPr lang="en-US" sz="1800" dirty="0">
              <a:effectLst/>
              <a:latin typeface="Times New Roman" panose="02020603050405020304" pitchFamily="18" charset="0"/>
              <a:ea typeface="Times New Roman" panose="02020603050405020304" pitchFamily="18" charset="0"/>
            </a:endParaRPr>
          </a:p>
        </p:txBody>
      </p:sp>
      <p:pic>
        <p:nvPicPr>
          <p:cNvPr id="2050" name="Picture 1">
            <a:extLst>
              <a:ext uri="{FF2B5EF4-FFF2-40B4-BE49-F238E27FC236}">
                <a16:creationId xmlns:a16="http://schemas.microsoft.com/office/drawing/2014/main" id="{03EF4432-DCAC-4486-B698-DFD348962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599" y="2206991"/>
            <a:ext cx="566737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16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3. Find and highlight your data file.</a:t>
            </a:r>
            <a:endParaRPr lang="en-US" sz="1800" dirty="0">
              <a:effectLst/>
              <a:latin typeface="Times New Roman" panose="02020603050405020304" pitchFamily="18" charset="0"/>
              <a:ea typeface="Times New Roman" panose="02020603050405020304" pitchFamily="18" charset="0"/>
            </a:endParaRPr>
          </a:p>
        </p:txBody>
      </p:sp>
      <p:pic>
        <p:nvPicPr>
          <p:cNvPr id="3074" name="Picture 2">
            <a:extLst>
              <a:ext uri="{FF2B5EF4-FFF2-40B4-BE49-F238E27FC236}">
                <a16:creationId xmlns:a16="http://schemas.microsoft.com/office/drawing/2014/main" id="{249258C4-FEFA-4A80-8457-5A48BF2AE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461" y="3097938"/>
            <a:ext cx="595471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7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4. Move your data file into the WHONET bucket for analysis.</a:t>
            </a:r>
            <a:endParaRPr lang="en-US" sz="1800" dirty="0">
              <a:effectLst/>
              <a:latin typeface="Times New Roman" panose="02020603050405020304" pitchFamily="18" charset="0"/>
              <a:ea typeface="Times New Roman" panose="02020603050405020304" pitchFamily="18" charset="0"/>
            </a:endParaRPr>
          </a:p>
        </p:txBody>
      </p:sp>
      <p:pic>
        <p:nvPicPr>
          <p:cNvPr id="4098" name="Picture 2">
            <a:extLst>
              <a:ext uri="{FF2B5EF4-FFF2-40B4-BE49-F238E27FC236}">
                <a16:creationId xmlns:a16="http://schemas.microsoft.com/office/drawing/2014/main" id="{9C168F7D-F5A3-4705-9BDA-67D52B10E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97938"/>
            <a:ext cx="595471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64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5690-10D8-45BF-9996-424E50494CEF}"/>
              </a:ext>
            </a:extLst>
          </p:cNvPr>
          <p:cNvSpPr>
            <a:spLocks noGrp="1"/>
          </p:cNvSpPr>
          <p:nvPr>
            <p:ph type="title"/>
          </p:nvPr>
        </p:nvSpPr>
        <p:spPr/>
        <p:txBody>
          <a:bodyPr/>
          <a:lstStyle/>
          <a:p>
            <a:r>
              <a:rPr lang="en-US" dirty="0"/>
              <a:t>Creating a laboratory from a data file</a:t>
            </a:r>
          </a:p>
        </p:txBody>
      </p:sp>
      <p:sp>
        <p:nvSpPr>
          <p:cNvPr id="3" name="Content Placeholder 2">
            <a:extLst>
              <a:ext uri="{FF2B5EF4-FFF2-40B4-BE49-F238E27FC236}">
                <a16:creationId xmlns:a16="http://schemas.microsoft.com/office/drawing/2014/main" id="{83B81764-9288-4076-B8FE-45A20E805CA9}"/>
              </a:ext>
            </a:extLst>
          </p:cNvPr>
          <p:cNvSpPr>
            <a:spLocks noGrp="1"/>
          </p:cNvSpPr>
          <p:nvPr>
            <p:ph idx="1"/>
          </p:nvPr>
        </p:nvSpPr>
        <p:spPr>
          <a:xfrm>
            <a:off x="581193" y="2340864"/>
            <a:ext cx="5514807" cy="3634486"/>
          </a:xfrm>
        </p:spPr>
        <p:txBody>
          <a:bodyPr>
            <a:normAutofit/>
          </a:bodyPr>
          <a:lstStyle/>
          <a:p>
            <a:pPr marL="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Part 5. Click Ok</a:t>
            </a:r>
            <a:endParaRPr lang="en-US" sz="1800" dirty="0">
              <a:effectLst/>
              <a:latin typeface="Times New Roman" panose="02020603050405020304" pitchFamily="18" charset="0"/>
              <a:ea typeface="Times New Roman" panose="02020603050405020304" pitchFamily="18" charset="0"/>
            </a:endParaRPr>
          </a:p>
        </p:txBody>
      </p:sp>
      <p:pic>
        <p:nvPicPr>
          <p:cNvPr id="5122" name="Picture 2">
            <a:extLst>
              <a:ext uri="{FF2B5EF4-FFF2-40B4-BE49-F238E27FC236}">
                <a16:creationId xmlns:a16="http://schemas.microsoft.com/office/drawing/2014/main" id="{60501554-15BD-47F6-950E-83A4676D6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934" y="2340864"/>
            <a:ext cx="566737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69694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583</TotalTime>
  <Words>517</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Franklin Gothic Book</vt:lpstr>
      <vt:lpstr>Franklin Gothic Demi</vt:lpstr>
      <vt:lpstr>Times New Roman</vt:lpstr>
      <vt:lpstr>Wingdings 2</vt:lpstr>
      <vt:lpstr>DividendVTI</vt:lpstr>
      <vt:lpstr>baclink data import module</vt:lpstr>
      <vt:lpstr>Part 1.  Creating or updating your laboratory from a data file</vt:lpstr>
      <vt:lpstr>Part 1.  Creating or updating your laboratory from a data file</vt:lpstr>
      <vt:lpstr>Creating a laboratory from a data file</vt:lpstr>
      <vt:lpstr>Creating a laboratory from a data file</vt:lpstr>
      <vt:lpstr>Creating a laboratory from a data file</vt:lpstr>
      <vt:lpstr>Creating a laboratory from a data file</vt:lpstr>
      <vt:lpstr>Creating a laboratory from a data file</vt:lpstr>
      <vt:lpstr>Creating a laboratory from a data file</vt:lpstr>
      <vt:lpstr>Creating a laboratory from a data file</vt:lpstr>
      <vt:lpstr>Creating a laboratory from a data file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73</cp:revision>
  <dcterms:created xsi:type="dcterms:W3CDTF">2022-05-03T12:07:18Z</dcterms:created>
  <dcterms:modified xsi:type="dcterms:W3CDTF">2022-08-21T12:38:30Z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