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275" r:id="rId6"/>
    <p:sldId id="276" r:id="rId7"/>
    <p:sldId id="277" r:id="rId8"/>
    <p:sldId id="282" r:id="rId9"/>
    <p:sldId id="278" r:id="rId10"/>
    <p:sldId id="279" r:id="rId11"/>
    <p:sldId id="280"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2" autoAdjust="0"/>
    <p:restoredTop sz="94619" autoAdjust="0"/>
  </p:normalViewPr>
  <p:slideViewPr>
    <p:cSldViewPr snapToGrid="0">
      <p:cViewPr varScale="1">
        <p:scale>
          <a:sx n="65" d="100"/>
          <a:sy n="65" d="100"/>
        </p:scale>
        <p:origin x="66"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8/16/2022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8/16/2022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8/16/2022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8/16/2022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8/16/2022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8/16/2022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jstelling@rics.bwh.harvard.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b="16623"/>
          <a:stretch/>
        </p:blipFill>
        <p:spPr>
          <a:xfrm>
            <a:off x="-3047" y="10"/>
            <a:ext cx="12191999" cy="6857990"/>
          </a:xfrm>
          <a:prstGeom prst="rect">
            <a:avLst/>
          </a:prstGeom>
        </p:spPr>
      </p:pic>
      <p:sp>
        <p:nvSpPr>
          <p:cNvPr id="47" name="Rectangle 4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dirty="0" err="1">
                <a:solidFill>
                  <a:schemeClr val="bg1"/>
                </a:solidFill>
              </a:rPr>
              <a:t>baclink</a:t>
            </a:r>
            <a:br>
              <a:rPr lang="en-US" dirty="0">
                <a:solidFill>
                  <a:schemeClr val="bg1"/>
                </a:solidFill>
              </a:rPr>
            </a:br>
            <a:r>
              <a:rPr lang="en-US" dirty="0">
                <a:solidFill>
                  <a:schemeClr val="bg1"/>
                </a:solidFill>
              </a:rPr>
              <a:t>data import module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WHO Collaborating </a:t>
            </a:r>
            <a:r>
              <a:rPr lang="en-US" sz="1800" dirty="0" err="1">
                <a:solidFill>
                  <a:schemeClr val="bg1"/>
                </a:solidFill>
              </a:rPr>
              <a:t>centre</a:t>
            </a:r>
            <a:r>
              <a:rPr lang="en-US" sz="1800" dirty="0">
                <a:solidFill>
                  <a:schemeClr val="bg1"/>
                </a:solidFill>
              </a:rPr>
              <a:t> for surveillance of antimicrobial resistance</a:t>
            </a:r>
          </a:p>
          <a:p>
            <a:pPr algn="ctr"/>
            <a:endParaRPr lang="en-US" sz="1800" dirty="0">
              <a:solidFill>
                <a:schemeClr val="bg1"/>
              </a:solidFill>
            </a:endParaRPr>
          </a:p>
          <a:p>
            <a:pPr algn="ctr"/>
            <a:r>
              <a:rPr lang="en-US" sz="1800" dirty="0">
                <a:solidFill>
                  <a:schemeClr val="bg1"/>
                </a:solidFill>
              </a:rPr>
              <a:t>Data </a:t>
            </a:r>
            <a:r>
              <a:rPr lang="en-US" sz="1800">
                <a:solidFill>
                  <a:schemeClr val="bg1"/>
                </a:solidFill>
              </a:rPr>
              <a:t>export: Exporting </a:t>
            </a:r>
            <a:r>
              <a:rPr lang="en-US" sz="1800" dirty="0">
                <a:solidFill>
                  <a:schemeClr val="bg1"/>
                </a:solidFill>
              </a:rPr>
              <a:t>data from </a:t>
            </a:r>
            <a:r>
              <a:rPr lang="en-US" sz="1800" dirty="0" err="1">
                <a:solidFill>
                  <a:schemeClr val="bg1"/>
                </a:solidFill>
              </a:rPr>
              <a:t>vitek</a:t>
            </a:r>
            <a:endParaRPr lang="en-US" sz="1800" dirty="0">
              <a:solidFill>
                <a:schemeClr val="bg1"/>
              </a:solidFill>
            </a:endParaRPr>
          </a:p>
        </p:txBody>
      </p:sp>
      <p:cxnSp>
        <p:nvCxnSpPr>
          <p:cNvPr id="49" name="Straight Connector 4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0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3322-DBF2-4375-AB0D-3DA1D2D582B0}"/>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WHONET AND VITEK</a:t>
            </a:r>
            <a:endParaRPr lang="en-US" dirty="0"/>
          </a:p>
        </p:txBody>
      </p:sp>
      <p:sp>
        <p:nvSpPr>
          <p:cNvPr id="3" name="Content Placeholder 2">
            <a:extLst>
              <a:ext uri="{FF2B5EF4-FFF2-40B4-BE49-F238E27FC236}">
                <a16:creationId xmlns:a16="http://schemas.microsoft.com/office/drawing/2014/main" id="{39C5D0B7-B0A1-49E8-9EA6-A8698591F2AF}"/>
              </a:ext>
            </a:extLst>
          </p:cNvPr>
          <p:cNvSpPr>
            <a:spLocks noGrp="1"/>
          </p:cNvSpPr>
          <p:nvPr>
            <p:ph idx="1"/>
          </p:nvPr>
        </p:nvSpPr>
        <p:spPr/>
        <p:txBody>
          <a:bodyPr>
            <a:normAutofit fontScale="925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purpose of this document is to guide users of the </a:t>
            </a:r>
            <a:r>
              <a:rPr lang="en-US" sz="1800" dirty="0" err="1">
                <a:effectLst/>
                <a:latin typeface="Arial" panose="020B0604020202020204" pitchFamily="34" charset="0"/>
                <a:ea typeface="Times New Roman" panose="02020603050405020304" pitchFamily="18" charset="0"/>
              </a:rPr>
              <a:t>Vitek</a:t>
            </a:r>
            <a:r>
              <a:rPr lang="en-US" sz="1800" dirty="0">
                <a:effectLst/>
                <a:latin typeface="Arial" panose="020B0604020202020204" pitchFamily="34" charset="0"/>
                <a:ea typeface="Times New Roman" panose="02020603050405020304" pitchFamily="18" charset="0"/>
              </a:rPr>
              <a:t> 1 or </a:t>
            </a:r>
            <a:r>
              <a:rPr lang="en-US" sz="1800" dirty="0" err="1">
                <a:effectLst/>
                <a:latin typeface="Arial" panose="020B0604020202020204" pitchFamily="34" charset="0"/>
                <a:ea typeface="Times New Roman" panose="02020603050405020304" pitchFamily="18" charset="0"/>
              </a:rPr>
              <a:t>VItek</a:t>
            </a:r>
            <a:r>
              <a:rPr lang="en-US" sz="1800" dirty="0">
                <a:effectLst/>
                <a:latin typeface="Arial" panose="020B0604020202020204" pitchFamily="34" charset="0"/>
                <a:ea typeface="Times New Roman" panose="02020603050405020304" pitchFamily="18" charset="0"/>
              </a:rPr>
              <a:t> 2 identification and susceptibility test instrument through the export of data to WHONET.  The </a:t>
            </a:r>
            <a:r>
              <a:rPr lang="en-US" sz="1800" dirty="0" err="1">
                <a:effectLst/>
                <a:latin typeface="Arial" panose="020B0604020202020204" pitchFamily="34" charset="0"/>
                <a:ea typeface="Times New Roman" panose="02020603050405020304" pitchFamily="18" charset="0"/>
              </a:rPr>
              <a:t>VItek</a:t>
            </a:r>
            <a:r>
              <a:rPr lang="en-US" sz="1800" dirty="0">
                <a:effectLst/>
                <a:latin typeface="Arial" panose="020B0604020202020204" pitchFamily="34" charset="0"/>
                <a:ea typeface="Times New Roman" panose="02020603050405020304" pitchFamily="18" charset="0"/>
              </a:rPr>
              <a:t> 2 Compact does not yet have a simple export utility, but the manufacturer is currently developing this as a new feature.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instructions are divided into four parts: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1.	Exporting data from </a:t>
            </a:r>
            <a:r>
              <a:rPr lang="en-US" sz="1800" dirty="0" err="1">
                <a:effectLst/>
                <a:latin typeface="Arial" panose="020B0604020202020204" pitchFamily="34" charset="0"/>
                <a:ea typeface="Times New Roman" panose="02020603050405020304" pitchFamily="18" charset="0"/>
              </a:rPr>
              <a:t>Vitek</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2.	Converting data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3.	Getting started with WHONET</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	4. What’s the next steps?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frequency of data conversions depends on the local data analysis needs and interests.  Many laboratories find that a weekly or monthly download is adequate for their infection control and quality assurance purposes, while less frequent analysis may be adequate if the principal use of the data is in following trends in resistance and guiding treatment recommendations.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7142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CA1F-197B-475B-B3C8-2BF48436E09B}"/>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EXPORTING DATA FROM VITEK</a:t>
            </a:r>
            <a:endParaRPr lang="en-US" dirty="0"/>
          </a:p>
        </p:txBody>
      </p:sp>
      <p:sp>
        <p:nvSpPr>
          <p:cNvPr id="3" name="Content Placeholder 2">
            <a:extLst>
              <a:ext uri="{FF2B5EF4-FFF2-40B4-BE49-F238E27FC236}">
                <a16:creationId xmlns:a16="http://schemas.microsoft.com/office/drawing/2014/main" id="{71E10769-3B91-43A3-8B34-ADD565930608}"/>
              </a:ext>
            </a:extLst>
          </p:cNvPr>
          <p:cNvSpPr>
            <a:spLocks noGrp="1"/>
          </p:cNvSpPr>
          <p:nvPr>
            <p:ph idx="1"/>
          </p:nvPr>
        </p:nvSpPr>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a:t>
            </a:r>
            <a:r>
              <a:rPr lang="en-US" sz="1800" dirty="0" err="1">
                <a:effectLst/>
                <a:latin typeface="Arial" panose="020B0604020202020204" pitchFamily="34" charset="0"/>
                <a:ea typeface="Times New Roman" panose="02020603050405020304" pitchFamily="18" charset="0"/>
              </a:rPr>
              <a:t>Vitek</a:t>
            </a:r>
            <a:r>
              <a:rPr lang="en-US" sz="1800" dirty="0">
                <a:effectLst/>
                <a:latin typeface="Arial" panose="020B0604020202020204" pitchFamily="34" charset="0"/>
                <a:ea typeface="Times New Roman" panose="02020603050405020304" pitchFamily="18" charset="0"/>
              </a:rPr>
              <a:t> system is a UNIX-based system with an interface option which allows the transfer of individual, pending, and final results.  The most recent upgrade of the </a:t>
            </a:r>
            <a:r>
              <a:rPr lang="en-US" sz="1800" dirty="0" err="1">
                <a:effectLst/>
                <a:latin typeface="Arial" panose="020B0604020202020204" pitchFamily="34" charset="0"/>
                <a:ea typeface="Times New Roman" panose="02020603050405020304" pitchFamily="18" charset="0"/>
              </a:rPr>
              <a:t>Vitek</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BioLiaison</a:t>
            </a:r>
            <a:r>
              <a:rPr lang="en-US" sz="1800" dirty="0">
                <a:effectLst/>
                <a:latin typeface="Arial" panose="020B0604020202020204" pitchFamily="34" charset="0"/>
                <a:ea typeface="Times New Roman" panose="02020603050405020304" pitchFamily="18" charset="0"/>
              </a:rPr>
              <a:t> software </a:t>
            </a:r>
            <a:r>
              <a:rPr lang="en-US" sz="1800" dirty="0" err="1">
                <a:effectLst/>
                <a:latin typeface="Arial" panose="020B0604020202020204" pitchFamily="34" charset="0"/>
                <a:ea typeface="Times New Roman" panose="02020603050405020304" pitchFamily="18" charset="0"/>
              </a:rPr>
              <a:t>ncludes</a:t>
            </a:r>
            <a:r>
              <a:rPr lang="en-US" sz="1800" dirty="0">
                <a:effectLst/>
                <a:latin typeface="Arial" panose="020B0604020202020204" pitchFamily="34" charset="0"/>
                <a:ea typeface="Times New Roman" panose="02020603050405020304" pitchFamily="18" charset="0"/>
              </a:rPr>
              <a:t> a simple, configurable routine for exporting selected isolates to a DOS-</a:t>
            </a:r>
            <a:r>
              <a:rPr lang="en-US" sz="1800" dirty="0" err="1">
                <a:effectLst/>
                <a:latin typeface="Arial" panose="020B0604020202020204" pitchFamily="34" charset="0"/>
                <a:ea typeface="Times New Roman" panose="02020603050405020304" pitchFamily="18" charset="0"/>
              </a:rPr>
              <a:t>formated</a:t>
            </a:r>
            <a:r>
              <a:rPr lang="en-US" sz="1800" dirty="0">
                <a:effectLst/>
                <a:latin typeface="Arial" panose="020B0604020202020204" pitchFamily="34" charset="0"/>
                <a:ea typeface="Times New Roman" panose="02020603050405020304" pitchFamily="18" charset="0"/>
              </a:rPr>
              <a:t> diskette.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7.6.1	</a:t>
            </a:r>
            <a:r>
              <a:rPr lang="en-US" sz="1800" dirty="0" err="1">
                <a:effectLst/>
                <a:latin typeface="Arial" panose="020B0604020202020204" pitchFamily="34" charset="0"/>
                <a:ea typeface="Times New Roman" panose="02020603050405020304" pitchFamily="18" charset="0"/>
              </a:rPr>
              <a:t>Vitek</a:t>
            </a:r>
            <a:r>
              <a:rPr lang="en-US" sz="1800" dirty="0">
                <a:effectLst/>
                <a:latin typeface="Arial" panose="020B0604020202020204" pitchFamily="34" charset="0"/>
                <a:ea typeface="Times New Roman" panose="02020603050405020304" pitchFamily="18" charset="0"/>
              </a:rPr>
              <a:t> export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3982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6858-80A4-4CD4-BBE3-D347D221015B}"/>
              </a:ext>
            </a:extLst>
          </p:cNvPr>
          <p:cNvSpPr>
            <a:spLocks noGrp="1"/>
          </p:cNvSpPr>
          <p:nvPr>
            <p:ph type="title"/>
          </p:nvPr>
        </p:nvSpPr>
        <p:spPr/>
        <p:txBody>
          <a:bodyPr>
            <a:normAutofit/>
          </a:bodyPr>
          <a:lstStyle/>
          <a:p>
            <a:r>
              <a:rPr lang="en-US" sz="2000" b="1" dirty="0">
                <a:effectLst/>
                <a:latin typeface="Arial" panose="020B0604020202020204" pitchFamily="34" charset="0"/>
                <a:ea typeface="Times New Roman" panose="02020603050405020304" pitchFamily="18" charset="0"/>
              </a:rPr>
              <a:t>PART 2. 	 EXPORTING DATA FROM VITEK - Basic</a:t>
            </a:r>
            <a:endParaRPr lang="en-US" sz="2000" dirty="0"/>
          </a:p>
        </p:txBody>
      </p:sp>
      <p:sp>
        <p:nvSpPr>
          <p:cNvPr id="3" name="Content Placeholder 2">
            <a:extLst>
              <a:ext uri="{FF2B5EF4-FFF2-40B4-BE49-F238E27FC236}">
                <a16:creationId xmlns:a16="http://schemas.microsoft.com/office/drawing/2014/main" id="{82EADDD0-95AF-47F1-B99D-DEA303EDD73D}"/>
              </a:ext>
            </a:extLst>
          </p:cNvPr>
          <p:cNvSpPr>
            <a:spLocks noGrp="1"/>
          </p:cNvSpPr>
          <p:nvPr>
            <p:ph idx="1"/>
          </p:nvPr>
        </p:nvSpPr>
        <p:spPr>
          <a:xfrm>
            <a:off x="581192" y="2340864"/>
            <a:ext cx="4565995" cy="3634486"/>
          </a:xfrm>
        </p:spPr>
        <p:txBody>
          <a:bodyPr>
            <a:normAutofit lnSpcReduction="1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From the </a:t>
            </a:r>
            <a:r>
              <a:rPr lang="en-US" sz="1800" dirty="0" err="1">
                <a:effectLst/>
                <a:latin typeface="Arial" panose="020B0604020202020204" pitchFamily="34" charset="0"/>
                <a:ea typeface="Times New Roman" panose="02020603050405020304" pitchFamily="18" charset="0"/>
              </a:rPr>
              <a:t>bioMérieux</a:t>
            </a:r>
            <a:r>
              <a:rPr lang="en-US" sz="1800" dirty="0">
                <a:effectLst/>
                <a:latin typeface="Arial" panose="020B0604020202020204" pitchFamily="34" charset="0"/>
                <a:ea typeface="Times New Roman" panose="02020603050405020304" pitchFamily="18" charset="0"/>
              </a:rPr>
              <a:t> – </a:t>
            </a:r>
            <a:r>
              <a:rPr lang="en-US" sz="1800" dirty="0" err="1">
                <a:effectLst/>
                <a:latin typeface="Arial" panose="020B0604020202020204" pitchFamily="34" charset="0"/>
                <a:ea typeface="Times New Roman" panose="02020603050405020304" pitchFamily="18" charset="0"/>
              </a:rPr>
              <a:t>bioLIAISON</a:t>
            </a:r>
            <a:r>
              <a:rPr lang="en-US" sz="1800" dirty="0">
                <a:effectLst/>
                <a:latin typeface="Arial" panose="020B0604020202020204" pitchFamily="34" charset="0"/>
                <a:ea typeface="Times New Roman" panose="02020603050405020304" pitchFamily="18" charset="0"/>
              </a:rPr>
              <a:t> Main Menu, </a:t>
            </a:r>
            <a:r>
              <a:rPr lang="en-US" sz="1800" dirty="0">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select Reports, </a:t>
            </a:r>
            <a:r>
              <a:rPr lang="en-US" sz="1800" dirty="0" err="1">
                <a:effectLst/>
                <a:latin typeface="Arial" panose="020B0604020202020204" pitchFamily="34" charset="0"/>
                <a:ea typeface="Times New Roman" panose="02020603050405020304" pitchFamily="18" charset="0"/>
              </a:rPr>
              <a:t>DataTrac</a:t>
            </a:r>
            <a:r>
              <a:rPr lang="en-US" sz="1800" dirty="0">
                <a:effectLst/>
                <a:latin typeface="Arial" panose="020B0604020202020204" pitchFamily="34" charset="0"/>
                <a:ea typeface="Times New Roman" panose="02020603050405020304" pitchFamily="18" charset="0"/>
              </a:rPr>
              <a:t>, Logbook Report.</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Enter the selection criteria.  Dates, codes,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Select ‘List…’ (will appear in Black).  Uses the local </a:t>
            </a:r>
            <a:r>
              <a:rPr lang="en-US" sz="1800" dirty="0" err="1">
                <a:effectLst/>
                <a:latin typeface="Arial" panose="020B0604020202020204" pitchFamily="34" charset="0"/>
                <a:ea typeface="Times New Roman" panose="02020603050405020304" pitchFamily="18" charset="0"/>
              </a:rPr>
              <a:t>Vitek</a:t>
            </a:r>
            <a:r>
              <a:rPr lang="en-US" sz="1800" dirty="0">
                <a:effectLst/>
                <a:latin typeface="Arial" panose="020B0604020202020204" pitchFamily="34" charset="0"/>
                <a:ea typeface="Times New Roman" panose="02020603050405020304" pitchFamily="18" charset="0"/>
              </a:rPr>
              <a:t> date format.  “Collection date…”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Select Format, Pick, Click on ‘logbook_132.format’.  ‘OK’</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DC1BD1CE-5F49-4D16-AC10-1A6B247407A5}"/>
              </a:ext>
            </a:extLst>
          </p:cNvPr>
          <p:cNvSpPr txBox="1">
            <a:spLocks/>
          </p:cNvSpPr>
          <p:nvPr/>
        </p:nvSpPr>
        <p:spPr>
          <a:xfrm>
            <a:off x="5984019" y="2478516"/>
            <a:ext cx="4565995" cy="3634486"/>
          </a:xfrm>
          <a:prstGeom prst="rect">
            <a:avLst/>
          </a:prstGeom>
        </p:spPr>
        <p:txBody>
          <a:bodyPr vert="horz" lIns="91440" tIns="45720" rIns="91440" bIns="45720" rtlCol="0" anchor="ctr">
            <a:normAutofit fontScale="925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0"/>
              </a:spcAft>
              <a:buFont typeface="Wingdings 2" panose="05020102010507070707" pitchFamily="18" charset="2"/>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Click on:    </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0"/>
              </a:spcAft>
              <a:buFont typeface="Wingdings 2" panose="05020102010507070707" pitchFamily="18" charset="2"/>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Export…</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0"/>
              </a:spcAft>
              <a:buFont typeface="Wingdings 2" panose="05020102010507070707" pitchFamily="18" charset="2"/>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“Export to floppy” screen</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0"/>
              </a:spcAft>
              <a:buFont typeface="Wingdings 2" panose="05020102010507070707" pitchFamily="18" charset="2"/>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“Please choose a delimiter between fields for the exported file:”  choose “|”.  “Please give the DOS filename of the export file:”  File name:   _______ . TXT</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0"/>
              </a:spcAft>
              <a:buFont typeface="Wingdings 2" panose="05020102010507070707" pitchFamily="18" charset="2"/>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Insert diskette</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0"/>
              </a:spcAft>
              <a:buFont typeface="Wingdings 2" panose="05020102010507070707" pitchFamily="18" charset="2"/>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Click on “Export”.</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0"/>
              </a:spcAft>
              <a:buFont typeface="Wingdings 2" panose="05020102010507070707" pitchFamily="18" charset="2"/>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When finished “Export succeeded!”.  Click on “OK”.</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0"/>
              </a:spcAft>
              <a:buFont typeface="Wingdings 2" panose="05020102010507070707" pitchFamily="18" charset="2"/>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Click on “Quit” to return to the previous screen.</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0"/>
              </a:spcAft>
              <a:buFont typeface="Wingdings 2" panose="05020102010507070707" pitchFamily="18" charset="2"/>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“File”, “Quit”</a:t>
            </a:r>
            <a:endParaRPr lang="en-US" sz="1800" dirty="0">
              <a:latin typeface="Times New Roman" panose="02020603050405020304" pitchFamily="18" charset="0"/>
              <a:ea typeface="Times New Roman" panose="02020603050405020304" pitchFamily="18" charset="0"/>
            </a:endParaRPr>
          </a:p>
          <a:p>
            <a:pPr marL="0" indent="0">
              <a:buFont typeface="Wingdings 2" panose="05020102010507070707" pitchFamily="18" charset="2"/>
              <a:buNone/>
            </a:pPr>
            <a:endParaRPr lang="en-US" dirty="0"/>
          </a:p>
        </p:txBody>
      </p:sp>
    </p:spTree>
    <p:extLst>
      <p:ext uri="{BB962C8B-B14F-4D97-AF65-F5344CB8AC3E}">
        <p14:creationId xmlns:p14="http://schemas.microsoft.com/office/powerpoint/2010/main" val="424127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6858-80A4-4CD4-BBE3-D347D221015B}"/>
              </a:ext>
            </a:extLst>
          </p:cNvPr>
          <p:cNvSpPr>
            <a:spLocks noGrp="1"/>
          </p:cNvSpPr>
          <p:nvPr>
            <p:ph type="title"/>
          </p:nvPr>
        </p:nvSpPr>
        <p:spPr/>
        <p:txBody>
          <a:bodyPr>
            <a:normAutofit/>
          </a:bodyPr>
          <a:lstStyle/>
          <a:p>
            <a:r>
              <a:rPr lang="en-US" sz="2000" b="1" dirty="0">
                <a:effectLst/>
                <a:latin typeface="Arial" panose="020B0604020202020204" pitchFamily="34" charset="0"/>
                <a:ea typeface="Times New Roman" panose="02020603050405020304" pitchFamily="18" charset="0"/>
              </a:rPr>
              <a:t>PART 2.  	EXPORTING DATA FROM VITEK - Advanced</a:t>
            </a:r>
            <a:endParaRPr lang="en-US" sz="2000" dirty="0"/>
          </a:p>
        </p:txBody>
      </p:sp>
      <p:sp>
        <p:nvSpPr>
          <p:cNvPr id="3" name="Content Placeholder 2">
            <a:extLst>
              <a:ext uri="{FF2B5EF4-FFF2-40B4-BE49-F238E27FC236}">
                <a16:creationId xmlns:a16="http://schemas.microsoft.com/office/drawing/2014/main" id="{82EADDD0-95AF-47F1-B99D-DEA303EDD73D}"/>
              </a:ext>
            </a:extLst>
          </p:cNvPr>
          <p:cNvSpPr>
            <a:spLocks noGrp="1"/>
          </p:cNvSpPr>
          <p:nvPr>
            <p:ph idx="1"/>
          </p:nvPr>
        </p:nvSpPr>
        <p:spPr>
          <a:xfrm>
            <a:off x="581192" y="2340864"/>
            <a:ext cx="4565995" cy="3634486"/>
          </a:xfrm>
        </p:spPr>
        <p:txBody>
          <a:bodyPr>
            <a:normAutofit fontScale="925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Setup, Formatting, Logbook Report Format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“Formatting Logbook Report Format”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“Setup” or “Report format”  Include duplicates Yes/No, Include Test results Yes/No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“File” “New” “Open” “Save”    “Selected format” (no spaces)   “OK”</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fr-FR" sz="1800" dirty="0">
                <a:effectLst/>
                <a:latin typeface="Arial" panose="020B0604020202020204" pitchFamily="34" charset="0"/>
                <a:ea typeface="Times New Roman" panose="02020603050405020304" pitchFamily="18" charset="0"/>
              </a:rPr>
              <a:t>L = label</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fr-FR" sz="1800" dirty="0">
                <a:effectLst/>
                <a:latin typeface="Arial" panose="020B0604020202020204" pitchFamily="34" charset="0"/>
                <a:ea typeface="Times New Roman" panose="02020603050405020304" pitchFamily="18" charset="0"/>
              </a:rPr>
              <a:t>C = code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fr-FR" sz="1800" dirty="0">
                <a:effectLst/>
                <a:latin typeface="Arial" panose="020B0604020202020204" pitchFamily="34" charset="0"/>
                <a:ea typeface="Times New Roman" panose="02020603050405020304" pitchFamily="18" charset="0"/>
              </a:rPr>
              <a:t>T = </a:t>
            </a:r>
            <a:r>
              <a:rPr lang="fr-FR" sz="1800" dirty="0" err="1">
                <a:effectLst/>
                <a:latin typeface="Arial" panose="020B0604020202020204" pitchFamily="34" charset="0"/>
                <a:ea typeface="Times New Roman" panose="02020603050405020304" pitchFamily="18" charset="0"/>
              </a:rPr>
              <a:t>text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watch screen width</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more space needed:</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remove unneeded fields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move fields closer together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replace ‘text’ fields by ‘code fields’</a:t>
            </a: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636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379F-7055-4570-B953-568B3ED763D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3.		How does </a:t>
            </a:r>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 work?</a:t>
            </a:r>
            <a:endParaRPr lang="en-US" dirty="0"/>
          </a:p>
        </p:txBody>
      </p:sp>
      <p:sp>
        <p:nvSpPr>
          <p:cNvPr id="3" name="Content Placeholder 2">
            <a:extLst>
              <a:ext uri="{FF2B5EF4-FFF2-40B4-BE49-F238E27FC236}">
                <a16:creationId xmlns:a16="http://schemas.microsoft.com/office/drawing/2014/main" id="{3D904229-5F11-4A42-8D58-90C533A95852}"/>
              </a:ext>
            </a:extLst>
          </p:cNvPr>
          <p:cNvSpPr>
            <a:spLocks noGrp="1"/>
          </p:cNvSpPr>
          <p:nvPr>
            <p:ph idx="1"/>
          </p:nvPr>
        </p:nvSpPr>
        <p:spPr/>
        <p:txBody>
          <a:bodyPr>
            <a:normAutofit lnSpcReduction="1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allows you to take data from a number of different sources and create new data files with the standard WHONET file structure.  Detailed instructions for specific systems are provided in other tutorials or in the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manual, but for each the overall process is the same: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Step 1.  Create a file compatible with </a:t>
            </a:r>
            <a:r>
              <a:rPr lang="en-US" sz="1800" i="1" dirty="0" err="1">
                <a:effectLst/>
                <a:latin typeface="Arial" panose="020B0604020202020204" pitchFamily="34" charset="0"/>
                <a:ea typeface="Times New Roman" panose="02020603050405020304" pitchFamily="18" charset="0"/>
              </a:rPr>
              <a:t>BacLink</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If your data file is already compatible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for example with simple text files, Access, and a few other formats, there is nothing that you need to do in this step – the data file that you have is already compatible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For most laboratory instruments and information systems, you will first need to export data from your system into a format compatible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most frequently a delimited text file.  The accompany tutorials and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manual provide instructions on how you can accomplish this.</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27664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379F-7055-4570-B953-568B3ED763D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3.		How does </a:t>
            </a:r>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 work?</a:t>
            </a:r>
            <a:endParaRPr lang="en-US" dirty="0"/>
          </a:p>
        </p:txBody>
      </p:sp>
      <p:sp>
        <p:nvSpPr>
          <p:cNvPr id="3" name="Content Placeholder 2">
            <a:extLst>
              <a:ext uri="{FF2B5EF4-FFF2-40B4-BE49-F238E27FC236}">
                <a16:creationId xmlns:a16="http://schemas.microsoft.com/office/drawing/2014/main" id="{3D904229-5F11-4A42-8D58-90C533A95852}"/>
              </a:ext>
            </a:extLst>
          </p:cNvPr>
          <p:cNvSpPr>
            <a:spLocks noGrp="1"/>
          </p:cNvSpPr>
          <p:nvPr>
            <p:ph idx="1"/>
          </p:nvPr>
        </p:nvSpPr>
        <p:spPr/>
        <p:txBody>
          <a:bodyPr>
            <a:normAutofit fontScale="850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Step 2.  Configure the conversion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You will need to tell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what kind of file you want to import and details about the file:  what is the file format (text, Access, </a:t>
            </a:r>
            <a:r>
              <a:rPr lang="en-US" sz="1800" dirty="0" err="1">
                <a:effectLst/>
                <a:latin typeface="Arial" panose="020B0604020202020204" pitchFamily="34" charset="0"/>
                <a:ea typeface="Times New Roman" panose="02020603050405020304" pitchFamily="18" charset="0"/>
              </a:rPr>
              <a:t>Vitek</a:t>
            </a:r>
            <a:r>
              <a:rPr lang="en-US" sz="1800" dirty="0">
                <a:effectLst/>
                <a:latin typeface="Arial" panose="020B0604020202020204" pitchFamily="34" charset="0"/>
                <a:ea typeface="Times New Roman" panose="02020603050405020304" pitchFamily="18" charset="0"/>
              </a:rPr>
              <a:t>, Cerner, </a:t>
            </a:r>
            <a:r>
              <a:rPr lang="en-US" sz="1800" i="1" dirty="0">
                <a:effectLst/>
                <a:latin typeface="Arial" panose="020B0604020202020204" pitchFamily="34" charset="0"/>
                <a:ea typeface="Times New Roman" panose="02020603050405020304" pitchFamily="18" charset="0"/>
              </a:rPr>
              <a:t>etc.</a:t>
            </a:r>
            <a:r>
              <a:rPr lang="en-US" sz="1800" dirty="0">
                <a:effectLst/>
                <a:latin typeface="Arial" panose="020B0604020202020204" pitchFamily="34" charset="0"/>
                <a:ea typeface="Times New Roman" panose="02020603050405020304" pitchFamily="18" charset="0"/>
              </a:rPr>
              <a:t>), what susceptibility test methods are included, how the data fields are organized, date formats, </a:t>
            </a:r>
            <a:r>
              <a:rPr lang="en-US" sz="1800" i="1" dirty="0">
                <a:effectLst/>
                <a:latin typeface="Arial" panose="020B0604020202020204" pitchFamily="34" charset="0"/>
                <a:ea typeface="Times New Roman" panose="02020603050405020304" pitchFamily="18" charset="0"/>
              </a:rPr>
              <a:t>etc.</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For propriety data structures, configuration is very easy since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is already programmed with all of the necessary details about the file structure.  For generic structures, there are a few additional screens where you provide details about the data file contents and organization.  If you have multiple files with the same data format, configuration only needs to be done once.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Step 3.  Running the conversion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After configuring the conversion, you are ready to convert your files.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show you the first three isolates on the screen so that you can check the accuracy of the conversion, and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also notify you of any problems or unrecognized codes that it encounters.  The file created by the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conversion is a valid WHONET data file that you can subsequently analyze with WHONET.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the present time, most laboratories run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interactively, for example once a week, month or quarter.  For a number of systems, it is also possible to schedule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for example to convert data automatically on a daily basis.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968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4528-1DD5-4F20-A903-A385DAC750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4.		What’s the next step?</a:t>
            </a:r>
            <a:endParaRPr lang="en-US" dirty="0"/>
          </a:p>
        </p:txBody>
      </p:sp>
      <p:sp>
        <p:nvSpPr>
          <p:cNvPr id="3" name="Content Placeholder 2">
            <a:extLst>
              <a:ext uri="{FF2B5EF4-FFF2-40B4-BE49-F238E27FC236}">
                <a16:creationId xmlns:a16="http://schemas.microsoft.com/office/drawing/2014/main" id="{00C52C84-36AC-4422-9BB2-D2967818214D}"/>
              </a:ext>
            </a:extLst>
          </p:cNvPr>
          <p:cNvSpPr>
            <a:spLocks noGrp="1"/>
          </p:cNvSpPr>
          <p:nvPr>
            <p:ph idx="1"/>
          </p:nvPr>
        </p:nvSpPr>
        <p:spPr/>
        <p:txBody>
          <a:bodyPr>
            <a:normAutofit fontScale="850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next steps depend on the type of system that you have.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Standard desktop </a:t>
            </a:r>
            <a:r>
              <a:rPr lang="en-US" sz="1800" i="1" dirty="0" err="1">
                <a:effectLst/>
                <a:latin typeface="Arial" panose="020B0604020202020204" pitchFamily="34" charset="0"/>
                <a:ea typeface="Times New Roman" panose="02020603050405020304" pitchFamily="18" charset="0"/>
              </a:rPr>
              <a:t>softwares</a:t>
            </a:r>
            <a:r>
              <a:rPr lang="en-US" sz="1800" dirty="0">
                <a:effectLst/>
                <a:latin typeface="Arial" panose="020B0604020202020204" pitchFamily="34" charset="0"/>
                <a:ea typeface="Times New Roman" panose="02020603050405020304" pitchFamily="18" charset="0"/>
              </a:rPr>
              <a:t>:  If you have data in Microsoft Access, Excel, </a:t>
            </a:r>
            <a:r>
              <a:rPr lang="en-US" sz="1800" dirty="0" err="1">
                <a:effectLst/>
                <a:latin typeface="Arial" panose="020B0604020202020204" pitchFamily="34" charset="0"/>
                <a:ea typeface="Times New Roman" panose="02020603050405020304" pitchFamily="18" charset="0"/>
              </a:rPr>
              <a:t>EpiInfo</a:t>
            </a:r>
            <a:r>
              <a:rPr lang="en-US" sz="1800" dirty="0">
                <a:effectLst/>
                <a:latin typeface="Arial" panose="020B0604020202020204" pitchFamily="34" charset="0"/>
                <a:ea typeface="Times New Roman" panose="02020603050405020304" pitchFamily="18" charset="0"/>
              </a:rPr>
              <a:t> or </a:t>
            </a:r>
            <a:r>
              <a:rPr lang="en-US" sz="1800" dirty="0" err="1">
                <a:effectLst/>
                <a:latin typeface="Arial" panose="020B0604020202020204" pitchFamily="34" charset="0"/>
                <a:ea typeface="Times New Roman" panose="02020603050405020304" pitchFamily="18" charset="0"/>
              </a:rPr>
              <a:t>dBASE</a:t>
            </a:r>
            <a:r>
              <a:rPr lang="en-US" sz="1800" dirty="0">
                <a:effectLst/>
                <a:latin typeface="Arial" panose="020B0604020202020204" pitchFamily="34" charset="0"/>
                <a:ea typeface="Times New Roman" panose="02020603050405020304" pitchFamily="18" charset="0"/>
              </a:rPr>
              <a:t>, or other system that can create simple text files, proceed with the tutorial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and Excel, text files, and other desktop applications”.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Laboratory instruments</a:t>
            </a:r>
            <a:r>
              <a:rPr lang="en-US" sz="1800" dirty="0">
                <a:effectLst/>
                <a:latin typeface="Arial" panose="020B0604020202020204" pitchFamily="34" charset="0"/>
                <a:ea typeface="Times New Roman" panose="02020603050405020304" pitchFamily="18" charset="0"/>
              </a:rPr>
              <a:t>:  If you want to transfer data from your laboratory instrument, consult the instructions provided in the main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manual or specific guideline developed for that instrument.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Laboratory information systems</a:t>
            </a:r>
            <a:r>
              <a:rPr lang="en-US" sz="1800" dirty="0">
                <a:effectLst/>
                <a:latin typeface="Arial" panose="020B0604020202020204" pitchFamily="34" charset="0"/>
                <a:ea typeface="Times New Roman" panose="02020603050405020304" pitchFamily="18" charset="0"/>
              </a:rPr>
              <a:t>:  If you have a Meditech Magic or Cerner Classic system, continue with the detailed instructions provided with the accompanying documentation.  For </a:t>
            </a:r>
            <a:r>
              <a:rPr lang="en-US" sz="1800" dirty="0" err="1">
                <a:effectLst/>
                <a:latin typeface="Arial" panose="020B0604020202020204" pitchFamily="34" charset="0"/>
                <a:ea typeface="Times New Roman" panose="02020603050405020304" pitchFamily="18" charset="0"/>
              </a:rPr>
              <a:t>ADBakt</a:t>
            </a:r>
            <a:r>
              <a:rPr lang="en-US" sz="1800" dirty="0">
                <a:effectLst/>
                <a:latin typeface="Arial" panose="020B0604020202020204" pitchFamily="34" charset="0"/>
                <a:ea typeface="Times New Roman" panose="02020603050405020304" pitchFamily="18" charset="0"/>
              </a:rPr>
              <a:t>, MADS, the Oman Hospital Information System, and </a:t>
            </a:r>
            <a:r>
              <a:rPr lang="en-US" sz="1800" dirty="0" err="1">
                <a:effectLst/>
                <a:latin typeface="Arial" panose="020B0604020202020204" pitchFamily="34" charset="0"/>
                <a:ea typeface="Times New Roman" panose="02020603050405020304" pitchFamily="18" charset="0"/>
              </a:rPr>
              <a:t>WinPath</a:t>
            </a:r>
            <a:r>
              <a:rPr lang="en-US" sz="1800" dirty="0">
                <a:effectLst/>
                <a:latin typeface="Arial" panose="020B0604020202020204" pitchFamily="34" charset="0"/>
                <a:ea typeface="Times New Roman" panose="02020603050405020304" pitchFamily="18" charset="0"/>
              </a:rPr>
              <a:t>, contact us for further details.  For any other system, then you should proceed with the tutorial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and Laboratory information systems”.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Our group is currently working on the development of interface options for Meditech Client/Server, Cerner Millennium, and Mysis.  If you would like to assist in the development or testing of interfaces for these systems or any other system, please contact John Stelling at </a:t>
            </a:r>
            <a:r>
              <a:rPr lang="en-US" sz="1800" u="sng" dirty="0">
                <a:solidFill>
                  <a:srgbClr val="0000FF"/>
                </a:solidFill>
                <a:effectLst/>
                <a:latin typeface="Arial" panose="020B0604020202020204" pitchFamily="34" charset="0"/>
                <a:ea typeface="Times New Roman" panose="02020603050405020304" pitchFamily="18" charset="0"/>
                <a:hlinkClick r:id="rId2"/>
              </a:rPr>
              <a:t>jstelling@rics.bwh.harvard.edu</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45293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32AB-A593-487A-A84A-0BB80094109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12C48EC-CD85-41DC-9FDA-A79E7E26D8BF}"/>
              </a:ext>
            </a:extLst>
          </p:cNvPr>
          <p:cNvSpPr>
            <a:spLocks noGrp="1"/>
          </p:cNvSpPr>
          <p:nvPr>
            <p:ph idx="1"/>
          </p:nvPr>
        </p:nvSpPr>
        <p:spPr>
          <a:xfrm>
            <a:off x="278296" y="5084071"/>
            <a:ext cx="12066104" cy="2608825"/>
          </a:xfrm>
        </p:spPr>
        <p:txBody>
          <a:bodyPr/>
          <a:lstStyle/>
          <a:p>
            <a:pPr marL="0" indent="0">
              <a:buNone/>
            </a:pPr>
            <a:r>
              <a:rPr lang="en-US" sz="2200" dirty="0"/>
              <a:t>On behalf of the WHONET Team, thank you for learning about the WHONET &amp; </a:t>
            </a:r>
            <a:r>
              <a:rPr lang="en-US" sz="2200" dirty="0" err="1"/>
              <a:t>BacLink</a:t>
            </a:r>
            <a:r>
              <a:rPr lang="en-US" sz="2200" dirty="0"/>
              <a:t> Software! </a:t>
            </a:r>
          </a:p>
          <a:p>
            <a:endParaRPr lang="en-US" dirty="0"/>
          </a:p>
          <a:p>
            <a:pPr marL="0" indent="0" algn="ctr">
              <a:buNone/>
            </a:pPr>
            <a:endParaRPr lang="en-US" dirty="0"/>
          </a:p>
        </p:txBody>
      </p:sp>
      <p:pic>
        <p:nvPicPr>
          <p:cNvPr id="5" name="Picture 4" descr="Logo&#10;&#10;Description automatically generated">
            <a:extLst>
              <a:ext uri="{FF2B5EF4-FFF2-40B4-BE49-F238E27FC236}">
                <a16:creationId xmlns:a16="http://schemas.microsoft.com/office/drawing/2014/main" id="{4989D817-ADB7-401F-AB20-D3824E6B2203}"/>
              </a:ext>
            </a:extLst>
          </p:cNvPr>
          <p:cNvPicPr>
            <a:picLocks noChangeAspect="1"/>
          </p:cNvPicPr>
          <p:nvPr/>
        </p:nvPicPr>
        <p:blipFill>
          <a:blip r:embed="rId2"/>
          <a:stretch>
            <a:fillRect/>
          </a:stretch>
        </p:blipFill>
        <p:spPr>
          <a:xfrm>
            <a:off x="3637719" y="1620076"/>
            <a:ext cx="4876810" cy="3657607"/>
          </a:xfrm>
          <a:prstGeom prst="rect">
            <a:avLst/>
          </a:prstGeom>
        </p:spPr>
      </p:pic>
    </p:spTree>
    <p:extLst>
      <p:ext uri="{BB962C8B-B14F-4D97-AF65-F5344CB8AC3E}">
        <p14:creationId xmlns:p14="http://schemas.microsoft.com/office/powerpoint/2010/main" val="3538948369"/>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{E20F6FE4-1967-406C-97E3-A012DDBA97BF}tf67061901_win32</Template>
  <TotalTime>2242</TotalTime>
  <Words>1185</Words>
  <Application>Microsoft Office PowerPoint</Application>
  <PresentationFormat>Widescreen</PresentationFormat>
  <Paragraphs>79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Franklin Gothic Book</vt:lpstr>
      <vt:lpstr>Franklin Gothic Demi</vt:lpstr>
      <vt:lpstr>Times New Roman</vt:lpstr>
      <vt:lpstr>Wingdings 2</vt:lpstr>
      <vt:lpstr>DividendVTI</vt:lpstr>
      <vt:lpstr>baclink data import module</vt:lpstr>
      <vt:lpstr>WHONET AND VITEK</vt:lpstr>
      <vt:lpstr>PART 1.   EXPORTING DATA FROM VITEK</vt:lpstr>
      <vt:lpstr>PART 2.   EXPORTING DATA FROM VITEK - Basic</vt:lpstr>
      <vt:lpstr>PART 2.   EXPORTING DATA FROM VITEK - Advanced</vt:lpstr>
      <vt:lpstr>Part 3.  How does BacLink work?</vt:lpstr>
      <vt:lpstr>Part 3.  How does BacLink work?</vt:lpstr>
      <vt:lpstr>Part 4.  What’s the next step?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WHONET 2022 laboratory database software</dc:title>
  <dc:creator>Peters, Robert F.</dc:creator>
  <cp:lastModifiedBy>Peters, Robert F.</cp:lastModifiedBy>
  <cp:revision>82</cp:revision>
  <dcterms:created xsi:type="dcterms:W3CDTF">2022-05-03T12:07:18Z</dcterms:created>
  <dcterms:modified xsi:type="dcterms:W3CDTF">2022-08-17T20:12:41Z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