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73" r:id="rId5"/>
    <p:sldId id="274" r:id="rId6"/>
    <p:sldId id="275" r:id="rId7"/>
    <p:sldId id="276" r:id="rId8"/>
    <p:sldId id="277" r:id="rId9"/>
    <p:sldId id="278" r:id="rId10"/>
    <p:sldId id="279" r:id="rId11"/>
    <p:sldId id="280" r:id="rId12"/>
    <p:sldId id="281" r:id="rId13"/>
    <p:sldId id="282" r:id="rId14"/>
    <p:sldId id="283" r:id="rId15"/>
    <p:sldId id="30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452" autoAdjust="0"/>
    <p:restoredTop sz="94619" autoAdjust="0"/>
  </p:normalViewPr>
  <p:slideViewPr>
    <p:cSldViewPr snapToGrid="0">
      <p:cViewPr varScale="1">
        <p:scale>
          <a:sx n="70" d="100"/>
          <a:sy n="70" d="100"/>
        </p:scale>
        <p:origin x="48" y="9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8/20/2022</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29586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8/20/2022</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69906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8/20/2022</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31224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8/20/2022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3784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8/20/2022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97556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8/20/2022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41461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8/20/2022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50599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8/20/2022</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020986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8/20/2022</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89051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8/20/2022</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3008244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ipette dripping into a petri dish">
            <a:extLst>
              <a:ext uri="{FF2B5EF4-FFF2-40B4-BE49-F238E27FC236}">
                <a16:creationId xmlns:a16="http://schemas.microsoft.com/office/drawing/2014/main" id="{AD5EFA86-59D3-41A9-819E-C704FF32C5AD}"/>
              </a:ext>
            </a:extLst>
          </p:cNvPr>
          <p:cNvPicPr>
            <a:picLocks noChangeAspect="1"/>
          </p:cNvPicPr>
          <p:nvPr/>
        </p:nvPicPr>
        <p:blipFill rotWithShape="1">
          <a:blip r:embed="rId2">
            <a:extLst>
              <a:ext uri="{28A0092B-C50C-407E-A947-70E740481C1C}">
                <a14:useLocalDpi xmlns:a14="http://schemas.microsoft.com/office/drawing/2010/main" val="0"/>
              </a:ext>
            </a:extLst>
          </a:blip>
          <a:srcRect t="11029" b="16623"/>
          <a:stretch/>
        </p:blipFill>
        <p:spPr>
          <a:xfrm>
            <a:off x="-3047" y="10"/>
            <a:ext cx="12191999" cy="6857990"/>
          </a:xfrm>
          <a:prstGeom prst="rect">
            <a:avLst/>
          </a:prstGeom>
        </p:spPr>
      </p:pic>
      <p:sp>
        <p:nvSpPr>
          <p:cNvPr id="2" name="Title 1">
            <a:extLst>
              <a:ext uri="{FF2B5EF4-FFF2-40B4-BE49-F238E27FC236}">
                <a16:creationId xmlns:a16="http://schemas.microsoft.com/office/drawing/2014/main" id="{1C21E816-31F5-48BB-BD02-D15F2F18B48A}"/>
              </a:ext>
            </a:extLst>
          </p:cNvPr>
          <p:cNvSpPr>
            <a:spLocks noGrp="1"/>
          </p:cNvSpPr>
          <p:nvPr>
            <p:ph type="ctrTitle"/>
          </p:nvPr>
        </p:nvSpPr>
        <p:spPr>
          <a:xfrm>
            <a:off x="643466" y="643467"/>
            <a:ext cx="10905059" cy="3330353"/>
          </a:xfrm>
          <a:effectLst>
            <a:outerShdw blurRad="50800" dist="38100" dir="2700000" algn="tl" rotWithShape="0">
              <a:prstClr val="black">
                <a:alpha val="40000"/>
              </a:prstClr>
            </a:outerShdw>
          </a:effectLst>
        </p:spPr>
        <p:txBody>
          <a:bodyPr>
            <a:normAutofit/>
          </a:bodyPr>
          <a:lstStyle/>
          <a:p>
            <a:pPr algn="ctr"/>
            <a:r>
              <a:rPr lang="en-US" dirty="0" err="1">
                <a:solidFill>
                  <a:schemeClr val="bg1"/>
                </a:solidFill>
              </a:rPr>
              <a:t>baclink</a:t>
            </a:r>
            <a:br>
              <a:rPr lang="en-US" dirty="0">
                <a:solidFill>
                  <a:schemeClr val="bg1"/>
                </a:solidFill>
              </a:rPr>
            </a:br>
            <a:r>
              <a:rPr lang="en-US" dirty="0">
                <a:solidFill>
                  <a:schemeClr val="bg1"/>
                </a:solidFill>
              </a:rPr>
              <a:t>data import module</a:t>
            </a:r>
          </a:p>
        </p:txBody>
      </p:sp>
      <p:sp>
        <p:nvSpPr>
          <p:cNvPr id="3" name="Subtitle 2">
            <a:extLst>
              <a:ext uri="{FF2B5EF4-FFF2-40B4-BE49-F238E27FC236}">
                <a16:creationId xmlns:a16="http://schemas.microsoft.com/office/drawing/2014/main" id="{835D6E6B-3353-491C-A3C6-F278D6CED8B3}"/>
              </a:ext>
            </a:extLst>
          </p:cNvPr>
          <p:cNvSpPr>
            <a:spLocks noGrp="1"/>
          </p:cNvSpPr>
          <p:nvPr>
            <p:ph type="subTitle" idx="1"/>
          </p:nvPr>
        </p:nvSpPr>
        <p:spPr>
          <a:xfrm>
            <a:off x="643466" y="4133135"/>
            <a:ext cx="10902016" cy="1454510"/>
          </a:xfrm>
          <a:effectLst>
            <a:outerShdw blurRad="50800" dist="38100" dir="2700000" algn="tl" rotWithShape="0">
              <a:prstClr val="black">
                <a:alpha val="40000"/>
              </a:prstClr>
            </a:outerShdw>
          </a:effectLst>
        </p:spPr>
        <p:txBody>
          <a:bodyPr>
            <a:normAutofit/>
          </a:bodyPr>
          <a:lstStyle/>
          <a:p>
            <a:pPr algn="ctr"/>
            <a:r>
              <a:rPr lang="en-US" sz="1800" dirty="0">
                <a:solidFill>
                  <a:schemeClr val="bg1"/>
                </a:solidFill>
              </a:rPr>
              <a:t>WHO Collaborating </a:t>
            </a:r>
            <a:r>
              <a:rPr lang="en-US" sz="1800" dirty="0" err="1">
                <a:solidFill>
                  <a:schemeClr val="bg1"/>
                </a:solidFill>
              </a:rPr>
              <a:t>centre</a:t>
            </a:r>
            <a:r>
              <a:rPr lang="en-US" sz="1800" dirty="0">
                <a:solidFill>
                  <a:schemeClr val="bg1"/>
                </a:solidFill>
              </a:rPr>
              <a:t> for surveillance of antimicrobial resistance</a:t>
            </a:r>
          </a:p>
          <a:p>
            <a:pPr algn="ctr"/>
            <a:endParaRPr lang="en-US" sz="1800" dirty="0">
              <a:solidFill>
                <a:schemeClr val="bg1"/>
              </a:solidFill>
            </a:endParaRPr>
          </a:p>
          <a:p>
            <a:pPr algn="ctr"/>
            <a:r>
              <a:rPr lang="en-US" sz="1800">
                <a:solidFill>
                  <a:schemeClr val="bg1"/>
                </a:solidFill>
              </a:rPr>
              <a:t>Data import</a:t>
            </a:r>
            <a:r>
              <a:rPr lang="en-US" sz="1800" dirty="0">
                <a:solidFill>
                  <a:schemeClr val="bg1"/>
                </a:solidFill>
              </a:rPr>
              <a:t>: </a:t>
            </a:r>
            <a:r>
              <a:rPr lang="en-US" sz="1800" dirty="0" err="1">
                <a:solidFill>
                  <a:schemeClr val="bg1"/>
                </a:solidFill>
              </a:rPr>
              <a:t>Vitek</a:t>
            </a:r>
            <a:r>
              <a:rPr lang="en-US" sz="1800" dirty="0">
                <a:solidFill>
                  <a:schemeClr val="bg1"/>
                </a:solidFill>
              </a:rPr>
              <a:t> configuration</a:t>
            </a:r>
          </a:p>
        </p:txBody>
      </p:sp>
    </p:spTree>
    <p:extLst>
      <p:ext uri="{BB962C8B-B14F-4D97-AF65-F5344CB8AC3E}">
        <p14:creationId xmlns:p14="http://schemas.microsoft.com/office/powerpoint/2010/main" val="242400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000"/>
                                  </p:stCondLst>
                                  <p:iterate type="lt">
                                    <p:tmPct val="10000"/>
                                  </p:iterate>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400"/>
                                        <p:tgtEl>
                                          <p:spTgt spid="3">
                                            <p:txEl>
                                              <p:pRg st="2" end="2"/>
                                            </p:txEl>
                                          </p:spTgt>
                                        </p:tgtEl>
                                      </p:cBhvr>
                                    </p:animEffect>
                                  </p:childTnLst>
                                </p:cTn>
                              </p:par>
                              <p:par>
                                <p:cTn id="13" presetID="10" presetClass="entr" presetSubtype="0" fill="hold" grpId="0" nodeType="withEffect">
                                  <p:stCondLst>
                                    <p:cond delay="1000"/>
                                  </p:stCondLst>
                                  <p:iterate type="lt">
                                    <p:tmPct val="10000"/>
                                  </p:iterate>
                                  <p:childTnLst>
                                    <p:set>
                                      <p:cBhvr>
                                        <p:cTn id="14" dur="1" fill="hold">
                                          <p:stCondLst>
                                            <p:cond delay="0"/>
                                          </p:stCondLst>
                                        </p:cTn>
                                        <p:tgtEl>
                                          <p:spTgt spid="2"/>
                                        </p:tgtEl>
                                        <p:attrNameLst>
                                          <p:attrName>style.visibility</p:attrName>
                                        </p:attrNameLst>
                                      </p:cBhvr>
                                      <p:to>
                                        <p:strVal val="visible"/>
                                      </p:to>
                                    </p:set>
                                    <p:animEffect transition="in" filter="fade">
                                      <p:cBhvr>
                                        <p:cTn id="15"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A1C4B-0147-4A3D-8CAF-3833F3631BA0}"/>
              </a:ext>
            </a:extLst>
          </p:cNvPr>
          <p:cNvSpPr>
            <a:spLocks noGrp="1"/>
          </p:cNvSpPr>
          <p:nvPr>
            <p:ph type="title"/>
          </p:nvPr>
        </p:nvSpPr>
        <p:spPr/>
        <p:txBody>
          <a:bodyPr/>
          <a:lstStyle/>
          <a:p>
            <a:r>
              <a:rPr lang="en-US" sz="2800" b="1" dirty="0">
                <a:effectLst/>
                <a:latin typeface="Arial" panose="020B0604020202020204" pitchFamily="34" charset="0"/>
                <a:ea typeface="Times New Roman" panose="02020603050405020304" pitchFamily="18" charset="0"/>
              </a:rPr>
              <a:t>PART 2.  EXPORTING DATA WITH CERNER</a:t>
            </a:r>
            <a:endParaRPr lang="en-US" dirty="0"/>
          </a:p>
        </p:txBody>
      </p:sp>
      <p:sp>
        <p:nvSpPr>
          <p:cNvPr id="3" name="Content Placeholder 2">
            <a:extLst>
              <a:ext uri="{FF2B5EF4-FFF2-40B4-BE49-F238E27FC236}">
                <a16:creationId xmlns:a16="http://schemas.microsoft.com/office/drawing/2014/main" id="{2640B8EE-BCB3-4582-B66C-CE6FA651E8BB}"/>
              </a:ext>
            </a:extLst>
          </p:cNvPr>
          <p:cNvSpPr>
            <a:spLocks noGrp="1"/>
          </p:cNvSpPr>
          <p:nvPr>
            <p:ph idx="1"/>
          </p:nvPr>
        </p:nvSpPr>
        <p:spPr>
          <a:xfrm>
            <a:off x="581193" y="2340864"/>
            <a:ext cx="5514808" cy="3634486"/>
          </a:xfrm>
        </p:spPr>
        <p:txBody>
          <a:bodyPr/>
          <a:lstStyle/>
          <a:p>
            <a:pPr marL="0" marR="0" indent="0">
              <a:spcBef>
                <a:spcPts val="0"/>
              </a:spcBef>
              <a:spcAft>
                <a:spcPts val="0"/>
              </a:spcAft>
              <a:buNone/>
            </a:pPr>
            <a:r>
              <a:rPr lang="en-US" sz="1800" dirty="0">
                <a:effectLst/>
                <a:latin typeface="Arial" panose="020B0604020202020204" pitchFamily="34" charset="0"/>
                <a:ea typeface="Times New Roman" panose="02020603050405020304" pitchFamily="18" charset="0"/>
              </a:rPr>
              <a:t>5.	Go to the ccl prompt.</a:t>
            </a:r>
            <a:endParaRPr lang="en-US" sz="1800" dirty="0">
              <a:effectLst/>
              <a:latin typeface="Courier New" panose="02070309020205020404" pitchFamily="49" charset="0"/>
              <a:ea typeface="Times New Roman" panose="02020603050405020304" pitchFamily="18" charset="0"/>
            </a:endParaRPr>
          </a:p>
          <a:p>
            <a:pPr marL="0" marR="0" indent="0">
              <a:spcBef>
                <a:spcPts val="0"/>
              </a:spcBef>
              <a:spcAft>
                <a:spcPts val="0"/>
              </a:spcAft>
              <a:buNone/>
            </a:pPr>
            <a:r>
              <a:rPr lang="en-US" sz="1800" dirty="0">
                <a:effectLst/>
                <a:latin typeface="Arial" panose="020B0604020202020204" pitchFamily="34" charset="0"/>
                <a:ea typeface="Times New Roman" panose="02020603050405020304" pitchFamily="18" charset="0"/>
              </a:rPr>
              <a:t>	For archived data, type:  	1WN GO</a:t>
            </a:r>
            <a:endParaRPr lang="en-US" sz="1800" dirty="0">
              <a:effectLst/>
              <a:latin typeface="Courier New" panose="02070309020205020404" pitchFamily="49" charset="0"/>
              <a:ea typeface="Times New Roman" panose="02020603050405020304" pitchFamily="18" charset="0"/>
            </a:endParaRPr>
          </a:p>
          <a:p>
            <a:pPr marL="0" marR="0" indent="0">
              <a:spcBef>
                <a:spcPts val="0"/>
              </a:spcBef>
              <a:spcAft>
                <a:spcPts val="0"/>
              </a:spcAft>
              <a:buNone/>
            </a:pPr>
            <a:r>
              <a:rPr lang="en-US" sz="1800" dirty="0">
                <a:effectLst/>
                <a:latin typeface="Arial" panose="020B0604020202020204" pitchFamily="34" charset="0"/>
                <a:ea typeface="Times New Roman" panose="02020603050405020304" pitchFamily="18" charset="0"/>
              </a:rPr>
              <a:t>	For active data, type:		1WHONET GO</a:t>
            </a:r>
            <a:endParaRPr lang="en-US" sz="1800" dirty="0">
              <a:effectLst/>
              <a:latin typeface="Courier New" panose="02070309020205020404" pitchFamily="49" charset="0"/>
              <a:ea typeface="Times New Roman" panose="02020603050405020304" pitchFamily="18" charset="0"/>
            </a:endParaRPr>
          </a:p>
          <a:p>
            <a:pPr marL="0" marR="0" indent="0">
              <a:spcBef>
                <a:spcPts val="0"/>
              </a:spcBef>
              <a:spcAft>
                <a:spcPts val="0"/>
              </a:spcAft>
              <a:buNone/>
            </a:pPr>
            <a:r>
              <a:rPr lang="en-US" sz="1800" dirty="0">
                <a:effectLst/>
                <a:latin typeface="Arial" panose="020B0604020202020204" pitchFamily="34" charset="0"/>
                <a:ea typeface="Times New Roman" panose="02020603050405020304" pitchFamily="18" charset="0"/>
              </a:rPr>
              <a:t> </a:t>
            </a:r>
            <a:endParaRPr lang="en-US" sz="1800" dirty="0">
              <a:effectLst/>
              <a:latin typeface="Courier New" panose="02070309020205020404" pitchFamily="49" charset="0"/>
              <a:ea typeface="Times New Roman" panose="02020603050405020304" pitchFamily="18" charset="0"/>
            </a:endParaRPr>
          </a:p>
          <a:p>
            <a:pPr marL="0" marR="0" indent="0">
              <a:spcBef>
                <a:spcPts val="0"/>
              </a:spcBef>
              <a:spcAft>
                <a:spcPts val="0"/>
              </a:spcAft>
              <a:buNone/>
            </a:pPr>
            <a:r>
              <a:rPr lang="en-US" sz="1800" dirty="0">
                <a:effectLst/>
                <a:latin typeface="Arial" panose="020B0604020202020204" pitchFamily="34" charset="0"/>
                <a:ea typeface="Times New Roman" panose="02020603050405020304" pitchFamily="18" charset="0"/>
              </a:rPr>
              <a:t>For archived data, you will see the following interface:</a:t>
            </a:r>
            <a:endParaRPr lang="en-US" sz="1800" dirty="0">
              <a:effectLst/>
              <a:latin typeface="Courier New" panose="02070309020205020404" pitchFamily="49" charset="0"/>
              <a:ea typeface="Times New Roman" panose="02020603050405020304" pitchFamily="18" charset="0"/>
            </a:endParaRPr>
          </a:p>
        </p:txBody>
      </p:sp>
      <p:pic>
        <p:nvPicPr>
          <p:cNvPr id="1026" name="Picture 2">
            <a:extLst>
              <a:ext uri="{FF2B5EF4-FFF2-40B4-BE49-F238E27FC236}">
                <a16:creationId xmlns:a16="http://schemas.microsoft.com/office/drawing/2014/main" id="{89D2DC3F-CE6C-4832-BF2B-7F22777A86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7497" y="2162697"/>
            <a:ext cx="5514807" cy="4136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66851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A1C4B-0147-4A3D-8CAF-3833F3631BA0}"/>
              </a:ext>
            </a:extLst>
          </p:cNvPr>
          <p:cNvSpPr>
            <a:spLocks noGrp="1"/>
          </p:cNvSpPr>
          <p:nvPr>
            <p:ph type="title"/>
          </p:nvPr>
        </p:nvSpPr>
        <p:spPr/>
        <p:txBody>
          <a:bodyPr/>
          <a:lstStyle/>
          <a:p>
            <a:r>
              <a:rPr lang="en-US" sz="2800" b="1" dirty="0">
                <a:effectLst/>
                <a:latin typeface="Arial" panose="020B0604020202020204" pitchFamily="34" charset="0"/>
                <a:ea typeface="Times New Roman" panose="02020603050405020304" pitchFamily="18" charset="0"/>
              </a:rPr>
              <a:t>PART 2.  EXPORTING DATA WITH CERNER</a:t>
            </a:r>
            <a:endParaRPr lang="en-US" dirty="0"/>
          </a:p>
        </p:txBody>
      </p:sp>
      <p:sp>
        <p:nvSpPr>
          <p:cNvPr id="3" name="Content Placeholder 2">
            <a:extLst>
              <a:ext uri="{FF2B5EF4-FFF2-40B4-BE49-F238E27FC236}">
                <a16:creationId xmlns:a16="http://schemas.microsoft.com/office/drawing/2014/main" id="{2640B8EE-BCB3-4582-B66C-CE6FA651E8BB}"/>
              </a:ext>
            </a:extLst>
          </p:cNvPr>
          <p:cNvSpPr>
            <a:spLocks noGrp="1"/>
          </p:cNvSpPr>
          <p:nvPr>
            <p:ph idx="1"/>
          </p:nvPr>
        </p:nvSpPr>
        <p:spPr>
          <a:xfrm>
            <a:off x="581193" y="2340864"/>
            <a:ext cx="5514808" cy="3634486"/>
          </a:xfrm>
        </p:spPr>
        <p:txBody>
          <a:bodyPr>
            <a:normAutofit fontScale="92500"/>
          </a:bodyPr>
          <a:lstStyle/>
          <a:p>
            <a:pPr marL="0" marR="0" indent="0">
              <a:spcBef>
                <a:spcPts val="0"/>
              </a:spcBef>
              <a:spcAft>
                <a:spcPts val="0"/>
              </a:spcAft>
              <a:buNone/>
            </a:pPr>
            <a:r>
              <a:rPr lang="en-US" sz="1800" dirty="0">
                <a:effectLst/>
                <a:latin typeface="Arial" panose="020B0604020202020204" pitchFamily="34" charset="0"/>
                <a:ea typeface="Times New Roman" panose="02020603050405020304" pitchFamily="18" charset="0"/>
              </a:rPr>
              <a:t>6.	When you run a report, the report files will be written to the T directory.</a:t>
            </a:r>
            <a:endParaRPr lang="en-US" sz="1800" dirty="0">
              <a:effectLst/>
              <a:latin typeface="Courier New" panose="02070309020205020404" pitchFamily="49" charset="0"/>
              <a:ea typeface="Times New Roman" panose="02020603050405020304" pitchFamily="18" charset="0"/>
            </a:endParaRPr>
          </a:p>
          <a:p>
            <a:pPr marL="0" marR="0" indent="0">
              <a:spcBef>
                <a:spcPts val="0"/>
              </a:spcBef>
              <a:spcAft>
                <a:spcPts val="0"/>
              </a:spcAft>
              <a:buNone/>
            </a:pPr>
            <a:r>
              <a:rPr lang="en-US" sz="1800" dirty="0">
                <a:effectLst/>
                <a:latin typeface="Arial" panose="020B0604020202020204" pitchFamily="34" charset="0"/>
                <a:ea typeface="Times New Roman" panose="02020603050405020304" pitchFamily="18" charset="0"/>
              </a:rPr>
              <a:t> </a:t>
            </a:r>
            <a:endParaRPr lang="en-US" sz="1800" dirty="0">
              <a:effectLst/>
              <a:latin typeface="Courier New" panose="02070309020205020404" pitchFamily="49" charset="0"/>
              <a:ea typeface="Times New Roman" panose="02020603050405020304" pitchFamily="18" charset="0"/>
            </a:endParaRPr>
          </a:p>
          <a:p>
            <a:pPr marL="0" marR="0" indent="0">
              <a:spcBef>
                <a:spcPts val="0"/>
              </a:spcBef>
              <a:spcAft>
                <a:spcPts val="0"/>
              </a:spcAft>
              <a:buNone/>
            </a:pPr>
            <a:r>
              <a:rPr lang="en-US" sz="1800" dirty="0">
                <a:effectLst/>
                <a:latin typeface="Arial" panose="020B0604020202020204" pitchFamily="34" charset="0"/>
                <a:ea typeface="Times New Roman" panose="02020603050405020304" pitchFamily="18" charset="0"/>
              </a:rPr>
              <a:t>7.	Optional – Feel free to add any additional prompts to your interface, for example asking the user to indicate a specific Institution or Client for the export.  You may also add the queries to CCM or create a TIM Record, and run from the </a:t>
            </a:r>
            <a:r>
              <a:rPr lang="en-US" sz="1800" b="1" i="1" dirty="0">
                <a:effectLst/>
                <a:latin typeface="Arial" panose="020B0604020202020204" pitchFamily="34" charset="0"/>
                <a:ea typeface="Times New Roman" panose="02020603050405020304" pitchFamily="18" charset="0"/>
              </a:rPr>
              <a:t>Select</a:t>
            </a:r>
            <a:r>
              <a:rPr lang="en-US" sz="1800" dirty="0">
                <a:effectLst/>
                <a:latin typeface="Arial" panose="020B0604020202020204" pitchFamily="34" charset="0"/>
                <a:ea typeface="Times New Roman" panose="02020603050405020304" pitchFamily="18" charset="0"/>
              </a:rPr>
              <a:t> prompt.</a:t>
            </a:r>
            <a:endParaRPr lang="en-US" sz="1800" dirty="0">
              <a:effectLst/>
              <a:latin typeface="Courier New" panose="02070309020205020404" pitchFamily="49" charset="0"/>
              <a:ea typeface="Times New Roman" panose="02020603050405020304" pitchFamily="18" charset="0"/>
            </a:endParaRPr>
          </a:p>
          <a:p>
            <a:pPr marL="0" marR="0" indent="0">
              <a:spcBef>
                <a:spcPts val="0"/>
              </a:spcBef>
              <a:spcAft>
                <a:spcPts val="0"/>
              </a:spcAft>
              <a:buNone/>
            </a:pPr>
            <a:r>
              <a:rPr lang="en-US" sz="1800" dirty="0">
                <a:effectLst/>
                <a:latin typeface="Arial" panose="020B0604020202020204" pitchFamily="34" charset="0"/>
                <a:ea typeface="Times New Roman" panose="02020603050405020304" pitchFamily="18" charset="0"/>
              </a:rPr>
              <a:t> </a:t>
            </a:r>
            <a:endParaRPr lang="en-US" sz="1800" dirty="0">
              <a:effectLst/>
              <a:latin typeface="Courier New" panose="02070309020205020404" pitchFamily="49" charset="0"/>
              <a:ea typeface="Times New Roman" panose="02020603050405020304" pitchFamily="18" charset="0"/>
            </a:endParaRPr>
          </a:p>
          <a:p>
            <a:pPr marL="0" marR="0" indent="0">
              <a:spcBef>
                <a:spcPts val="0"/>
              </a:spcBef>
              <a:spcAft>
                <a:spcPts val="0"/>
              </a:spcAft>
              <a:buNone/>
            </a:pPr>
            <a:r>
              <a:rPr lang="en-US" sz="1800" dirty="0">
                <a:effectLst/>
                <a:latin typeface="Arial" panose="020B0604020202020204" pitchFamily="34" charset="0"/>
                <a:ea typeface="Times New Roman" panose="02020603050405020304" pitchFamily="18" charset="0"/>
              </a:rPr>
              <a:t>Note: You should NOT change the record length.</a:t>
            </a:r>
            <a:endParaRPr lang="en-US" sz="1800" dirty="0">
              <a:effectLst/>
              <a:latin typeface="Courier New" panose="02070309020205020404" pitchFamily="49" charset="0"/>
              <a:ea typeface="Times New Roman" panose="02020603050405020304" pitchFamily="18" charset="0"/>
            </a:endParaRPr>
          </a:p>
          <a:p>
            <a:pPr marL="0" marR="0" indent="0">
              <a:spcBef>
                <a:spcPts val="0"/>
              </a:spcBef>
              <a:spcAft>
                <a:spcPts val="0"/>
              </a:spcAft>
              <a:buNone/>
            </a:pPr>
            <a:r>
              <a:rPr lang="en-US" sz="1800" dirty="0">
                <a:effectLst/>
                <a:latin typeface="Arial" panose="020B0604020202020204" pitchFamily="34" charset="0"/>
                <a:ea typeface="Times New Roman" panose="02020603050405020304" pitchFamily="18" charset="0"/>
              </a:rPr>
              <a:t> </a:t>
            </a:r>
            <a:endParaRPr lang="en-US" sz="1800" dirty="0">
              <a:effectLst/>
              <a:latin typeface="Courier New" panose="02070309020205020404" pitchFamily="49" charset="0"/>
              <a:ea typeface="Times New Roman" panose="02020603050405020304" pitchFamily="18" charset="0"/>
            </a:endParaRPr>
          </a:p>
          <a:p>
            <a:pPr marL="0" marR="0" indent="0">
              <a:spcBef>
                <a:spcPts val="0"/>
              </a:spcBef>
              <a:spcAft>
                <a:spcPts val="0"/>
              </a:spcAft>
              <a:buNone/>
            </a:pPr>
            <a:r>
              <a:rPr lang="en-US" sz="1800" b="1" u="sng" dirty="0">
                <a:effectLst/>
                <a:latin typeface="Courier New" panose="02070309020205020404" pitchFamily="49" charset="0"/>
                <a:ea typeface="Times New Roman" panose="02020603050405020304" pitchFamily="18" charset="0"/>
              </a:rPr>
              <a:t>SAMPLE TIM RECORD</a:t>
            </a:r>
            <a:endParaRPr lang="en-US" sz="1800" dirty="0">
              <a:effectLst/>
              <a:latin typeface="Courier New" panose="02070309020205020404" pitchFamily="49" charset="0"/>
              <a:ea typeface="Times New Roman" panose="02020603050405020304" pitchFamily="18" charset="0"/>
            </a:endParaRPr>
          </a:p>
        </p:txBody>
      </p:sp>
      <p:pic>
        <p:nvPicPr>
          <p:cNvPr id="2050" name="Picture 2">
            <a:extLst>
              <a:ext uri="{FF2B5EF4-FFF2-40B4-BE49-F238E27FC236}">
                <a16:creationId xmlns:a16="http://schemas.microsoft.com/office/drawing/2014/main" id="{D24020CF-7A8D-4D90-BDE9-28A303484D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154919"/>
            <a:ext cx="5660571" cy="4251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72444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932AB-A593-487A-A84A-0BB800941093}"/>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412C48EC-CD85-41DC-9FDA-A79E7E26D8BF}"/>
              </a:ext>
            </a:extLst>
          </p:cNvPr>
          <p:cNvSpPr>
            <a:spLocks noGrp="1"/>
          </p:cNvSpPr>
          <p:nvPr>
            <p:ph idx="1"/>
          </p:nvPr>
        </p:nvSpPr>
        <p:spPr>
          <a:xfrm>
            <a:off x="278296" y="5084071"/>
            <a:ext cx="12066104" cy="2608825"/>
          </a:xfrm>
        </p:spPr>
        <p:txBody>
          <a:bodyPr/>
          <a:lstStyle/>
          <a:p>
            <a:pPr marL="0" indent="0">
              <a:buNone/>
            </a:pPr>
            <a:r>
              <a:rPr lang="en-US" sz="2200" dirty="0"/>
              <a:t>On behalf of the WHONET Team, thank you for learning about the WHONET &amp; </a:t>
            </a:r>
            <a:r>
              <a:rPr lang="en-US" sz="2200" dirty="0" err="1"/>
              <a:t>BacLink</a:t>
            </a:r>
            <a:r>
              <a:rPr lang="en-US" sz="2200" dirty="0"/>
              <a:t> Software! </a:t>
            </a:r>
          </a:p>
          <a:p>
            <a:endParaRPr lang="en-US" dirty="0"/>
          </a:p>
          <a:p>
            <a:pPr marL="0" indent="0" algn="ctr">
              <a:buNone/>
            </a:pPr>
            <a:endParaRPr lang="en-US" dirty="0"/>
          </a:p>
        </p:txBody>
      </p:sp>
      <p:pic>
        <p:nvPicPr>
          <p:cNvPr id="5" name="Picture 4" descr="Logo&#10;&#10;Description automatically generated">
            <a:extLst>
              <a:ext uri="{FF2B5EF4-FFF2-40B4-BE49-F238E27FC236}">
                <a16:creationId xmlns:a16="http://schemas.microsoft.com/office/drawing/2014/main" id="{4989D817-ADB7-401F-AB20-D3824E6B2203}"/>
              </a:ext>
            </a:extLst>
          </p:cNvPr>
          <p:cNvPicPr>
            <a:picLocks noChangeAspect="1"/>
          </p:cNvPicPr>
          <p:nvPr/>
        </p:nvPicPr>
        <p:blipFill>
          <a:blip r:embed="rId2"/>
          <a:stretch>
            <a:fillRect/>
          </a:stretch>
        </p:blipFill>
        <p:spPr>
          <a:xfrm>
            <a:off x="3637719" y="1620076"/>
            <a:ext cx="4876810" cy="3657607"/>
          </a:xfrm>
          <a:prstGeom prst="rect">
            <a:avLst/>
          </a:prstGeom>
        </p:spPr>
      </p:pic>
    </p:spTree>
    <p:extLst>
      <p:ext uri="{BB962C8B-B14F-4D97-AF65-F5344CB8AC3E}">
        <p14:creationId xmlns:p14="http://schemas.microsoft.com/office/powerpoint/2010/main" val="3538948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CF3B4-8BFB-44DF-B121-556306BFC33C}"/>
              </a:ext>
            </a:extLst>
          </p:cNvPr>
          <p:cNvSpPr>
            <a:spLocks noGrp="1"/>
          </p:cNvSpPr>
          <p:nvPr>
            <p:ph type="title"/>
          </p:nvPr>
        </p:nvSpPr>
        <p:spPr/>
        <p:txBody>
          <a:bodyPr/>
          <a:lstStyle/>
          <a:p>
            <a:r>
              <a:rPr lang="en-US" sz="1800" b="1" dirty="0" err="1">
                <a:effectLst/>
                <a:latin typeface="Arial" panose="020B0604020202020204" pitchFamily="34" charset="0"/>
                <a:ea typeface="Times New Roman" panose="02020603050405020304" pitchFamily="18" charset="0"/>
              </a:rPr>
              <a:t>BacLink</a:t>
            </a:r>
            <a:r>
              <a:rPr lang="en-US" sz="1800" b="1" dirty="0">
                <a:effectLst/>
                <a:latin typeface="Arial" panose="020B0604020202020204" pitchFamily="34" charset="0"/>
                <a:ea typeface="Times New Roman" panose="02020603050405020304" pitchFamily="18" charset="0"/>
              </a:rPr>
              <a:t> Tutorial – Exporting data from Cerner</a:t>
            </a:r>
            <a:endParaRPr lang="en-US" dirty="0"/>
          </a:p>
        </p:txBody>
      </p:sp>
      <p:sp>
        <p:nvSpPr>
          <p:cNvPr id="3" name="Content Placeholder 2">
            <a:extLst>
              <a:ext uri="{FF2B5EF4-FFF2-40B4-BE49-F238E27FC236}">
                <a16:creationId xmlns:a16="http://schemas.microsoft.com/office/drawing/2014/main" id="{54D3084A-9C9F-49FB-98F2-373B0046016F}"/>
              </a:ext>
            </a:extLst>
          </p:cNvPr>
          <p:cNvSpPr>
            <a:spLocks noGrp="1"/>
          </p:cNvSpPr>
          <p:nvPr>
            <p:ph idx="1"/>
          </p:nvPr>
        </p:nvSpPr>
        <p:spPr>
          <a:xfrm>
            <a:off x="354842" y="2340864"/>
            <a:ext cx="11837158" cy="3634486"/>
          </a:xfrm>
        </p:spPr>
        <p:txBody>
          <a:bodyPr/>
          <a:lstStyle/>
          <a:p>
            <a:pPr marL="0" marR="0" indent="0">
              <a:spcBef>
                <a:spcPts val="0"/>
              </a:spcBef>
              <a:spcAft>
                <a:spcPts val="0"/>
              </a:spcAft>
              <a:buNone/>
            </a:pPr>
            <a:r>
              <a:rPr lang="en-US" sz="1800" dirty="0">
                <a:effectLst/>
                <a:latin typeface="Arial" panose="020B0604020202020204" pitchFamily="34" charset="0"/>
                <a:ea typeface="Times New Roman" panose="02020603050405020304" pitchFamily="18" charset="0"/>
              </a:rPr>
              <a:t>The instructions are divided into four parts:</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dirty="0">
                <a:effectLst/>
                <a:latin typeface="Arial" panose="020B0604020202020204" pitchFamily="34" charset="0"/>
                <a:ea typeface="Times New Roman" panose="02020603050405020304" pitchFamily="18" charset="0"/>
              </a:rPr>
              <a:t>Part 1.	Downloading and installing WHONET and </a:t>
            </a:r>
            <a:r>
              <a:rPr lang="en-US" sz="1800" dirty="0" err="1">
                <a:effectLst/>
                <a:latin typeface="Arial" panose="020B0604020202020204" pitchFamily="34" charset="0"/>
                <a:ea typeface="Times New Roman" panose="02020603050405020304" pitchFamily="18" charset="0"/>
              </a:rPr>
              <a:t>BacLink</a:t>
            </a:r>
            <a:endParaRPr lang="en-US" sz="1800" dirty="0">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dirty="0">
                <a:effectLst/>
                <a:latin typeface="Arial" panose="020B0604020202020204" pitchFamily="34" charset="0"/>
                <a:ea typeface="Times New Roman" panose="02020603050405020304" pitchFamily="18" charset="0"/>
              </a:rPr>
              <a:t>Part 2.	Exporting data with Cerner:  You will use the Cerner CCL query generator to create a text file with the desired microbiological information.</a:t>
            </a:r>
            <a:endParaRPr lang="en-US" sz="1800" dirty="0">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dirty="0">
                <a:effectLst/>
                <a:latin typeface="Arial" panose="020B0604020202020204" pitchFamily="34" charset="0"/>
                <a:ea typeface="Times New Roman" panose="02020603050405020304" pitchFamily="18" charset="0"/>
              </a:rPr>
              <a:t>Part 3. 	Instructions for the export of both archived and active data are provided.</a:t>
            </a:r>
            <a:endParaRPr lang="en-US" sz="1800" dirty="0">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dirty="0">
                <a:effectLst/>
                <a:latin typeface="Arial" panose="020B0604020202020204" pitchFamily="34" charset="0"/>
                <a:ea typeface="Times New Roman" panose="02020603050405020304" pitchFamily="18" charset="0"/>
              </a:rPr>
              <a:t>Part 4. 	Converting data with </a:t>
            </a:r>
            <a:r>
              <a:rPr lang="en-US" sz="1800" dirty="0" err="1">
                <a:effectLst/>
                <a:latin typeface="Arial" panose="020B0604020202020204" pitchFamily="34" charset="0"/>
                <a:ea typeface="Times New Roman" panose="02020603050405020304" pitchFamily="18" charset="0"/>
              </a:rPr>
              <a:t>BacLink</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BacLink</a:t>
            </a:r>
            <a:r>
              <a:rPr lang="en-US" sz="1800" dirty="0">
                <a:effectLst/>
                <a:latin typeface="Arial" panose="020B0604020202020204" pitchFamily="34" charset="0"/>
                <a:ea typeface="Times New Roman" panose="02020603050405020304" pitchFamily="18" charset="0"/>
              </a:rPr>
              <a:t> will convert the file that you created with Cerner to a WHONET file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dirty="0">
                <a:effectLst/>
                <a:latin typeface="Arial" panose="020B0604020202020204" pitchFamily="34" charset="0"/>
                <a:ea typeface="Times New Roman" panose="02020603050405020304" pitchFamily="18" charset="0"/>
              </a:rPr>
              <a:t>Part 5. 	Getting started with WHONET</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6296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CF3B4-8BFB-44DF-B121-556306BFC33C}"/>
              </a:ext>
            </a:extLst>
          </p:cNvPr>
          <p:cNvSpPr>
            <a:spLocks noGrp="1"/>
          </p:cNvSpPr>
          <p:nvPr>
            <p:ph type="title"/>
          </p:nvPr>
        </p:nvSpPr>
        <p:spPr/>
        <p:txBody>
          <a:bodyPr/>
          <a:lstStyle/>
          <a:p>
            <a:r>
              <a:rPr lang="en-US" sz="1800" b="1" dirty="0" err="1">
                <a:effectLst/>
                <a:latin typeface="Arial" panose="020B0604020202020204" pitchFamily="34" charset="0"/>
                <a:ea typeface="Times New Roman" panose="02020603050405020304" pitchFamily="18" charset="0"/>
              </a:rPr>
              <a:t>BacLink</a:t>
            </a:r>
            <a:r>
              <a:rPr lang="en-US" sz="1800" b="1" dirty="0">
                <a:effectLst/>
                <a:latin typeface="Arial" panose="020B0604020202020204" pitchFamily="34" charset="0"/>
                <a:ea typeface="Times New Roman" panose="02020603050405020304" pitchFamily="18" charset="0"/>
              </a:rPr>
              <a:t> Tutorial – Exporting data from Cerner</a:t>
            </a:r>
            <a:endParaRPr lang="en-US" dirty="0"/>
          </a:p>
        </p:txBody>
      </p:sp>
      <p:sp>
        <p:nvSpPr>
          <p:cNvPr id="3" name="Content Placeholder 2">
            <a:extLst>
              <a:ext uri="{FF2B5EF4-FFF2-40B4-BE49-F238E27FC236}">
                <a16:creationId xmlns:a16="http://schemas.microsoft.com/office/drawing/2014/main" id="{54D3084A-9C9F-49FB-98F2-373B0046016F}"/>
              </a:ext>
            </a:extLst>
          </p:cNvPr>
          <p:cNvSpPr>
            <a:spLocks noGrp="1"/>
          </p:cNvSpPr>
          <p:nvPr>
            <p:ph idx="1"/>
          </p:nvPr>
        </p:nvSpPr>
        <p:spPr>
          <a:xfrm>
            <a:off x="354842" y="2340864"/>
            <a:ext cx="11837158" cy="3634486"/>
          </a:xfrm>
        </p:spPr>
        <p:txBody>
          <a:bodyPr/>
          <a:lstStyle/>
          <a:p>
            <a:pPr marL="0" marR="0" indent="0">
              <a:spcBef>
                <a:spcPts val="0"/>
              </a:spcBef>
              <a:spcAft>
                <a:spcPts val="0"/>
              </a:spcAft>
              <a:buNone/>
            </a:pPr>
            <a:r>
              <a:rPr lang="en-US" sz="1800" dirty="0">
                <a:effectLst/>
                <a:latin typeface="Arial" panose="020B0604020202020204" pitchFamily="34" charset="0"/>
                <a:ea typeface="Times New Roman" panose="02020603050405020304" pitchFamily="18" charset="0"/>
              </a:rPr>
              <a:t>The purpose of this document is to guide users of the Cerner laboratory information system through the export of data to WHONET.  These instructions should prove a valuable resource for data managers who are completely unfamiliar with the Cerner report generation and data extraction </a:t>
            </a:r>
            <a:r>
              <a:rPr lang="en-US" sz="1800" dirty="0" err="1">
                <a:effectLst/>
                <a:latin typeface="Arial" panose="020B0604020202020204" pitchFamily="34" charset="0"/>
                <a:ea typeface="Times New Roman" panose="02020603050405020304" pitchFamily="18" charset="0"/>
              </a:rPr>
              <a:t>utilites</a:t>
            </a:r>
            <a:r>
              <a:rPr lang="en-US" sz="1800" dirty="0">
                <a:effectLst/>
                <a:latin typeface="Arial" panose="020B0604020202020204" pitchFamily="34" charset="0"/>
                <a:ea typeface="Times New Roman" panose="02020603050405020304" pitchFamily="18" charset="0"/>
              </a:rPr>
              <a:t> and a time-saver for data administrators who are.</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0535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CF3B4-8BFB-44DF-B121-556306BFC33C}"/>
              </a:ext>
            </a:extLst>
          </p:cNvPr>
          <p:cNvSpPr>
            <a:spLocks noGrp="1"/>
          </p:cNvSpPr>
          <p:nvPr>
            <p:ph type="title"/>
          </p:nvPr>
        </p:nvSpPr>
        <p:spPr/>
        <p:txBody>
          <a:bodyPr/>
          <a:lstStyle/>
          <a:p>
            <a:r>
              <a:rPr lang="en-US" sz="1800" b="1" dirty="0" err="1">
                <a:effectLst/>
                <a:latin typeface="Arial" panose="020B0604020202020204" pitchFamily="34" charset="0"/>
                <a:ea typeface="Times New Roman" panose="02020603050405020304" pitchFamily="18" charset="0"/>
              </a:rPr>
              <a:t>BacLink</a:t>
            </a:r>
            <a:r>
              <a:rPr lang="en-US" sz="1800" b="1" dirty="0">
                <a:effectLst/>
                <a:latin typeface="Arial" panose="020B0604020202020204" pitchFamily="34" charset="0"/>
                <a:ea typeface="Times New Roman" panose="02020603050405020304" pitchFamily="18" charset="0"/>
              </a:rPr>
              <a:t> Tutorial – Exporting data from Cerner</a:t>
            </a:r>
            <a:endParaRPr lang="en-US" dirty="0"/>
          </a:p>
        </p:txBody>
      </p:sp>
      <p:sp>
        <p:nvSpPr>
          <p:cNvPr id="3" name="Content Placeholder 2">
            <a:extLst>
              <a:ext uri="{FF2B5EF4-FFF2-40B4-BE49-F238E27FC236}">
                <a16:creationId xmlns:a16="http://schemas.microsoft.com/office/drawing/2014/main" id="{54D3084A-9C9F-49FB-98F2-373B0046016F}"/>
              </a:ext>
            </a:extLst>
          </p:cNvPr>
          <p:cNvSpPr>
            <a:spLocks noGrp="1"/>
          </p:cNvSpPr>
          <p:nvPr>
            <p:ph idx="1"/>
          </p:nvPr>
        </p:nvSpPr>
        <p:spPr>
          <a:xfrm>
            <a:off x="354842" y="2340864"/>
            <a:ext cx="11837158" cy="3634486"/>
          </a:xfrm>
        </p:spPr>
        <p:txBody>
          <a:bodyPr/>
          <a:lstStyle/>
          <a:p>
            <a:pPr marL="0" indent="0">
              <a:spcBef>
                <a:spcPts val="0"/>
              </a:spcBef>
              <a:spcAft>
                <a:spcPts val="0"/>
              </a:spcAft>
              <a:buNone/>
            </a:pPr>
            <a:r>
              <a:rPr lang="en-US" sz="1800" dirty="0">
                <a:effectLst/>
                <a:latin typeface="Arial" panose="020B0604020202020204" pitchFamily="34" charset="0"/>
                <a:ea typeface="Times New Roman" panose="02020603050405020304" pitchFamily="18" charset="0"/>
              </a:rPr>
              <a:t>We anticipate that these instructions should work well with Cerner Classic versions ..... We have not yet developed guidelines for extraction of data from Cerner </a:t>
            </a:r>
            <a:r>
              <a:rPr lang="en-US" sz="1800" dirty="0" err="1">
                <a:effectLst/>
                <a:latin typeface="Arial" panose="020B0604020202020204" pitchFamily="34" charset="0"/>
                <a:ea typeface="Times New Roman" panose="02020603050405020304" pitchFamily="18" charset="0"/>
              </a:rPr>
              <a:t>Millenium</a:t>
            </a:r>
            <a:r>
              <a:rPr lang="en-US" sz="1800" dirty="0">
                <a:effectLst/>
                <a:latin typeface="Arial" panose="020B0604020202020204" pitchFamily="34" charset="0"/>
                <a:ea typeface="Times New Roman" panose="02020603050405020304" pitchFamily="18" charset="0"/>
              </a:rPr>
              <a:t>.  For Cerner users familiar with the creation of CCL queries, feel free to edit the reports to best suit your data management needs.</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00452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CF3B4-8BFB-44DF-B121-556306BFC33C}"/>
              </a:ext>
            </a:extLst>
          </p:cNvPr>
          <p:cNvSpPr>
            <a:spLocks noGrp="1"/>
          </p:cNvSpPr>
          <p:nvPr>
            <p:ph type="title"/>
          </p:nvPr>
        </p:nvSpPr>
        <p:spPr/>
        <p:txBody>
          <a:bodyPr/>
          <a:lstStyle/>
          <a:p>
            <a:r>
              <a:rPr lang="en-US" sz="1800" b="1" dirty="0" err="1">
                <a:effectLst/>
                <a:latin typeface="Arial" panose="020B0604020202020204" pitchFamily="34" charset="0"/>
                <a:ea typeface="Times New Roman" panose="02020603050405020304" pitchFamily="18" charset="0"/>
              </a:rPr>
              <a:t>BacLink</a:t>
            </a:r>
            <a:r>
              <a:rPr lang="en-US" sz="1800" b="1" dirty="0">
                <a:effectLst/>
                <a:latin typeface="Arial" panose="020B0604020202020204" pitchFamily="34" charset="0"/>
                <a:ea typeface="Times New Roman" panose="02020603050405020304" pitchFamily="18" charset="0"/>
              </a:rPr>
              <a:t> Tutorial – Exporting data from Cerner</a:t>
            </a:r>
            <a:endParaRPr lang="en-US" dirty="0"/>
          </a:p>
        </p:txBody>
      </p:sp>
      <p:sp>
        <p:nvSpPr>
          <p:cNvPr id="3" name="Content Placeholder 2">
            <a:extLst>
              <a:ext uri="{FF2B5EF4-FFF2-40B4-BE49-F238E27FC236}">
                <a16:creationId xmlns:a16="http://schemas.microsoft.com/office/drawing/2014/main" id="{54D3084A-9C9F-49FB-98F2-373B0046016F}"/>
              </a:ext>
            </a:extLst>
          </p:cNvPr>
          <p:cNvSpPr>
            <a:spLocks noGrp="1"/>
          </p:cNvSpPr>
          <p:nvPr>
            <p:ph idx="1"/>
          </p:nvPr>
        </p:nvSpPr>
        <p:spPr>
          <a:xfrm>
            <a:off x="354842" y="2340864"/>
            <a:ext cx="11837158" cy="3634486"/>
          </a:xfrm>
        </p:spPr>
        <p:txBody>
          <a:bodyPr/>
          <a:lstStyle/>
          <a:p>
            <a:pPr marL="0" indent="0">
              <a:spcBef>
                <a:spcPts val="0"/>
              </a:spcBef>
              <a:spcAft>
                <a:spcPts val="0"/>
              </a:spcAft>
              <a:buNone/>
            </a:pPr>
            <a:r>
              <a:rPr lang="en-US" sz="1800" dirty="0">
                <a:effectLst/>
                <a:latin typeface="Arial" panose="020B0604020202020204" pitchFamily="34" charset="0"/>
                <a:ea typeface="Times New Roman" panose="02020603050405020304" pitchFamily="18" charset="0"/>
              </a:rPr>
              <a:t>The frequency of data conversions depends on the local data analysis needs and interests.  Many laboratories find that a weekly or monthly download is adequate for their infection control and quality assurance purposes, while less frequent analysis may be adequate if the principal use of the data is in following trends in resistance and guiding treatment recommendations.  Automated daily downloads of data from Cerner into WHONET is also a possibility, but is not described in this manual.</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37061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31EAA-B026-4954-BFBB-F5C0B446778F}"/>
              </a:ext>
            </a:extLst>
          </p:cNvPr>
          <p:cNvSpPr>
            <a:spLocks noGrp="1"/>
          </p:cNvSpPr>
          <p:nvPr>
            <p:ph type="title"/>
          </p:nvPr>
        </p:nvSpPr>
        <p:spPr/>
        <p:txBody>
          <a:bodyPr/>
          <a:lstStyle/>
          <a:p>
            <a:r>
              <a:rPr lang="en-US" sz="1800" b="1" dirty="0">
                <a:effectLst/>
                <a:latin typeface="Arial" panose="020B0604020202020204" pitchFamily="34" charset="0"/>
                <a:ea typeface="Times New Roman" panose="02020603050405020304" pitchFamily="18" charset="0"/>
              </a:rPr>
              <a:t>PART 2.  EXPORTING DATA WITH CERNER</a:t>
            </a:r>
            <a:endParaRPr lang="en-US" dirty="0"/>
          </a:p>
        </p:txBody>
      </p:sp>
      <p:sp>
        <p:nvSpPr>
          <p:cNvPr id="3" name="Content Placeholder 2">
            <a:extLst>
              <a:ext uri="{FF2B5EF4-FFF2-40B4-BE49-F238E27FC236}">
                <a16:creationId xmlns:a16="http://schemas.microsoft.com/office/drawing/2014/main" id="{EE8D6598-622B-4EE9-AF13-2B0C4F26079B}"/>
              </a:ext>
            </a:extLst>
          </p:cNvPr>
          <p:cNvSpPr>
            <a:spLocks noGrp="1"/>
          </p:cNvSpPr>
          <p:nvPr>
            <p:ph idx="1"/>
          </p:nvPr>
        </p:nvSpPr>
        <p:spPr/>
        <p:txBody>
          <a:bodyPr/>
          <a:lstStyle/>
          <a:p>
            <a:pPr marL="0" marR="0" indent="0">
              <a:spcBef>
                <a:spcPts val="0"/>
              </a:spcBef>
              <a:spcAft>
                <a:spcPts val="0"/>
              </a:spcAft>
              <a:buNone/>
            </a:pPr>
            <a:r>
              <a:rPr lang="en-US" sz="1800" dirty="0">
                <a:effectLst/>
                <a:latin typeface="Arial" panose="020B0604020202020204" pitchFamily="34" charset="0"/>
                <a:ea typeface="Times New Roman" panose="02020603050405020304" pitchFamily="18" charset="0"/>
              </a:rPr>
              <a:t>The below steps described the extract of both archived data (from historic EH01 and MB01 records) and active data (PR05 and MB01 records).  The steps are very similar.</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dirty="0">
                <a:effectLst/>
                <a:latin typeface="Arial" panose="020B0604020202020204" pitchFamily="34" charset="0"/>
                <a:ea typeface="Times New Roman" panose="02020603050405020304" pitchFamily="18" charset="0"/>
              </a:rPr>
              <a:t> </a:t>
            </a:r>
            <a:endParaRPr lang="en-US" sz="1800" dirty="0">
              <a:effectLst/>
              <a:latin typeface="Courier New" panose="02070309020205020404" pitchFamily="49" charset="0"/>
              <a:ea typeface="Times New Roman" panose="02020603050405020304" pitchFamily="18" charset="0"/>
            </a:endParaRPr>
          </a:p>
          <a:p>
            <a:pPr marL="0" marR="0" indent="0">
              <a:spcBef>
                <a:spcPts val="0"/>
              </a:spcBef>
              <a:spcAft>
                <a:spcPts val="0"/>
              </a:spcAft>
              <a:buNone/>
            </a:pPr>
            <a:r>
              <a:rPr lang="en-US" sz="1800" dirty="0">
                <a:effectLst/>
                <a:latin typeface="Arial" panose="020B0604020202020204" pitchFamily="34" charset="0"/>
                <a:ea typeface="Times New Roman" panose="02020603050405020304" pitchFamily="18" charset="0"/>
              </a:rPr>
              <a:t>1.	In the folder c:\whonet\machines, you will find a number of CCL query files.  Copy the files </a:t>
            </a:r>
            <a:r>
              <a:rPr lang="en-US" sz="1800" i="1" dirty="0" err="1">
                <a:effectLst/>
                <a:latin typeface="Arial" panose="020B0604020202020204" pitchFamily="34" charset="0"/>
                <a:ea typeface="Times New Roman" panose="02020603050405020304" pitchFamily="18" charset="0"/>
              </a:rPr>
              <a:t>Cerner_archived_data.ccl</a:t>
            </a:r>
            <a:r>
              <a:rPr lang="en-US" sz="1800" i="1" dirty="0">
                <a:effectLst/>
                <a:latin typeface="Arial" panose="020B0604020202020204" pitchFamily="34" charset="0"/>
                <a:ea typeface="Times New Roman" panose="02020603050405020304" pitchFamily="18" charset="0"/>
              </a:rPr>
              <a:t>, </a:t>
            </a:r>
            <a:r>
              <a:rPr lang="en-US" sz="1800" i="1" dirty="0" err="1">
                <a:effectLst/>
                <a:latin typeface="Arial" panose="020B0604020202020204" pitchFamily="34" charset="0"/>
                <a:ea typeface="Times New Roman" panose="02020603050405020304" pitchFamily="18" charset="0"/>
              </a:rPr>
              <a:t>Cerner_active_data.ccl</a:t>
            </a:r>
            <a:r>
              <a:rPr lang="en-US" sz="1800" dirty="0">
                <a:effectLst/>
                <a:latin typeface="Arial" panose="020B0604020202020204" pitchFamily="34" charset="0"/>
                <a:ea typeface="Times New Roman" panose="02020603050405020304" pitchFamily="18" charset="0"/>
              </a:rPr>
              <a:t>, and </a:t>
            </a:r>
            <a:r>
              <a:rPr lang="en-US" sz="1800" i="1" dirty="0" err="1">
                <a:effectLst/>
                <a:latin typeface="Arial" panose="020B0604020202020204" pitchFamily="34" charset="0"/>
                <a:ea typeface="Times New Roman" panose="02020603050405020304" pitchFamily="18" charset="0"/>
              </a:rPr>
              <a:t>Cerner_report.ccl</a:t>
            </a:r>
            <a:r>
              <a:rPr lang="en-US" sz="1800" dirty="0">
                <a:effectLst/>
                <a:latin typeface="Arial" panose="020B0604020202020204" pitchFamily="34" charset="0"/>
                <a:ea typeface="Times New Roman" panose="02020603050405020304" pitchFamily="18" charset="0"/>
              </a:rPr>
              <a:t> into your ccl directory.  If you are using the Reflections emulation software, you should use </a:t>
            </a:r>
            <a:r>
              <a:rPr lang="en-US" sz="1800" b="1" dirty="0">
                <a:effectLst/>
                <a:latin typeface="Arial" panose="020B0604020202020204" pitchFamily="34" charset="0"/>
                <a:ea typeface="Times New Roman" panose="02020603050405020304" pitchFamily="18" charset="0"/>
              </a:rPr>
              <a:t>File</a:t>
            </a:r>
            <a:r>
              <a:rPr lang="en-US" sz="1800" dirty="0">
                <a:effectLst/>
                <a:latin typeface="Arial" panose="020B0604020202020204" pitchFamily="34" charset="0"/>
                <a:ea typeface="Times New Roman" panose="02020603050405020304" pitchFamily="18" charset="0"/>
              </a:rPr>
              <a:t>, </a:t>
            </a:r>
            <a:r>
              <a:rPr lang="en-US" sz="1800" b="1" dirty="0">
                <a:effectLst/>
                <a:latin typeface="Arial" panose="020B0604020202020204" pitchFamily="34" charset="0"/>
                <a:ea typeface="Times New Roman" panose="02020603050405020304" pitchFamily="18" charset="0"/>
              </a:rPr>
              <a:t>Transfer</a:t>
            </a:r>
            <a:r>
              <a:rPr lang="en-US" sz="1800" dirty="0">
                <a:effectLst/>
                <a:latin typeface="Arial" panose="020B0604020202020204" pitchFamily="34" charset="0"/>
                <a:ea typeface="Times New Roman" panose="02020603050405020304" pitchFamily="18" charset="0"/>
              </a:rPr>
              <a:t>.  </a:t>
            </a:r>
            <a:endParaRPr lang="en-US" sz="1800" dirty="0">
              <a:effectLst/>
              <a:latin typeface="Courier New" panose="02070309020205020404" pitchFamily="49" charset="0"/>
              <a:ea typeface="Times New Roman" panose="02020603050405020304" pitchFamily="18" charset="0"/>
            </a:endParaRPr>
          </a:p>
        </p:txBody>
      </p:sp>
    </p:spTree>
    <p:extLst>
      <p:ext uri="{BB962C8B-B14F-4D97-AF65-F5344CB8AC3E}">
        <p14:creationId xmlns:p14="http://schemas.microsoft.com/office/powerpoint/2010/main" val="875008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31EAA-B026-4954-BFBB-F5C0B446778F}"/>
              </a:ext>
            </a:extLst>
          </p:cNvPr>
          <p:cNvSpPr>
            <a:spLocks noGrp="1"/>
          </p:cNvSpPr>
          <p:nvPr>
            <p:ph type="title"/>
          </p:nvPr>
        </p:nvSpPr>
        <p:spPr/>
        <p:txBody>
          <a:bodyPr/>
          <a:lstStyle/>
          <a:p>
            <a:r>
              <a:rPr lang="en-US" sz="1800" b="1" dirty="0">
                <a:effectLst/>
                <a:latin typeface="Arial" panose="020B0604020202020204" pitchFamily="34" charset="0"/>
                <a:ea typeface="Times New Roman" panose="02020603050405020304" pitchFamily="18" charset="0"/>
              </a:rPr>
              <a:t>PART 2.  EXPORTING DATA WITH CERNER</a:t>
            </a:r>
            <a:endParaRPr lang="en-US" dirty="0"/>
          </a:p>
        </p:txBody>
      </p:sp>
      <p:sp>
        <p:nvSpPr>
          <p:cNvPr id="3" name="Content Placeholder 2">
            <a:extLst>
              <a:ext uri="{FF2B5EF4-FFF2-40B4-BE49-F238E27FC236}">
                <a16:creationId xmlns:a16="http://schemas.microsoft.com/office/drawing/2014/main" id="{EE8D6598-622B-4EE9-AF13-2B0C4F26079B}"/>
              </a:ext>
            </a:extLst>
          </p:cNvPr>
          <p:cNvSpPr>
            <a:spLocks noGrp="1"/>
          </p:cNvSpPr>
          <p:nvPr>
            <p:ph idx="1"/>
          </p:nvPr>
        </p:nvSpPr>
        <p:spPr/>
        <p:txBody>
          <a:bodyPr>
            <a:normAutofit fontScale="77500" lnSpcReduction="20000"/>
          </a:bodyPr>
          <a:lstStyle/>
          <a:p>
            <a:pPr marL="0" marR="0" indent="0">
              <a:spcBef>
                <a:spcPts val="0"/>
              </a:spcBef>
              <a:spcAft>
                <a:spcPts val="0"/>
              </a:spcAft>
              <a:buNone/>
            </a:pPr>
            <a:r>
              <a:rPr lang="en-US" sz="1800" dirty="0">
                <a:effectLst/>
                <a:latin typeface="Arial" panose="020B0604020202020204" pitchFamily="34" charset="0"/>
                <a:ea typeface="Times New Roman" panose="02020603050405020304" pitchFamily="18" charset="0"/>
              </a:rPr>
              <a:t>2.	</a:t>
            </a:r>
            <a:r>
              <a:rPr lang="en-US" sz="1800" u="sng" dirty="0">
                <a:effectLst/>
                <a:latin typeface="Arial" panose="020B0604020202020204" pitchFamily="34" charset="0"/>
                <a:ea typeface="Times New Roman" panose="02020603050405020304" pitchFamily="18" charset="0"/>
              </a:rPr>
              <a:t>For archived data</a:t>
            </a:r>
            <a:endParaRPr lang="en-US" sz="1800" dirty="0">
              <a:effectLst/>
              <a:latin typeface="Courier New" panose="02070309020205020404" pitchFamily="49" charset="0"/>
              <a:ea typeface="Times New Roman" panose="02020603050405020304" pitchFamily="18" charset="0"/>
            </a:endParaRPr>
          </a:p>
          <a:p>
            <a:pPr marL="151200" marR="0" indent="0">
              <a:spcBef>
                <a:spcPts val="0"/>
              </a:spcBef>
              <a:spcAft>
                <a:spcPts val="0"/>
              </a:spcAft>
              <a:buNone/>
            </a:pPr>
            <a:r>
              <a:rPr lang="en-US" sz="1800" dirty="0">
                <a:effectLst/>
                <a:latin typeface="Arial" panose="020B0604020202020204" pitchFamily="34" charset="0"/>
                <a:ea typeface="Times New Roman" panose="02020603050405020304" pitchFamily="18" charset="0"/>
              </a:rPr>
              <a:t>Edit the file </a:t>
            </a:r>
            <a:r>
              <a:rPr lang="en-US" sz="1800" i="1" dirty="0" err="1">
                <a:effectLst/>
                <a:latin typeface="Arial" panose="020B0604020202020204" pitchFamily="34" charset="0"/>
                <a:ea typeface="Times New Roman" panose="02020603050405020304" pitchFamily="18" charset="0"/>
              </a:rPr>
              <a:t>Cerner_achived_data.ccl</a:t>
            </a:r>
            <a:r>
              <a:rPr lang="en-US" sz="1800" dirty="0">
                <a:effectLst/>
                <a:latin typeface="Arial" panose="020B0604020202020204" pitchFamily="34" charset="0"/>
                <a:ea typeface="Times New Roman" panose="02020603050405020304" pitchFamily="18" charset="0"/>
              </a:rPr>
              <a:t> at the indicated approximate line numbers to adapt the CCL queries for use in your laboratory, indicating the desired values which your Cerner system is using:</a:t>
            </a:r>
            <a:endParaRPr lang="en-US" sz="1800" dirty="0">
              <a:effectLst/>
              <a:latin typeface="Courier New" panose="02070309020205020404" pitchFamily="49" charset="0"/>
              <a:ea typeface="Times New Roman" panose="02020603050405020304" pitchFamily="18" charset="0"/>
            </a:endParaRPr>
          </a:p>
          <a:p>
            <a:pPr marL="0" marR="0" indent="0">
              <a:spcBef>
                <a:spcPts val="0"/>
              </a:spcBef>
              <a:spcAft>
                <a:spcPts val="0"/>
              </a:spcAft>
              <a:buNone/>
            </a:pPr>
            <a:r>
              <a:rPr lang="en-US" sz="1800" dirty="0">
                <a:effectLst/>
                <a:latin typeface="Arial" panose="020B0604020202020204" pitchFamily="34" charset="0"/>
                <a:ea typeface="Times New Roman" panose="02020603050405020304" pitchFamily="18" charset="0"/>
              </a:rPr>
              <a:t> </a:t>
            </a:r>
            <a:endParaRPr lang="en-US" sz="1800" dirty="0">
              <a:effectLst/>
              <a:latin typeface="Courier New" panose="02070309020205020404" pitchFamily="49" charset="0"/>
              <a:ea typeface="Times New Roman" panose="02020603050405020304" pitchFamily="18" charset="0"/>
            </a:endParaRPr>
          </a:p>
          <a:p>
            <a:pPr marL="457200" marR="0" indent="0">
              <a:spcBef>
                <a:spcPts val="0"/>
              </a:spcBef>
              <a:spcAft>
                <a:spcPts val="0"/>
              </a:spcAft>
              <a:buNone/>
            </a:pPr>
            <a:r>
              <a:rPr lang="en-US" sz="1800" dirty="0">
                <a:effectLst/>
                <a:latin typeface="Arial" panose="020B0604020202020204" pitchFamily="34" charset="0"/>
                <a:ea typeface="Times New Roman" panose="02020603050405020304" pitchFamily="18" charset="0"/>
              </a:rPr>
              <a:t>    67:	Following “MEASUREMENT = “:  Indicate which procedure(s) contain the MIC Values in your system.  In the example, the procedures 6200830 and 6200832 are used.</a:t>
            </a:r>
            <a:endParaRPr lang="en-US" sz="1800" dirty="0">
              <a:effectLst/>
              <a:latin typeface="Courier New" panose="02070309020205020404" pitchFamily="49" charset="0"/>
              <a:ea typeface="Times New Roman" panose="02020603050405020304" pitchFamily="18" charset="0"/>
            </a:endParaRPr>
          </a:p>
          <a:p>
            <a:pPr marL="457200" marR="0" indent="0">
              <a:spcBef>
                <a:spcPts val="0"/>
              </a:spcBef>
              <a:spcAft>
                <a:spcPts val="0"/>
              </a:spcAft>
              <a:buNone/>
            </a:pPr>
            <a:r>
              <a:rPr lang="en-US" sz="1800" dirty="0">
                <a:effectLst/>
                <a:latin typeface="Arial" panose="020B0604020202020204" pitchFamily="34" charset="0"/>
                <a:ea typeface="Times New Roman" panose="02020603050405020304" pitchFamily="18" charset="0"/>
              </a:rPr>
              <a:t>    73:	Following “INTERPRETATION = “:  Edit the line to indicate the same procedure(s) you indicated in line 67, </a:t>
            </a:r>
            <a:r>
              <a:rPr lang="en-US" sz="1800" i="1" dirty="0">
                <a:effectLst/>
                <a:latin typeface="Arial" panose="020B0604020202020204" pitchFamily="34" charset="0"/>
                <a:ea typeface="Times New Roman" panose="02020603050405020304" pitchFamily="18" charset="0"/>
              </a:rPr>
              <a:t>e.g. </a:t>
            </a:r>
            <a:r>
              <a:rPr lang="en-US" sz="1800" dirty="0">
                <a:effectLst/>
                <a:latin typeface="Arial" panose="020B0604020202020204" pitchFamily="34" charset="0"/>
                <a:ea typeface="Times New Roman" panose="02020603050405020304" pitchFamily="18" charset="0"/>
              </a:rPr>
              <a:t>6200830 and 6200832.  This will exclude the MIC values from the MIC interpretation field.</a:t>
            </a:r>
            <a:endParaRPr lang="en-US" sz="1800" dirty="0">
              <a:effectLst/>
              <a:latin typeface="Courier New" panose="02070309020205020404" pitchFamily="49" charset="0"/>
              <a:ea typeface="Times New Roman" panose="02020603050405020304" pitchFamily="18" charset="0"/>
            </a:endParaRPr>
          </a:p>
          <a:p>
            <a:pPr marL="457200" marR="0" indent="0">
              <a:spcBef>
                <a:spcPts val="0"/>
              </a:spcBef>
              <a:spcAft>
                <a:spcPts val="0"/>
              </a:spcAft>
              <a:buNone/>
            </a:pPr>
            <a:r>
              <a:rPr lang="en-US" sz="1800" dirty="0">
                <a:effectLst/>
                <a:latin typeface="Arial" panose="020B0604020202020204" pitchFamily="34" charset="0"/>
                <a:ea typeface="Times New Roman" panose="02020603050405020304" pitchFamily="18" charset="0"/>
              </a:rPr>
              <a:t>    95:	After the text “Enter Procedure Number range for Microbiology”, enter the range of procedure numbers used for microbiology test results.  In the example, this is:  BETWEEN 6200000 AND 6400000</a:t>
            </a:r>
            <a:endParaRPr lang="en-US" sz="1800" dirty="0">
              <a:effectLst/>
              <a:latin typeface="Courier New" panose="02070309020205020404" pitchFamily="49" charset="0"/>
              <a:ea typeface="Times New Roman" panose="02020603050405020304" pitchFamily="18" charset="0"/>
            </a:endParaRPr>
          </a:p>
          <a:p>
            <a:pPr marL="457200" marR="0" indent="0">
              <a:spcBef>
                <a:spcPts val="0"/>
              </a:spcBef>
              <a:spcAft>
                <a:spcPts val="0"/>
              </a:spcAft>
              <a:buNone/>
            </a:pPr>
            <a:r>
              <a:rPr lang="en-US" sz="1800" dirty="0">
                <a:effectLst/>
                <a:latin typeface="Arial" panose="020B0604020202020204" pitchFamily="34" charset="0"/>
                <a:ea typeface="Times New Roman" panose="02020603050405020304" pitchFamily="18" charset="0"/>
              </a:rPr>
              <a:t>    99:	Optional.  If needed, edit the pattern for the specific accession numbers desired.  In the example:  S1.ACCESSION1 IN ("*BL*","*MB*")</a:t>
            </a:r>
            <a:endParaRPr lang="en-US" sz="1800" dirty="0">
              <a:effectLst/>
              <a:latin typeface="Courier New" panose="02070309020205020404" pitchFamily="49" charset="0"/>
              <a:ea typeface="Times New Roman" panose="02020603050405020304" pitchFamily="18" charset="0"/>
            </a:endParaRPr>
          </a:p>
          <a:p>
            <a:pPr marL="457200" marR="0" indent="0">
              <a:spcBef>
                <a:spcPts val="0"/>
              </a:spcBef>
              <a:spcAft>
                <a:spcPts val="0"/>
              </a:spcAft>
              <a:buNone/>
            </a:pPr>
            <a:r>
              <a:rPr lang="en-US" sz="1800" dirty="0">
                <a:effectLst/>
                <a:latin typeface="Arial" panose="020B0604020202020204" pitchFamily="34" charset="0"/>
                <a:ea typeface="Times New Roman" panose="02020603050405020304" pitchFamily="18" charset="0"/>
              </a:rPr>
              <a:t>  102:	Optional.  If you want a full year of data, you could edit out the line stating AND PERIOD = S1.PERIOD1.  Otherwise, leave this line in.</a:t>
            </a:r>
            <a:endParaRPr lang="en-US" sz="1800" dirty="0">
              <a:effectLst/>
              <a:latin typeface="Courier New" panose="02070309020205020404" pitchFamily="49" charset="0"/>
              <a:ea typeface="Times New Roman" panose="02020603050405020304" pitchFamily="18" charset="0"/>
            </a:endParaRPr>
          </a:p>
          <a:p>
            <a:pPr marL="457200" marR="0" indent="0">
              <a:spcBef>
                <a:spcPts val="0"/>
              </a:spcBef>
              <a:spcAft>
                <a:spcPts val="0"/>
              </a:spcAft>
              <a:buNone/>
            </a:pPr>
            <a:r>
              <a:rPr lang="en-US" sz="1800" dirty="0">
                <a:effectLst/>
                <a:latin typeface="Arial" panose="020B0604020202020204" pitchFamily="34" charset="0"/>
                <a:ea typeface="Times New Roman" panose="02020603050405020304" pitchFamily="18" charset="0"/>
              </a:rPr>
              <a:t>  107:	Indicate the procedure number used in your Cerner which indicates a FINAL REPORT.  In the example, this code is 6200885.</a:t>
            </a:r>
            <a:endParaRPr lang="en-US" sz="1800" dirty="0">
              <a:effectLst/>
              <a:latin typeface="Courier New" panose="02070309020205020404" pitchFamily="49" charset="0"/>
              <a:ea typeface="Times New Roman" panose="02020603050405020304" pitchFamily="18" charset="0"/>
            </a:endParaRPr>
          </a:p>
          <a:p>
            <a:pPr marL="457200" marR="0" indent="0">
              <a:spcBef>
                <a:spcPts val="0"/>
              </a:spcBef>
              <a:spcAft>
                <a:spcPts val="0"/>
              </a:spcAft>
              <a:buNone/>
            </a:pPr>
            <a:r>
              <a:rPr lang="en-US" sz="1800" dirty="0">
                <a:effectLst/>
                <a:latin typeface="Arial" panose="020B0604020202020204" pitchFamily="34" charset="0"/>
                <a:ea typeface="Times New Roman" panose="02020603050405020304" pitchFamily="18" charset="0"/>
              </a:rPr>
              <a:t>  129:	Optional:  If you only wish to export certain patient types, edit this line.  Options in the example include EH.PAT_TYPE IN ("L","I","F","E"). </a:t>
            </a:r>
            <a:endParaRPr lang="en-US" sz="1800" dirty="0">
              <a:effectLst/>
              <a:latin typeface="Courier New" panose="02070309020205020404" pitchFamily="49" charset="0"/>
              <a:ea typeface="Times New Roman" panose="02020603050405020304" pitchFamily="18" charset="0"/>
            </a:endParaRPr>
          </a:p>
        </p:txBody>
      </p:sp>
    </p:spTree>
    <p:extLst>
      <p:ext uri="{BB962C8B-B14F-4D97-AF65-F5344CB8AC3E}">
        <p14:creationId xmlns:p14="http://schemas.microsoft.com/office/powerpoint/2010/main" val="1467765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31EAA-B026-4954-BFBB-F5C0B446778F}"/>
              </a:ext>
            </a:extLst>
          </p:cNvPr>
          <p:cNvSpPr>
            <a:spLocks noGrp="1"/>
          </p:cNvSpPr>
          <p:nvPr>
            <p:ph type="title"/>
          </p:nvPr>
        </p:nvSpPr>
        <p:spPr/>
        <p:txBody>
          <a:bodyPr/>
          <a:lstStyle/>
          <a:p>
            <a:r>
              <a:rPr lang="en-US" sz="1800" b="1" dirty="0">
                <a:effectLst/>
                <a:latin typeface="Arial" panose="020B0604020202020204" pitchFamily="34" charset="0"/>
                <a:ea typeface="Times New Roman" panose="02020603050405020304" pitchFamily="18" charset="0"/>
              </a:rPr>
              <a:t>PART 2.  EXPORTING DATA WITH CERNER</a:t>
            </a:r>
            <a:endParaRPr lang="en-US" dirty="0"/>
          </a:p>
        </p:txBody>
      </p:sp>
      <p:sp>
        <p:nvSpPr>
          <p:cNvPr id="3" name="Content Placeholder 2">
            <a:extLst>
              <a:ext uri="{FF2B5EF4-FFF2-40B4-BE49-F238E27FC236}">
                <a16:creationId xmlns:a16="http://schemas.microsoft.com/office/drawing/2014/main" id="{EE8D6598-622B-4EE9-AF13-2B0C4F26079B}"/>
              </a:ext>
            </a:extLst>
          </p:cNvPr>
          <p:cNvSpPr>
            <a:spLocks noGrp="1"/>
          </p:cNvSpPr>
          <p:nvPr>
            <p:ph idx="1"/>
          </p:nvPr>
        </p:nvSpPr>
        <p:spPr/>
        <p:txBody>
          <a:bodyPr>
            <a:normAutofit fontScale="85000" lnSpcReduction="20000"/>
          </a:bodyPr>
          <a:lstStyle/>
          <a:p>
            <a:pPr marL="0" marR="0" indent="0">
              <a:spcBef>
                <a:spcPts val="0"/>
              </a:spcBef>
              <a:spcAft>
                <a:spcPts val="0"/>
              </a:spcAft>
              <a:buNone/>
            </a:pPr>
            <a:r>
              <a:rPr lang="en-US" sz="1800" dirty="0">
                <a:effectLst/>
                <a:latin typeface="Arial" panose="020B0604020202020204" pitchFamily="34" charset="0"/>
                <a:ea typeface="Times New Roman" panose="02020603050405020304" pitchFamily="18" charset="0"/>
              </a:rPr>
              <a:t>3.	</a:t>
            </a:r>
            <a:r>
              <a:rPr lang="en-US" sz="1800" u="sng" dirty="0">
                <a:effectLst/>
                <a:latin typeface="Arial" panose="020B0604020202020204" pitchFamily="34" charset="0"/>
                <a:ea typeface="Times New Roman" panose="02020603050405020304" pitchFamily="18" charset="0"/>
              </a:rPr>
              <a:t>For active data</a:t>
            </a:r>
            <a:endParaRPr lang="en-US" sz="1800" dirty="0">
              <a:effectLst/>
              <a:latin typeface="Courier New" panose="02070309020205020404" pitchFamily="49" charset="0"/>
              <a:ea typeface="Times New Roman" panose="02020603050405020304" pitchFamily="18" charset="0"/>
            </a:endParaRPr>
          </a:p>
          <a:p>
            <a:pPr marL="151200" marR="0" indent="0">
              <a:spcBef>
                <a:spcPts val="0"/>
              </a:spcBef>
              <a:spcAft>
                <a:spcPts val="0"/>
              </a:spcAft>
              <a:buNone/>
            </a:pPr>
            <a:r>
              <a:rPr lang="en-US" sz="1800" dirty="0">
                <a:effectLst/>
                <a:latin typeface="Arial" panose="020B0604020202020204" pitchFamily="34" charset="0"/>
                <a:ea typeface="Times New Roman" panose="02020603050405020304" pitchFamily="18" charset="0"/>
              </a:rPr>
              <a:t>Edit the file </a:t>
            </a:r>
            <a:r>
              <a:rPr lang="en-US" sz="1800" i="1" dirty="0" err="1">
                <a:effectLst/>
                <a:latin typeface="Arial" panose="020B0604020202020204" pitchFamily="34" charset="0"/>
                <a:ea typeface="Times New Roman" panose="02020603050405020304" pitchFamily="18" charset="0"/>
              </a:rPr>
              <a:t>Cerner_active_data.ccl</a:t>
            </a:r>
            <a:r>
              <a:rPr lang="en-US" sz="1800" dirty="0">
                <a:effectLst/>
                <a:latin typeface="Arial" panose="020B0604020202020204" pitchFamily="34" charset="0"/>
                <a:ea typeface="Times New Roman" panose="02020603050405020304" pitchFamily="18" charset="0"/>
              </a:rPr>
              <a:t> at the indicated approximate line numbers to adapt the CCL queries for use in your laboratory, indicating the desired values which your Cerner system is using:</a:t>
            </a:r>
            <a:endParaRPr lang="en-US" sz="1800" dirty="0">
              <a:effectLst/>
              <a:latin typeface="Courier New" panose="02070309020205020404" pitchFamily="49" charset="0"/>
              <a:ea typeface="Times New Roman" panose="02020603050405020304" pitchFamily="18" charset="0"/>
            </a:endParaRPr>
          </a:p>
          <a:p>
            <a:pPr marL="151200" marR="0" indent="0">
              <a:spcBef>
                <a:spcPts val="0"/>
              </a:spcBef>
              <a:spcAft>
                <a:spcPts val="0"/>
              </a:spcAft>
              <a:buNone/>
            </a:pPr>
            <a:r>
              <a:rPr lang="en-US" sz="1800" dirty="0">
                <a:effectLst/>
                <a:latin typeface="Arial" panose="020B0604020202020204" pitchFamily="34" charset="0"/>
                <a:ea typeface="Times New Roman" panose="02020603050405020304" pitchFamily="18" charset="0"/>
              </a:rPr>
              <a:t> </a:t>
            </a:r>
            <a:endParaRPr lang="en-US" sz="1800" dirty="0">
              <a:effectLst/>
              <a:latin typeface="Courier New" panose="02070309020205020404" pitchFamily="49" charset="0"/>
              <a:ea typeface="Times New Roman" panose="02020603050405020304" pitchFamily="18" charset="0"/>
            </a:endParaRPr>
          </a:p>
          <a:p>
            <a:pPr marL="457200" marR="0" indent="0">
              <a:spcBef>
                <a:spcPts val="0"/>
              </a:spcBef>
              <a:spcAft>
                <a:spcPts val="0"/>
              </a:spcAft>
              <a:buNone/>
            </a:pPr>
            <a:r>
              <a:rPr lang="en-US" sz="1800" dirty="0">
                <a:effectLst/>
                <a:latin typeface="Arial" panose="020B0604020202020204" pitchFamily="34" charset="0"/>
                <a:ea typeface="Times New Roman" panose="02020603050405020304" pitchFamily="18" charset="0"/>
              </a:rPr>
              <a:t>    77:	Following “MEASUREMENT = “:  Indicate which procedure(s) contain the MIC Values in your system.  In the example, the procedure 6200832 is used.</a:t>
            </a:r>
            <a:endParaRPr lang="en-US" sz="1800" dirty="0">
              <a:effectLst/>
              <a:latin typeface="Courier New" panose="02070309020205020404" pitchFamily="49" charset="0"/>
              <a:ea typeface="Times New Roman" panose="02020603050405020304" pitchFamily="18" charset="0"/>
            </a:endParaRPr>
          </a:p>
          <a:p>
            <a:pPr marL="457200" marR="0" indent="0">
              <a:spcBef>
                <a:spcPts val="0"/>
              </a:spcBef>
              <a:spcAft>
                <a:spcPts val="0"/>
              </a:spcAft>
              <a:buNone/>
            </a:pPr>
            <a:r>
              <a:rPr lang="en-US" sz="1800" dirty="0">
                <a:effectLst/>
                <a:latin typeface="Arial" panose="020B0604020202020204" pitchFamily="34" charset="0"/>
                <a:ea typeface="Times New Roman" panose="02020603050405020304" pitchFamily="18" charset="0"/>
              </a:rPr>
              <a:t>    83:	Following “INTERPRETATION = “:  Edit the line to indicate the same procedure(s) you indicated in line 77, </a:t>
            </a:r>
            <a:r>
              <a:rPr lang="en-US" sz="1800" i="1" dirty="0">
                <a:effectLst/>
                <a:latin typeface="Arial" panose="020B0604020202020204" pitchFamily="34" charset="0"/>
                <a:ea typeface="Times New Roman" panose="02020603050405020304" pitchFamily="18" charset="0"/>
              </a:rPr>
              <a:t>e.g. </a:t>
            </a:r>
            <a:r>
              <a:rPr lang="en-US" sz="1800" dirty="0">
                <a:effectLst/>
                <a:latin typeface="Arial" panose="020B0604020202020204" pitchFamily="34" charset="0"/>
                <a:ea typeface="Times New Roman" panose="02020603050405020304" pitchFamily="18" charset="0"/>
              </a:rPr>
              <a:t>6200832.  This will exclude the MIC values from the MIC interpretation field.</a:t>
            </a:r>
            <a:endParaRPr lang="en-US" sz="1800" dirty="0">
              <a:effectLst/>
              <a:latin typeface="Courier New" panose="02070309020205020404" pitchFamily="49" charset="0"/>
              <a:ea typeface="Times New Roman" panose="02020603050405020304" pitchFamily="18" charset="0"/>
            </a:endParaRPr>
          </a:p>
          <a:p>
            <a:pPr marL="457200" marR="0" indent="0">
              <a:spcBef>
                <a:spcPts val="0"/>
              </a:spcBef>
              <a:spcAft>
                <a:spcPts val="0"/>
              </a:spcAft>
              <a:buNone/>
            </a:pPr>
            <a:r>
              <a:rPr lang="en-US" sz="1800" dirty="0">
                <a:effectLst/>
                <a:latin typeface="Arial" panose="020B0604020202020204" pitchFamily="34" charset="0"/>
                <a:ea typeface="Times New Roman" panose="02020603050405020304" pitchFamily="18" charset="0"/>
              </a:rPr>
              <a:t>  102:	After the text “Enter Procedure Number range”, enter the range of procedure numbers used for microbiology test results.  In the example, this is:  BETWEEN 6200000 AND 6400000</a:t>
            </a:r>
            <a:endParaRPr lang="en-US" sz="1800" dirty="0">
              <a:effectLst/>
              <a:latin typeface="Courier New" panose="02070309020205020404" pitchFamily="49" charset="0"/>
              <a:ea typeface="Times New Roman" panose="02020603050405020304" pitchFamily="18" charset="0"/>
            </a:endParaRPr>
          </a:p>
          <a:p>
            <a:pPr marL="457200" marR="0" indent="0">
              <a:spcBef>
                <a:spcPts val="0"/>
              </a:spcBef>
              <a:spcAft>
                <a:spcPts val="0"/>
              </a:spcAft>
              <a:buNone/>
            </a:pPr>
            <a:r>
              <a:rPr lang="en-US" sz="1800" dirty="0">
                <a:effectLst/>
                <a:latin typeface="Arial" panose="020B0604020202020204" pitchFamily="34" charset="0"/>
                <a:ea typeface="Times New Roman" panose="02020603050405020304" pitchFamily="18" charset="0"/>
              </a:rPr>
              <a:t>  105:	Optional.  If needed, edit the pattern for the specific accession numbers desired.  In the example:  S1.ACCESSION1 IN ("*BL*","*MB*")</a:t>
            </a:r>
            <a:endParaRPr lang="en-US" sz="1800" dirty="0">
              <a:effectLst/>
              <a:latin typeface="Courier New" panose="02070309020205020404" pitchFamily="49" charset="0"/>
              <a:ea typeface="Times New Roman" panose="02020603050405020304" pitchFamily="18" charset="0"/>
            </a:endParaRPr>
          </a:p>
          <a:p>
            <a:pPr marL="457200" marR="0" indent="0">
              <a:spcBef>
                <a:spcPts val="0"/>
              </a:spcBef>
              <a:spcAft>
                <a:spcPts val="0"/>
              </a:spcAft>
              <a:buNone/>
            </a:pPr>
            <a:r>
              <a:rPr lang="en-US" sz="1800" dirty="0">
                <a:effectLst/>
                <a:latin typeface="Arial" panose="020B0604020202020204" pitchFamily="34" charset="0"/>
                <a:ea typeface="Times New Roman" panose="02020603050405020304" pitchFamily="18" charset="0"/>
              </a:rPr>
              <a:t>  110, 114, and 142:  Indicate the procedure number used in your Cerner which indicates a FINAL REPORT.  In the example, this code is 6200885.</a:t>
            </a:r>
            <a:endParaRPr lang="en-US" sz="1800" dirty="0">
              <a:effectLst/>
              <a:latin typeface="Courier New" panose="02070309020205020404" pitchFamily="49" charset="0"/>
              <a:ea typeface="Times New Roman" panose="02020603050405020304" pitchFamily="18" charset="0"/>
            </a:endParaRPr>
          </a:p>
          <a:p>
            <a:pPr marL="0" marR="0" indent="0">
              <a:spcBef>
                <a:spcPts val="0"/>
              </a:spcBef>
              <a:spcAft>
                <a:spcPts val="0"/>
              </a:spcAft>
              <a:buNone/>
            </a:pPr>
            <a:r>
              <a:rPr lang="en-US" sz="1800" dirty="0">
                <a:effectLst/>
                <a:latin typeface="Arial" panose="020B0604020202020204" pitchFamily="34" charset="0"/>
                <a:ea typeface="Times New Roman" panose="02020603050405020304" pitchFamily="18" charset="0"/>
              </a:rPr>
              <a:t>             119:	Optional:  Enter any site-specific edits if you wish to exclude any specific comments, observations, </a:t>
            </a:r>
            <a:r>
              <a:rPr lang="en-US" sz="1800" i="1" dirty="0">
                <a:effectLst/>
                <a:latin typeface="Arial" panose="020B0604020202020204" pitchFamily="34" charset="0"/>
                <a:ea typeface="Times New Roman" panose="02020603050405020304" pitchFamily="18" charset="0"/>
              </a:rPr>
              <a:t>etc.</a:t>
            </a:r>
            <a:endParaRPr lang="en-US" sz="1800" dirty="0">
              <a:effectLst/>
              <a:latin typeface="Courier New" panose="02070309020205020404" pitchFamily="49" charset="0"/>
              <a:ea typeface="Times New Roman" panose="02020603050405020304" pitchFamily="18" charset="0"/>
            </a:endParaRPr>
          </a:p>
          <a:p>
            <a:pPr marL="457200" marR="0" indent="0">
              <a:spcBef>
                <a:spcPts val="0"/>
              </a:spcBef>
              <a:spcAft>
                <a:spcPts val="0"/>
              </a:spcAft>
              <a:buNone/>
            </a:pPr>
            <a:r>
              <a:rPr lang="en-US" sz="1800" dirty="0">
                <a:effectLst/>
                <a:latin typeface="Arial" panose="020B0604020202020204" pitchFamily="34" charset="0"/>
                <a:ea typeface="Times New Roman" panose="02020603050405020304" pitchFamily="18" charset="0"/>
              </a:rPr>
              <a:t>  129:	Optional:  If you only wish to export certain patient types, edit this line.  Options in the example include PR.PAT_TYPE IN ("L","I","F","E"). </a:t>
            </a:r>
            <a:endParaRPr lang="en-US" sz="1800" dirty="0">
              <a:effectLst/>
              <a:latin typeface="Courier New" panose="02070309020205020404" pitchFamily="49" charset="0"/>
              <a:ea typeface="Times New Roman" panose="02020603050405020304" pitchFamily="18" charset="0"/>
            </a:endParaRPr>
          </a:p>
        </p:txBody>
      </p:sp>
    </p:spTree>
    <p:extLst>
      <p:ext uri="{BB962C8B-B14F-4D97-AF65-F5344CB8AC3E}">
        <p14:creationId xmlns:p14="http://schemas.microsoft.com/office/powerpoint/2010/main" val="2548037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31EAA-B026-4954-BFBB-F5C0B446778F}"/>
              </a:ext>
            </a:extLst>
          </p:cNvPr>
          <p:cNvSpPr>
            <a:spLocks noGrp="1"/>
          </p:cNvSpPr>
          <p:nvPr>
            <p:ph type="title"/>
          </p:nvPr>
        </p:nvSpPr>
        <p:spPr/>
        <p:txBody>
          <a:bodyPr/>
          <a:lstStyle/>
          <a:p>
            <a:r>
              <a:rPr lang="en-US" sz="1800" b="1" dirty="0">
                <a:effectLst/>
                <a:latin typeface="Arial" panose="020B0604020202020204" pitchFamily="34" charset="0"/>
                <a:ea typeface="Times New Roman" panose="02020603050405020304" pitchFamily="18" charset="0"/>
              </a:rPr>
              <a:t>PART 2.  EXPORTING DATA WITH CERNER</a:t>
            </a:r>
            <a:endParaRPr lang="en-US" dirty="0"/>
          </a:p>
        </p:txBody>
      </p:sp>
      <p:sp>
        <p:nvSpPr>
          <p:cNvPr id="3" name="Content Placeholder 2">
            <a:extLst>
              <a:ext uri="{FF2B5EF4-FFF2-40B4-BE49-F238E27FC236}">
                <a16:creationId xmlns:a16="http://schemas.microsoft.com/office/drawing/2014/main" id="{EE8D6598-622B-4EE9-AF13-2B0C4F26079B}"/>
              </a:ext>
            </a:extLst>
          </p:cNvPr>
          <p:cNvSpPr>
            <a:spLocks noGrp="1"/>
          </p:cNvSpPr>
          <p:nvPr>
            <p:ph idx="1"/>
          </p:nvPr>
        </p:nvSpPr>
        <p:spPr/>
        <p:txBody>
          <a:bodyPr>
            <a:normAutofit/>
          </a:bodyPr>
          <a:lstStyle/>
          <a:p>
            <a:pPr marL="0" marR="0" indent="0">
              <a:spcBef>
                <a:spcPts val="0"/>
              </a:spcBef>
              <a:spcAft>
                <a:spcPts val="0"/>
              </a:spcAft>
              <a:buNone/>
            </a:pPr>
            <a:r>
              <a:rPr lang="en-US" sz="1800" dirty="0">
                <a:effectLst/>
                <a:latin typeface="Arial" panose="020B0604020202020204" pitchFamily="34" charset="0"/>
                <a:ea typeface="Times New Roman" panose="02020603050405020304" pitchFamily="18" charset="0"/>
              </a:rPr>
              <a:t>4.	Include the CCL query files in your system, for example with the following syntax:</a:t>
            </a:r>
            <a:endParaRPr lang="en-US" sz="1800" dirty="0">
              <a:effectLst/>
              <a:latin typeface="Courier New" panose="02070309020205020404" pitchFamily="49" charset="0"/>
              <a:ea typeface="Times New Roman" panose="02020603050405020304" pitchFamily="18" charset="0"/>
            </a:endParaRPr>
          </a:p>
          <a:p>
            <a:pPr marL="457200" marR="0" indent="0">
              <a:spcBef>
                <a:spcPts val="0"/>
              </a:spcBef>
              <a:spcAft>
                <a:spcPts val="0"/>
              </a:spcAft>
              <a:buNone/>
            </a:pPr>
            <a:r>
              <a:rPr lang="en-US" sz="1800" dirty="0">
                <a:effectLst/>
                <a:latin typeface="Arial" panose="020B0604020202020204" pitchFamily="34" charset="0"/>
                <a:ea typeface="Times New Roman" panose="02020603050405020304" pitchFamily="18" charset="0"/>
              </a:rPr>
              <a:t>(%I CCLPROG:CERNER_ACHIVED_DATA.CCL)</a:t>
            </a:r>
            <a:endParaRPr lang="en-US" sz="1800" dirty="0">
              <a:effectLst/>
              <a:latin typeface="Courier New" panose="02070309020205020404" pitchFamily="49" charset="0"/>
              <a:ea typeface="Times New Roman" panose="02020603050405020304" pitchFamily="18" charset="0"/>
            </a:endParaRPr>
          </a:p>
          <a:p>
            <a:pPr marL="457200" marR="0" indent="0">
              <a:spcBef>
                <a:spcPts val="0"/>
              </a:spcBef>
              <a:spcAft>
                <a:spcPts val="0"/>
              </a:spcAft>
              <a:buNone/>
            </a:pPr>
            <a:r>
              <a:rPr lang="en-US" sz="1800" dirty="0">
                <a:effectLst/>
                <a:latin typeface="Arial" panose="020B0604020202020204" pitchFamily="34" charset="0"/>
                <a:ea typeface="Times New Roman" panose="02020603050405020304" pitchFamily="18" charset="0"/>
              </a:rPr>
              <a:t>(%I CCLPROG:CERNER_ACTIVE_DATA.CCL)</a:t>
            </a:r>
            <a:endParaRPr lang="en-US" sz="1800" dirty="0">
              <a:effectLst/>
              <a:latin typeface="Courier New" panose="02070309020205020404" pitchFamily="49" charset="0"/>
              <a:ea typeface="Times New Roman" panose="02020603050405020304" pitchFamily="18" charset="0"/>
            </a:endParaRPr>
          </a:p>
          <a:p>
            <a:pPr marL="457200" marR="0" indent="0">
              <a:spcBef>
                <a:spcPts val="0"/>
              </a:spcBef>
              <a:spcAft>
                <a:spcPts val="0"/>
              </a:spcAft>
              <a:buNone/>
            </a:pPr>
            <a:r>
              <a:rPr lang="en-US" sz="1800" dirty="0">
                <a:effectLst/>
                <a:latin typeface="Arial" panose="020B0604020202020204" pitchFamily="34" charset="0"/>
                <a:ea typeface="Times New Roman" panose="02020603050405020304" pitchFamily="18" charset="0"/>
              </a:rPr>
              <a:t>(%I CCLPROG:CERNER_REPORT.CCL)</a:t>
            </a:r>
            <a:endParaRPr lang="en-US" sz="1800" dirty="0">
              <a:effectLst/>
              <a:latin typeface="Courier New" panose="02070309020205020404" pitchFamily="49" charset="0"/>
              <a:ea typeface="Times New Roman" panose="02020603050405020304" pitchFamily="18" charset="0"/>
            </a:endParaRPr>
          </a:p>
        </p:txBody>
      </p:sp>
    </p:spTree>
    <p:extLst>
      <p:ext uri="{BB962C8B-B14F-4D97-AF65-F5344CB8AC3E}">
        <p14:creationId xmlns:p14="http://schemas.microsoft.com/office/powerpoint/2010/main" val="3241825685"/>
      </p:ext>
    </p:extLst>
  </p:cSld>
  <p:clrMapOvr>
    <a:masterClrMapping/>
  </p:clrMapOvr>
</p:sld>
</file>

<file path=ppt/theme/theme1.xml><?xml version="1.0" encoding="utf-8"?>
<a:theme xmlns:a="http://schemas.openxmlformats.org/drawingml/2006/main" name="DividendVTI">
  <a:themeElements>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965255AC-12AC-4323-AA35-9BAC798B66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B3242A4-1E6A-4E02-809C-4A24066EC01D}">
  <ds:schemaRefs>
    <ds:schemaRef ds:uri="http://schemas.microsoft.com/sharepoint/v3/contenttype/forms"/>
  </ds:schemaRefs>
</ds:datastoreItem>
</file>

<file path=customXml/itemProps3.xml><?xml version="1.0" encoding="utf-8"?>
<ds:datastoreItem xmlns:ds="http://schemas.openxmlformats.org/officeDocument/2006/customXml" ds:itemID="{FBD2D995-20F0-4C14-BF62-1248AB4B484D}">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{E20F6FE4-1967-406C-97E3-A012DDBA97BF}tf67061901_win32</Template>
  <TotalTime>610</TotalTime>
  <Words>1262</Words>
  <Application>Microsoft Office PowerPoint</Application>
  <PresentationFormat>Widescreen</PresentationFormat>
  <Paragraphs>65</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Courier New</vt:lpstr>
      <vt:lpstr>Franklin Gothic Book</vt:lpstr>
      <vt:lpstr>Franklin Gothic Demi</vt:lpstr>
      <vt:lpstr>Times New Roman</vt:lpstr>
      <vt:lpstr>Wingdings 2</vt:lpstr>
      <vt:lpstr>DividendVTI</vt:lpstr>
      <vt:lpstr>baclink data import module</vt:lpstr>
      <vt:lpstr>BacLink Tutorial – Exporting data from Cerner</vt:lpstr>
      <vt:lpstr>BacLink Tutorial – Exporting data from Cerner</vt:lpstr>
      <vt:lpstr>BacLink Tutorial – Exporting data from Cerner</vt:lpstr>
      <vt:lpstr>BacLink Tutorial – Exporting data from Cerner</vt:lpstr>
      <vt:lpstr>PART 2.  EXPORTING DATA WITH CERNER</vt:lpstr>
      <vt:lpstr>PART 2.  EXPORTING DATA WITH CERNER</vt:lpstr>
      <vt:lpstr>PART 2.  EXPORTING DATA WITH CERNER</vt:lpstr>
      <vt:lpstr>PART 2.  EXPORTING DATA WITH CERNER</vt:lpstr>
      <vt:lpstr>PART 2.  EXPORTING DATA WITH CERNER</vt:lpstr>
      <vt:lpstr>PART 2.  EXPORTING DATA WITH CERNER</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WHONET 2022 laboratory database software</dc:title>
  <dc:creator>Peters, Robert F.</dc:creator>
  <cp:lastModifiedBy>Peters, Robert F.</cp:lastModifiedBy>
  <cp:revision>81</cp:revision>
  <dcterms:created xsi:type="dcterms:W3CDTF">2022-05-03T12:07:18Z</dcterms:created>
  <dcterms:modified xsi:type="dcterms:W3CDTF">2022-08-20T19:44:21Z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