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73" r:id="rId5"/>
    <p:sldId id="301" r:id="rId6"/>
    <p:sldId id="302" r:id="rId7"/>
    <p:sldId id="303" r:id="rId8"/>
    <p:sldId id="304" r:id="rId9"/>
    <p:sldId id="305" r:id="rId10"/>
    <p:sldId id="306" r:id="rId11"/>
    <p:sldId id="319" r:id="rId12"/>
    <p:sldId id="307" r:id="rId13"/>
    <p:sldId id="308" r:id="rId14"/>
    <p:sldId id="309" r:id="rId15"/>
    <p:sldId id="310" r:id="rId16"/>
    <p:sldId id="311" r:id="rId17"/>
    <p:sldId id="312" r:id="rId18"/>
    <p:sldId id="313" r:id="rId19"/>
    <p:sldId id="314" r:id="rId20"/>
    <p:sldId id="330" r:id="rId21"/>
    <p:sldId id="315" r:id="rId22"/>
    <p:sldId id="316" r:id="rId23"/>
    <p:sldId id="317" r:id="rId24"/>
    <p:sldId id="318" r:id="rId25"/>
    <p:sldId id="320" r:id="rId26"/>
    <p:sldId id="321" r:id="rId27"/>
    <p:sldId id="322" r:id="rId28"/>
    <p:sldId id="323" r:id="rId29"/>
    <p:sldId id="324" r:id="rId30"/>
    <p:sldId id="325" r:id="rId31"/>
    <p:sldId id="326" r:id="rId32"/>
    <p:sldId id="327" r:id="rId33"/>
    <p:sldId id="328" r:id="rId34"/>
    <p:sldId id="329" r:id="rId35"/>
    <p:sldId id="30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52" autoAdjust="0"/>
    <p:restoredTop sz="94619" autoAdjust="0"/>
  </p:normalViewPr>
  <p:slideViewPr>
    <p:cSldViewPr snapToGrid="0">
      <p:cViewPr varScale="1">
        <p:scale>
          <a:sx n="70" d="100"/>
          <a:sy n="70" d="100"/>
        </p:scale>
        <p:origin x="78" y="9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8/21/2022</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2958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8/21/2022</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69906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8/21/2022</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1224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8/21/2022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784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8/21/2022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97556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8/21/2022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1461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8/21/2022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50599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8/21/2022</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020986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8/21/2022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89051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8/21/2022</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00824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pette dripping into a petri dish">
            <a:extLst>
              <a:ext uri="{FF2B5EF4-FFF2-40B4-BE49-F238E27FC236}">
                <a16:creationId xmlns:a16="http://schemas.microsoft.com/office/drawing/2014/main" id="{AD5EFA86-59D3-41A9-819E-C704FF32C5AD}"/>
              </a:ext>
            </a:extLst>
          </p:cNvPr>
          <p:cNvPicPr>
            <a:picLocks noChangeAspect="1"/>
          </p:cNvPicPr>
          <p:nvPr/>
        </p:nvPicPr>
        <p:blipFill rotWithShape="1">
          <a:blip r:embed="rId2">
            <a:extLst>
              <a:ext uri="{28A0092B-C50C-407E-A947-70E740481C1C}">
                <a14:useLocalDpi xmlns:a14="http://schemas.microsoft.com/office/drawing/2010/main" val="0"/>
              </a:ext>
            </a:extLst>
          </a:blip>
          <a:srcRect t="11029" b="16623"/>
          <a:stretch/>
        </p:blipFill>
        <p:spPr>
          <a:xfrm>
            <a:off x="-3047" y="10"/>
            <a:ext cx="12191999" cy="6857990"/>
          </a:xfrm>
          <a:prstGeom prst="rect">
            <a:avLst/>
          </a:prstGeom>
        </p:spPr>
      </p:pic>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643466" y="643467"/>
            <a:ext cx="10905059" cy="3330353"/>
          </a:xfrm>
          <a:effectLst>
            <a:outerShdw blurRad="50800" dist="38100" dir="2700000" algn="tl" rotWithShape="0">
              <a:prstClr val="black">
                <a:alpha val="40000"/>
              </a:prstClr>
            </a:outerShdw>
          </a:effectLst>
        </p:spPr>
        <p:txBody>
          <a:bodyPr>
            <a:normAutofit/>
          </a:bodyPr>
          <a:lstStyle/>
          <a:p>
            <a:pPr algn="ctr"/>
            <a:r>
              <a:rPr lang="en-US" dirty="0" err="1">
                <a:solidFill>
                  <a:schemeClr val="bg1"/>
                </a:solidFill>
              </a:rPr>
              <a:t>baclink</a:t>
            </a:r>
            <a:br>
              <a:rPr lang="en-US" dirty="0">
                <a:solidFill>
                  <a:schemeClr val="bg1"/>
                </a:solidFill>
              </a:rPr>
            </a:br>
            <a:r>
              <a:rPr lang="en-US" dirty="0">
                <a:solidFill>
                  <a:schemeClr val="bg1"/>
                </a:solidFill>
              </a:rPr>
              <a:t>data import module</a:t>
            </a: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643466" y="4133135"/>
            <a:ext cx="10902016" cy="1454510"/>
          </a:xfrm>
          <a:effectLst>
            <a:outerShdw blurRad="50800" dist="38100" dir="2700000" algn="tl" rotWithShape="0">
              <a:prstClr val="black">
                <a:alpha val="40000"/>
              </a:prstClr>
            </a:outerShdw>
          </a:effectLst>
        </p:spPr>
        <p:txBody>
          <a:bodyPr>
            <a:normAutofit/>
          </a:bodyPr>
          <a:lstStyle/>
          <a:p>
            <a:pPr algn="ctr"/>
            <a:r>
              <a:rPr lang="en-US" sz="1800" dirty="0">
                <a:solidFill>
                  <a:schemeClr val="bg1"/>
                </a:solidFill>
              </a:rPr>
              <a:t>WHO Collaborating </a:t>
            </a:r>
            <a:r>
              <a:rPr lang="en-US" sz="1800" dirty="0" err="1">
                <a:solidFill>
                  <a:schemeClr val="bg1"/>
                </a:solidFill>
              </a:rPr>
              <a:t>centre</a:t>
            </a:r>
            <a:r>
              <a:rPr lang="en-US" sz="1800" dirty="0">
                <a:solidFill>
                  <a:schemeClr val="bg1"/>
                </a:solidFill>
              </a:rPr>
              <a:t> for surveillance of antimicrobial resistance</a:t>
            </a:r>
          </a:p>
          <a:p>
            <a:pPr algn="ctr"/>
            <a:endParaRPr lang="en-US" sz="1800" dirty="0">
              <a:solidFill>
                <a:schemeClr val="bg1"/>
              </a:solidFill>
            </a:endParaRPr>
          </a:p>
          <a:p>
            <a:pPr algn="ctr"/>
            <a:r>
              <a:rPr lang="en-US" sz="1800">
                <a:solidFill>
                  <a:schemeClr val="bg1"/>
                </a:solidFill>
              </a:rPr>
              <a:t>Creating a </a:t>
            </a:r>
            <a:r>
              <a:rPr lang="en-US" sz="1800" dirty="0">
                <a:solidFill>
                  <a:schemeClr val="bg1"/>
                </a:solidFill>
              </a:rPr>
              <a:t>laboratory from a data file</a:t>
            </a:r>
          </a:p>
        </p:txBody>
      </p:sp>
    </p:spTree>
    <p:extLst>
      <p:ext uri="{BB962C8B-B14F-4D97-AF65-F5344CB8AC3E}">
        <p14:creationId xmlns:p14="http://schemas.microsoft.com/office/powerpoint/2010/main" val="242400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400"/>
                                        <p:tgtEl>
                                          <p:spTgt spid="3">
                                            <p:txEl>
                                              <p:pRg st="2" end="2"/>
                                            </p:txEl>
                                          </p:spTgt>
                                        </p:tgtEl>
                                      </p:cBhvr>
                                    </p:animEffect>
                                  </p:childTnLst>
                                </p:cTn>
                              </p:par>
                              <p:par>
                                <p:cTn id="13" presetID="10" presetClass="entr" presetSubtype="0" fill="hold" grpId="0" nodeType="withEffect">
                                  <p:stCondLst>
                                    <p:cond delay="1000"/>
                                  </p:stCondLst>
                                  <p:iterate type="lt">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79183-605A-40BF-B9EE-4347A1F162A1}"/>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Part 1.	Running the conversion</a:t>
            </a:r>
            <a:endParaRPr lang="en-US" dirty="0"/>
          </a:p>
        </p:txBody>
      </p:sp>
      <p:sp>
        <p:nvSpPr>
          <p:cNvPr id="8" name="Rectangle 5">
            <a:extLst>
              <a:ext uri="{FF2B5EF4-FFF2-40B4-BE49-F238E27FC236}">
                <a16:creationId xmlns:a16="http://schemas.microsoft.com/office/drawing/2014/main" id="{59E27857-DA4B-430C-AE92-6F6FB03BD059}"/>
              </a:ext>
            </a:extLst>
          </p:cNvPr>
          <p:cNvSpPr>
            <a:spLocks noGrp="1" noChangeArrowheads="1"/>
          </p:cNvSpPr>
          <p:nvPr>
            <p:ph idx="1"/>
          </p:nvPr>
        </p:nvSpPr>
        <p:spPr bwMode="auto">
          <a:xfrm>
            <a:off x="561975" y="2536455"/>
            <a:ext cx="5819775" cy="3024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0" rIns="0" bIns="0" numCol="1" anchor="ctr" anchorCtr="0" compatLnSpc="1">
            <a:prstTxWarp prst="textNoShape">
              <a:avLst/>
            </a:prstTxWarp>
            <a:spAutoFit/>
          </a:bodyPr>
          <a:lstStyle>
            <a:lvl1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9pPr>
          </a:lstStyle>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In the second isolate, you will notice a small problem that did not appear with the first isolate.  </a:t>
            </a: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endParaRPr lang="en-US" sz="1800" dirty="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The location code “Medicine 1” has been abridged to “</a:t>
            </a:r>
            <a:r>
              <a:rPr lang="en-US" sz="1800" dirty="0" err="1">
                <a:effectLst/>
                <a:latin typeface="Arial" panose="020B0604020202020204" pitchFamily="34" charset="0"/>
                <a:ea typeface="Times New Roman" panose="02020603050405020304" pitchFamily="18" charset="0"/>
              </a:rPr>
              <a:t>medici</a:t>
            </a:r>
            <a:r>
              <a:rPr lang="en-US" sz="1800" dirty="0">
                <a:effectLst/>
                <a:latin typeface="Arial" panose="020B0604020202020204" pitchFamily="34" charset="0"/>
                <a:ea typeface="Times New Roman" panose="02020603050405020304" pitchFamily="18" charset="0"/>
              </a:rPr>
              <a:t>”.  This is because the default length of the location field is 6 characters.  </a:t>
            </a: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endParaRPr lang="en-US" sz="1800" dirty="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This will be easy to fix later by changing the field length to a larger value. </a:t>
            </a:r>
            <a:endParaRPr lang="en-US" sz="1800" dirty="0">
              <a:effectLst/>
              <a:latin typeface="Times New Roman" panose="02020603050405020304" pitchFamily="18" charset="0"/>
              <a:ea typeface="Times New Roman" panose="02020603050405020304" pitchFamily="18" charset="0"/>
            </a:endParaRPr>
          </a:p>
          <a:p>
            <a:pPr marL="0" indent="0">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p:txBody>
      </p:sp>
      <p:pic>
        <p:nvPicPr>
          <p:cNvPr id="4098" name="Picture 2">
            <a:extLst>
              <a:ext uri="{FF2B5EF4-FFF2-40B4-BE49-F238E27FC236}">
                <a16:creationId xmlns:a16="http://schemas.microsoft.com/office/drawing/2014/main" id="{C508ED3D-2145-4FF4-9F38-4352F8AB9B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8341" y="2523367"/>
            <a:ext cx="4969078" cy="376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2986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79183-605A-40BF-B9EE-4347A1F162A1}"/>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Part 1.	Running the conversion</a:t>
            </a:r>
            <a:endParaRPr lang="en-US" dirty="0"/>
          </a:p>
        </p:txBody>
      </p:sp>
      <p:sp>
        <p:nvSpPr>
          <p:cNvPr id="8" name="Rectangle 5">
            <a:extLst>
              <a:ext uri="{FF2B5EF4-FFF2-40B4-BE49-F238E27FC236}">
                <a16:creationId xmlns:a16="http://schemas.microsoft.com/office/drawing/2014/main" id="{59E27857-DA4B-430C-AE92-6F6FB03BD059}"/>
              </a:ext>
            </a:extLst>
          </p:cNvPr>
          <p:cNvSpPr>
            <a:spLocks noGrp="1" noChangeArrowheads="1"/>
          </p:cNvSpPr>
          <p:nvPr>
            <p:ph idx="1"/>
          </p:nvPr>
        </p:nvSpPr>
        <p:spPr bwMode="auto">
          <a:xfrm>
            <a:off x="581025" y="2584131"/>
            <a:ext cx="5819775" cy="3329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0" rIns="0" bIns="0" numCol="1" anchor="ctr" anchorCtr="0" compatLnSpc="1">
            <a:prstTxWarp prst="textNoShape">
              <a:avLst/>
            </a:prstTxWarp>
            <a:spAutoFit/>
          </a:bodyPr>
          <a:lstStyle>
            <a:lvl1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9pPr>
          </a:lstStyle>
          <a:p>
            <a:pPr marL="0" indent="0">
              <a:spcBef>
                <a:spcPts val="0"/>
              </a:spcBef>
              <a:spcAft>
                <a:spcPts val="0"/>
              </a:spcAft>
              <a:buNone/>
            </a:pPr>
            <a:r>
              <a:rPr lang="en-US" sz="1800" dirty="0">
                <a:effectLst/>
                <a:latin typeface="Arial" panose="020B0604020202020204" pitchFamily="34" charset="0"/>
                <a:ea typeface="Times New Roman" panose="02020603050405020304" pitchFamily="18" charset="0"/>
              </a:rPr>
              <a:t>Click on “Next” to see the third isolate, and then “Next” again.  </a:t>
            </a:r>
          </a:p>
          <a:p>
            <a:pPr marL="0" indent="0">
              <a:spcBef>
                <a:spcPts val="0"/>
              </a:spcBef>
              <a:spcAft>
                <a:spcPts val="0"/>
              </a:spcAft>
              <a:buNone/>
            </a:pPr>
            <a:endParaRPr lang="en-US" sz="1800" dirty="0">
              <a:ea typeface="Times New Roman" panose="02020603050405020304" pitchFamily="18" charset="0"/>
            </a:endParaRPr>
          </a:p>
          <a:p>
            <a:pPr marL="0" indent="0">
              <a:spcBef>
                <a:spcPts val="0"/>
              </a:spcBef>
              <a:spcAft>
                <a:spcPts val="0"/>
              </a:spcAft>
              <a:buNone/>
            </a:pP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 will now proceed to finish the conversion of the rest of the data file.  </a:t>
            </a:r>
          </a:p>
          <a:p>
            <a:pPr marL="0" indent="0">
              <a:spcBef>
                <a:spcPts val="0"/>
              </a:spcBef>
              <a:spcAft>
                <a:spcPts val="0"/>
              </a:spcAft>
              <a:buNone/>
            </a:pPr>
            <a:endParaRPr lang="en-US" sz="1800" dirty="0">
              <a:ea typeface="Times New Roman" panose="02020603050405020304" pitchFamily="18" charset="0"/>
            </a:endParaRPr>
          </a:p>
          <a:p>
            <a:pPr marL="0" indent="0">
              <a:spcBef>
                <a:spcPts val="0"/>
              </a:spcBef>
              <a:spcAft>
                <a:spcPts val="0"/>
              </a:spcAft>
              <a:buNone/>
            </a:pP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 will tell you how many isolates it converted – 10 isolates in this tutorial.  </a:t>
            </a:r>
          </a:p>
          <a:p>
            <a:pPr marL="0" indent="0">
              <a:spcBef>
                <a:spcPts val="0"/>
              </a:spcBef>
              <a:spcAft>
                <a:spcPts val="0"/>
              </a:spcAft>
              <a:buNone/>
            </a:pPr>
            <a:endParaRPr lang="en-US" sz="1800" dirty="0">
              <a:ea typeface="Times New Roman" panose="02020603050405020304" pitchFamily="18" charset="0"/>
            </a:endParaRPr>
          </a:p>
          <a:p>
            <a:pPr marL="0" indent="0">
              <a:spcBef>
                <a:spcPts val="0"/>
              </a:spcBef>
              <a:spcAft>
                <a:spcPts val="0"/>
              </a:spcAft>
              <a:buNone/>
            </a:pPr>
            <a:r>
              <a:rPr lang="en-US" sz="1800" dirty="0">
                <a:effectLst/>
                <a:latin typeface="Arial" panose="020B0604020202020204" pitchFamily="34" charset="0"/>
                <a:ea typeface="Times New Roman" panose="02020603050405020304" pitchFamily="18" charset="0"/>
              </a:rPr>
              <a:t>Click on “OK” to continue.</a:t>
            </a:r>
            <a:endParaRPr lang="en-US" sz="1800" dirty="0">
              <a:effectLst/>
              <a:latin typeface="Times New Roman" panose="02020603050405020304" pitchFamily="18" charset="0"/>
              <a:ea typeface="Times New Roman" panose="02020603050405020304" pitchFamily="18" charset="0"/>
            </a:endParaRPr>
          </a:p>
          <a:p>
            <a:pPr marL="0" indent="0">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p:txBody>
      </p:sp>
      <p:pic>
        <p:nvPicPr>
          <p:cNvPr id="5122" name="Picture 2">
            <a:extLst>
              <a:ext uri="{FF2B5EF4-FFF2-40B4-BE49-F238E27FC236}">
                <a16:creationId xmlns:a16="http://schemas.microsoft.com/office/drawing/2014/main" id="{6CC9A3F5-AF0F-41BC-9E87-800E3F01EA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7366" y="2916671"/>
            <a:ext cx="4194013" cy="214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111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79183-605A-40BF-B9EE-4347A1F162A1}"/>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Part 1.	Running the conversion</a:t>
            </a:r>
            <a:endParaRPr lang="en-US" dirty="0"/>
          </a:p>
        </p:txBody>
      </p:sp>
      <p:sp>
        <p:nvSpPr>
          <p:cNvPr id="8" name="Rectangle 5">
            <a:extLst>
              <a:ext uri="{FF2B5EF4-FFF2-40B4-BE49-F238E27FC236}">
                <a16:creationId xmlns:a16="http://schemas.microsoft.com/office/drawing/2014/main" id="{59E27857-DA4B-430C-AE92-6F6FB03BD059}"/>
              </a:ext>
            </a:extLst>
          </p:cNvPr>
          <p:cNvSpPr>
            <a:spLocks noGrp="1" noChangeArrowheads="1"/>
          </p:cNvSpPr>
          <p:nvPr>
            <p:ph idx="1"/>
          </p:nvPr>
        </p:nvSpPr>
        <p:spPr bwMode="auto">
          <a:xfrm>
            <a:off x="581025" y="3193527"/>
            <a:ext cx="5819775" cy="2110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0" rIns="0" bIns="0" numCol="1" anchor="ctr" anchorCtr="0" compatLnSpc="1">
            <a:prstTxWarp prst="textNoShape">
              <a:avLst/>
            </a:prstTxWarp>
            <a:spAutoFit/>
          </a:bodyPr>
          <a:lstStyle>
            <a:lvl1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9pPr>
          </a:lstStyle>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b="1" i="1" dirty="0">
                <a:effectLst/>
                <a:latin typeface="Arial" panose="020B0604020202020204" pitchFamily="34" charset="0"/>
                <a:ea typeface="Times New Roman" panose="02020603050405020304" pitchFamily="18" charset="0"/>
              </a:rPr>
              <a:t>Defining unrecognized codes</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When the conversion is finished, </a:t>
            </a: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 may alert you that it encountered some codes that it did not recognize.  In this tutorial, you should see the below message.  Click “Yes”.</a:t>
            </a:r>
            <a:endParaRPr lang="en-US" sz="1800" dirty="0">
              <a:effectLst/>
              <a:latin typeface="Times New Roman" panose="02020603050405020304" pitchFamily="18" charset="0"/>
              <a:ea typeface="Times New Roman" panose="02020603050405020304" pitchFamily="18" charset="0"/>
            </a:endParaRPr>
          </a:p>
          <a:p>
            <a:pPr marL="0" indent="0">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p:txBody>
      </p:sp>
      <p:pic>
        <p:nvPicPr>
          <p:cNvPr id="6146" name="Picture 2">
            <a:extLst>
              <a:ext uri="{FF2B5EF4-FFF2-40B4-BE49-F238E27FC236}">
                <a16:creationId xmlns:a16="http://schemas.microsoft.com/office/drawing/2014/main" id="{D482816C-808A-4311-97B2-42C08989BC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4312" y="3141435"/>
            <a:ext cx="4568970" cy="193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2368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79183-605A-40BF-B9EE-4347A1F162A1}"/>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Part 1.	Running the conversion</a:t>
            </a:r>
            <a:endParaRPr lang="en-US" dirty="0"/>
          </a:p>
        </p:txBody>
      </p:sp>
      <p:sp>
        <p:nvSpPr>
          <p:cNvPr id="8" name="Rectangle 5">
            <a:extLst>
              <a:ext uri="{FF2B5EF4-FFF2-40B4-BE49-F238E27FC236}">
                <a16:creationId xmlns:a16="http://schemas.microsoft.com/office/drawing/2014/main" id="{59E27857-DA4B-430C-AE92-6F6FB03BD059}"/>
              </a:ext>
            </a:extLst>
          </p:cNvPr>
          <p:cNvSpPr>
            <a:spLocks noGrp="1" noChangeArrowheads="1"/>
          </p:cNvSpPr>
          <p:nvPr>
            <p:ph idx="1"/>
          </p:nvPr>
        </p:nvSpPr>
        <p:spPr bwMode="auto">
          <a:xfrm>
            <a:off x="581025" y="3650574"/>
            <a:ext cx="5819775" cy="119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0" rIns="0" bIns="0" numCol="1" anchor="ctr" anchorCtr="0" compatLnSpc="1">
            <a:prstTxWarp prst="textNoShape">
              <a:avLst/>
            </a:prstTxWarp>
            <a:spAutoFit/>
          </a:bodyPr>
          <a:lstStyle>
            <a:lvl1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9pPr>
          </a:lstStyle>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 will show you a summary of all of the different codes that it did not recognize, as in the below screen.</a:t>
            </a:r>
          </a:p>
          <a:p>
            <a:pPr marL="0" indent="0">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p:txBody>
      </p:sp>
      <p:pic>
        <p:nvPicPr>
          <p:cNvPr id="7170" name="Picture 2">
            <a:extLst>
              <a:ext uri="{FF2B5EF4-FFF2-40B4-BE49-F238E27FC236}">
                <a16:creationId xmlns:a16="http://schemas.microsoft.com/office/drawing/2014/main" id="{43DE0009-89F4-4F47-8172-EEBD50A0FB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2569368"/>
            <a:ext cx="5413379" cy="3775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1416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79183-605A-40BF-B9EE-4347A1F162A1}"/>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Part 1.	Running the conversion</a:t>
            </a:r>
            <a:endParaRPr lang="en-US" dirty="0"/>
          </a:p>
        </p:txBody>
      </p:sp>
      <p:sp>
        <p:nvSpPr>
          <p:cNvPr id="8" name="Rectangle 5">
            <a:extLst>
              <a:ext uri="{FF2B5EF4-FFF2-40B4-BE49-F238E27FC236}">
                <a16:creationId xmlns:a16="http://schemas.microsoft.com/office/drawing/2014/main" id="{59E27857-DA4B-430C-AE92-6F6FB03BD059}"/>
              </a:ext>
            </a:extLst>
          </p:cNvPr>
          <p:cNvSpPr>
            <a:spLocks noGrp="1" noChangeArrowheads="1"/>
          </p:cNvSpPr>
          <p:nvPr>
            <p:ph idx="1"/>
          </p:nvPr>
        </p:nvSpPr>
        <p:spPr bwMode="auto">
          <a:xfrm>
            <a:off x="581025" y="2736478"/>
            <a:ext cx="5819775" cy="3024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0" rIns="0" bIns="0" numCol="1" anchor="ctr" anchorCtr="0" compatLnSpc="1">
            <a:prstTxWarp prst="textNoShape">
              <a:avLst/>
            </a:prstTxWarp>
            <a:spAutoFit/>
          </a:bodyPr>
          <a:lstStyle>
            <a:lvl1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9pPr>
          </a:lstStyle>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In this tutorial, </a:t>
            </a: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 indicates that there are unrecognized locations, organisms, and specimen types.  We won’t worry about the locations at this point until the problem with the field lengths is fixed (from six characters to a larger value).  </a:t>
            </a: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a:t>
            </a: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Click on the row “Organism”.  Now click on “Define codes” to see the following screen with a list of all of the unrecognized organism codes/text.</a:t>
            </a:r>
          </a:p>
          <a:p>
            <a:pPr marL="0" indent="0">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p:txBody>
      </p:sp>
      <p:pic>
        <p:nvPicPr>
          <p:cNvPr id="8194" name="Picture 2">
            <a:extLst>
              <a:ext uri="{FF2B5EF4-FFF2-40B4-BE49-F238E27FC236}">
                <a16:creationId xmlns:a16="http://schemas.microsoft.com/office/drawing/2014/main" id="{27B2712C-8A4B-4073-9891-C9123D5538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6323" y="2469630"/>
            <a:ext cx="5233934" cy="3445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9316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79183-605A-40BF-B9EE-4347A1F162A1}"/>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Part 1.	Running the conversion</a:t>
            </a:r>
            <a:endParaRPr lang="en-US" dirty="0"/>
          </a:p>
        </p:txBody>
      </p:sp>
      <p:sp>
        <p:nvSpPr>
          <p:cNvPr id="8" name="Rectangle 5">
            <a:extLst>
              <a:ext uri="{FF2B5EF4-FFF2-40B4-BE49-F238E27FC236}">
                <a16:creationId xmlns:a16="http://schemas.microsoft.com/office/drawing/2014/main" id="{59E27857-DA4B-430C-AE92-6F6FB03BD059}"/>
              </a:ext>
            </a:extLst>
          </p:cNvPr>
          <p:cNvSpPr>
            <a:spLocks noGrp="1" noChangeArrowheads="1"/>
          </p:cNvSpPr>
          <p:nvPr>
            <p:ph idx="1"/>
          </p:nvPr>
        </p:nvSpPr>
        <p:spPr bwMode="auto">
          <a:xfrm>
            <a:off x="581025" y="2888829"/>
            <a:ext cx="5819775" cy="2720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0" rIns="0" bIns="0" numCol="1" anchor="ctr" anchorCtr="0" compatLnSpc="1">
            <a:prstTxWarp prst="textNoShape">
              <a:avLst/>
            </a:prstTxWarp>
            <a:spAutoFit/>
          </a:bodyPr>
          <a:lstStyle>
            <a:lvl1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9pPr>
          </a:lstStyle>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Click on the first organism “C. albicans” and “Define code”.  </a:t>
            </a: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endParaRPr lang="en-US" sz="1800" dirty="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 will now suggest a number of possible matches for this organism.  </a:t>
            </a: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endParaRPr lang="en-US" sz="1800" dirty="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If you see the correct match, click on the organism and click “OK”.</a:t>
            </a:r>
          </a:p>
          <a:p>
            <a:pPr marL="0" indent="0">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p:txBody>
      </p:sp>
      <p:pic>
        <p:nvPicPr>
          <p:cNvPr id="9218" name="Picture 2">
            <a:extLst>
              <a:ext uri="{FF2B5EF4-FFF2-40B4-BE49-F238E27FC236}">
                <a16:creationId xmlns:a16="http://schemas.microsoft.com/office/drawing/2014/main" id="{3A4BD303-34FA-4F26-9070-C442FABC03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4602" y="2590874"/>
            <a:ext cx="5228473" cy="3772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8918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79183-605A-40BF-B9EE-4347A1F162A1}"/>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Part 1.	Running the conversion</a:t>
            </a:r>
            <a:endParaRPr lang="en-US" dirty="0"/>
          </a:p>
        </p:txBody>
      </p:sp>
      <p:sp>
        <p:nvSpPr>
          <p:cNvPr id="8" name="Rectangle 5">
            <a:extLst>
              <a:ext uri="{FF2B5EF4-FFF2-40B4-BE49-F238E27FC236}">
                <a16:creationId xmlns:a16="http://schemas.microsoft.com/office/drawing/2014/main" id="{59E27857-DA4B-430C-AE92-6F6FB03BD059}"/>
              </a:ext>
            </a:extLst>
          </p:cNvPr>
          <p:cNvSpPr>
            <a:spLocks noGrp="1" noChangeArrowheads="1"/>
          </p:cNvSpPr>
          <p:nvPr>
            <p:ph idx="1"/>
          </p:nvPr>
        </p:nvSpPr>
        <p:spPr bwMode="auto">
          <a:xfrm>
            <a:off x="581025" y="2644068"/>
            <a:ext cx="5819775" cy="1804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0" rIns="0" bIns="0" numCol="1" anchor="ctr" anchorCtr="0" compatLnSpc="1">
            <a:prstTxWarp prst="textNoShape">
              <a:avLst/>
            </a:prstTxWarp>
            <a:spAutoFit/>
          </a:bodyPr>
          <a:lstStyle>
            <a:lvl1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9pPr>
          </a:lstStyle>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If you do not see the organism listed, then use the search box to look for the correct organism.  </a:t>
            </a: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endParaRPr lang="en-US" sz="1800" dirty="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For example, instead of “CNS” or “Coagulase-negative staphylococci”, WHONET has an entry “Staphylococcus, coagulase-negative”.  </a:t>
            </a:r>
          </a:p>
        </p:txBody>
      </p:sp>
      <p:pic>
        <p:nvPicPr>
          <p:cNvPr id="9218" name="Picture 2">
            <a:extLst>
              <a:ext uri="{FF2B5EF4-FFF2-40B4-BE49-F238E27FC236}">
                <a16:creationId xmlns:a16="http://schemas.microsoft.com/office/drawing/2014/main" id="{3A4BD303-34FA-4F26-9070-C442FABC03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4602" y="2590874"/>
            <a:ext cx="5228473" cy="3772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7328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79183-605A-40BF-B9EE-4347A1F162A1}"/>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Part 1.	Running the conversion</a:t>
            </a:r>
            <a:endParaRPr lang="en-US" dirty="0"/>
          </a:p>
        </p:txBody>
      </p:sp>
      <p:sp>
        <p:nvSpPr>
          <p:cNvPr id="8" name="Rectangle 5">
            <a:extLst>
              <a:ext uri="{FF2B5EF4-FFF2-40B4-BE49-F238E27FC236}">
                <a16:creationId xmlns:a16="http://schemas.microsoft.com/office/drawing/2014/main" id="{59E27857-DA4B-430C-AE92-6F6FB03BD059}"/>
              </a:ext>
            </a:extLst>
          </p:cNvPr>
          <p:cNvSpPr>
            <a:spLocks noGrp="1" noChangeArrowheads="1"/>
          </p:cNvSpPr>
          <p:nvPr>
            <p:ph idx="1"/>
          </p:nvPr>
        </p:nvSpPr>
        <p:spPr bwMode="auto">
          <a:xfrm>
            <a:off x="581025" y="2587252"/>
            <a:ext cx="5819775" cy="2109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0" rIns="0" bIns="0" numCol="1" anchor="ctr" anchorCtr="0" compatLnSpc="1">
            <a:prstTxWarp prst="textNoShape">
              <a:avLst/>
            </a:prstTxWarp>
            <a:spAutoFit/>
          </a:bodyPr>
          <a:lstStyle>
            <a:lvl1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9pPr>
          </a:lstStyle>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To search for an organism, type one or more letters of the genus name and one or more letters of the species name, for example type “Staph </a:t>
            </a:r>
            <a:r>
              <a:rPr lang="en-US" sz="1800" dirty="0" err="1">
                <a:effectLst/>
                <a:latin typeface="Arial" panose="020B0604020202020204" pitchFamily="34" charset="0"/>
                <a:ea typeface="Times New Roman" panose="02020603050405020304" pitchFamily="18" charset="0"/>
              </a:rPr>
              <a:t>coag</a:t>
            </a:r>
            <a:r>
              <a:rPr lang="en-US" sz="1800" dirty="0">
                <a:effectLst/>
                <a:latin typeface="Arial" panose="020B0604020202020204" pitchFamily="34" charset="0"/>
                <a:ea typeface="Times New Roman" panose="02020603050405020304" pitchFamily="18" charset="0"/>
              </a:rPr>
              <a:t>” to find possible matches for “CNS”.  </a:t>
            </a: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endParaRPr lang="en-US" sz="1800" dirty="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For “GC”, you should do a search for something similar to “</a:t>
            </a:r>
            <a:r>
              <a:rPr lang="en-US" sz="1800" dirty="0" err="1">
                <a:effectLst/>
                <a:latin typeface="Arial" panose="020B0604020202020204" pitchFamily="34" charset="0"/>
                <a:ea typeface="Times New Roman" panose="02020603050405020304" pitchFamily="18" charset="0"/>
              </a:rPr>
              <a:t>Neiss</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gon</a:t>
            </a:r>
            <a:r>
              <a:rPr lang="en-US" sz="1800" dirty="0">
                <a:effectLst/>
                <a:latin typeface="Arial" panose="020B0604020202020204" pitchFamily="34" charset="0"/>
                <a:ea typeface="Times New Roman" panose="02020603050405020304" pitchFamily="18" charset="0"/>
              </a:rPr>
              <a:t>”.</a:t>
            </a:r>
          </a:p>
        </p:txBody>
      </p:sp>
      <p:pic>
        <p:nvPicPr>
          <p:cNvPr id="9218" name="Picture 2">
            <a:extLst>
              <a:ext uri="{FF2B5EF4-FFF2-40B4-BE49-F238E27FC236}">
                <a16:creationId xmlns:a16="http://schemas.microsoft.com/office/drawing/2014/main" id="{3A4BD303-34FA-4F26-9070-C442FABC03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4602" y="2590874"/>
            <a:ext cx="5228473" cy="3772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6781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79183-605A-40BF-B9EE-4347A1F162A1}"/>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Part 1.	Running the conversion</a:t>
            </a:r>
            <a:endParaRPr lang="en-US" dirty="0"/>
          </a:p>
        </p:txBody>
      </p:sp>
      <p:sp>
        <p:nvSpPr>
          <p:cNvPr id="8" name="Rectangle 5">
            <a:extLst>
              <a:ext uri="{FF2B5EF4-FFF2-40B4-BE49-F238E27FC236}">
                <a16:creationId xmlns:a16="http://schemas.microsoft.com/office/drawing/2014/main" id="{59E27857-DA4B-430C-AE92-6F6FB03BD059}"/>
              </a:ext>
            </a:extLst>
          </p:cNvPr>
          <p:cNvSpPr>
            <a:spLocks noGrp="1" noChangeArrowheads="1"/>
          </p:cNvSpPr>
          <p:nvPr>
            <p:ph idx="1"/>
          </p:nvPr>
        </p:nvSpPr>
        <p:spPr bwMode="auto">
          <a:xfrm>
            <a:off x="304800" y="2584899"/>
            <a:ext cx="5819775" cy="332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0" rIns="0" bIns="0" numCol="1" anchor="ctr" anchorCtr="0" compatLnSpc="1">
            <a:prstTxWarp prst="textNoShape">
              <a:avLst/>
            </a:prstTxWarp>
            <a:spAutoFit/>
          </a:bodyPr>
          <a:lstStyle>
            <a:lvl1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9pPr>
          </a:lstStyle>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After you match the first organism, continue to match all of the rest of the organisms.  </a:t>
            </a: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endParaRPr lang="en-US" sz="1800" dirty="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If you cannot find an appropriate match, you can call the organism “Other” or you can leave it undefined.  </a:t>
            </a: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endParaRPr lang="en-US" sz="1800" dirty="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Then click, “OK” to return to the list with the other undefined codes.  </a:t>
            </a: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endParaRPr lang="en-US" sz="1800" dirty="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You will see that the organism row has disappeared because all of the organisms have been defined.  </a:t>
            </a:r>
          </a:p>
        </p:txBody>
      </p:sp>
      <p:pic>
        <p:nvPicPr>
          <p:cNvPr id="9218" name="Picture 2">
            <a:extLst>
              <a:ext uri="{FF2B5EF4-FFF2-40B4-BE49-F238E27FC236}">
                <a16:creationId xmlns:a16="http://schemas.microsoft.com/office/drawing/2014/main" id="{3A4BD303-34FA-4F26-9070-C442FABC03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4602" y="2590874"/>
            <a:ext cx="5228473" cy="3772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9188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79183-605A-40BF-B9EE-4347A1F162A1}"/>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Part 1.	Running the conversion</a:t>
            </a:r>
            <a:endParaRPr lang="en-US" dirty="0"/>
          </a:p>
        </p:txBody>
      </p:sp>
      <p:sp>
        <p:nvSpPr>
          <p:cNvPr id="8" name="Rectangle 5">
            <a:extLst>
              <a:ext uri="{FF2B5EF4-FFF2-40B4-BE49-F238E27FC236}">
                <a16:creationId xmlns:a16="http://schemas.microsoft.com/office/drawing/2014/main" id="{59E27857-DA4B-430C-AE92-6F6FB03BD059}"/>
              </a:ext>
            </a:extLst>
          </p:cNvPr>
          <p:cNvSpPr>
            <a:spLocks noGrp="1" noChangeArrowheads="1"/>
          </p:cNvSpPr>
          <p:nvPr>
            <p:ph idx="1"/>
          </p:nvPr>
        </p:nvSpPr>
        <p:spPr bwMode="auto">
          <a:xfrm>
            <a:off x="581025" y="2889597"/>
            <a:ext cx="5819775" cy="2718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0" rIns="0" bIns="0" numCol="1" anchor="ctr" anchorCtr="0" compatLnSpc="1">
            <a:prstTxWarp prst="textNoShape">
              <a:avLst/>
            </a:prstTxWarp>
            <a:spAutoFit/>
          </a:bodyPr>
          <a:lstStyle>
            <a:lvl1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9pPr>
          </a:lstStyle>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i="1" u="sng" dirty="0">
                <a:effectLst/>
                <a:latin typeface="Arial" panose="020B0604020202020204" pitchFamily="34" charset="0"/>
                <a:ea typeface="Times New Roman" panose="02020603050405020304" pitchFamily="18" charset="0"/>
              </a:rPr>
              <a:t>Note</a:t>
            </a:r>
            <a:r>
              <a:rPr lang="en-US" sz="1800" dirty="0">
                <a:effectLst/>
                <a:latin typeface="Arial" panose="020B0604020202020204" pitchFamily="34" charset="0"/>
                <a:ea typeface="Times New Roman" panose="02020603050405020304" pitchFamily="18" charset="0"/>
              </a:rPr>
              <a:t>:  If you have a very long list of codes, there is no need to define all of them.  </a:t>
            </a: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endParaRPr lang="en-US" sz="1800" dirty="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Begin with the most common or important ones.  </a:t>
            </a: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endParaRPr lang="en-US" sz="1800" dirty="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If you do not define a code, WHONET will leave the corresponding WHONET field blank, but will still save the original organism code in the column “Local organism code”. </a:t>
            </a:r>
          </a:p>
        </p:txBody>
      </p:sp>
      <p:pic>
        <p:nvPicPr>
          <p:cNvPr id="10242" name="Picture 2">
            <a:extLst>
              <a:ext uri="{FF2B5EF4-FFF2-40B4-BE49-F238E27FC236}">
                <a16:creationId xmlns:a16="http://schemas.microsoft.com/office/drawing/2014/main" id="{FD5E7842-A506-46F6-844B-105757B3E2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1085" y="2574129"/>
            <a:ext cx="5138319" cy="3581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4121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79183-605A-40BF-B9EE-4347A1F162A1}"/>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Part 1.	Running the conversion</a:t>
            </a:r>
            <a:endParaRPr lang="en-US" dirty="0"/>
          </a:p>
        </p:txBody>
      </p:sp>
      <p:sp>
        <p:nvSpPr>
          <p:cNvPr id="8" name="Rectangle 5">
            <a:extLst>
              <a:ext uri="{FF2B5EF4-FFF2-40B4-BE49-F238E27FC236}">
                <a16:creationId xmlns:a16="http://schemas.microsoft.com/office/drawing/2014/main" id="{59E27857-DA4B-430C-AE92-6F6FB03BD059}"/>
              </a:ext>
            </a:extLst>
          </p:cNvPr>
          <p:cNvSpPr>
            <a:spLocks noGrp="1" noChangeArrowheads="1"/>
          </p:cNvSpPr>
          <p:nvPr>
            <p:ph idx="1"/>
          </p:nvPr>
        </p:nvSpPr>
        <p:spPr bwMode="auto">
          <a:xfrm>
            <a:off x="484037" y="2458622"/>
            <a:ext cx="5819775" cy="3662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0" rIns="0" bIns="0" numCol="1" anchor="ctr" anchorCtr="0" compatLnSpc="1">
            <a:prstTxWarp prst="textNoShape">
              <a:avLst/>
            </a:prstTxWarp>
            <a:spAutoFit/>
          </a:bodyPr>
          <a:lstStyle>
            <a:lvl1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 pos="685800" algn="l"/>
                <a:tab pos="914400" algn="l"/>
                <a:tab pos="1143000" algn="l"/>
                <a:tab pos="1371600" algn="l"/>
                <a:tab pos="1600200" algn="l"/>
                <a:tab pos="1828800" algn="l"/>
              </a:tabLst>
            </a:pPr>
            <a:r>
              <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You will now see how to convert your text file to a WHONET file with this new configuration.  </a:t>
            </a:r>
          </a:p>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 pos="685800" algn="l"/>
                <a:tab pos="914400" algn="l"/>
                <a:tab pos="1143000" algn="l"/>
                <a:tab pos="1371600" algn="l"/>
                <a:tab pos="1600200" algn="l"/>
                <a:tab pos="1828800" algn="l"/>
              </a:tabLst>
            </a:pPr>
            <a:endParaRPr lang="en-US" altLang="en-US" dirty="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 pos="685800" algn="l"/>
                <a:tab pos="914400" algn="l"/>
                <a:tab pos="1143000" algn="l"/>
                <a:tab pos="1371600" algn="l"/>
                <a:tab pos="1600200" algn="l"/>
                <a:tab pos="1828800" algn="l"/>
              </a:tabLst>
            </a:pPr>
            <a:r>
              <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You will also see how to check whether the configuration is working and define any of your local data codes that WHONET doesn’t recognize.</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 pos="685800" algn="l"/>
                <a:tab pos="914400" algn="l"/>
                <a:tab pos="1143000" algn="l"/>
                <a:tab pos="1371600" algn="l"/>
                <a:tab pos="1600200" algn="l"/>
                <a:tab pos="1828800" algn="l"/>
              </a:tabLst>
            </a:pPr>
            <a:r>
              <a:rPr kumimoji="0" lang="en-US" altLang="en-US" b="1"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Starting the conversion</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 pos="685800" algn="l"/>
                <a:tab pos="914400" algn="l"/>
                <a:tab pos="1143000" algn="l"/>
                <a:tab pos="1371600" algn="l"/>
                <a:tab pos="1600200" algn="l"/>
                <a:tab pos="1828800" algn="l"/>
              </a:tabLst>
            </a:pPr>
            <a:endParaRPr kumimoji="0" lang="en-US" altLang="en-US"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 pos="685800" algn="l"/>
                <a:tab pos="914400" algn="l"/>
                <a:tab pos="1143000" algn="l"/>
                <a:tab pos="1371600" algn="l"/>
                <a:tab pos="1600200" algn="l"/>
                <a:tab pos="1828800" algn="l"/>
              </a:tabLst>
            </a:pPr>
            <a:r>
              <a:rPr kumimoji="0" lang="en-US" altLang="en-US" b="1" i="0" u="none" strike="noStrike" cap="none" normalizeH="0" baseline="0" dirty="0">
                <a:ln>
                  <a:noFill/>
                </a:ln>
                <a:solidFill>
                  <a:schemeClr val="tx1"/>
                </a:solidFill>
                <a:effectLst/>
                <a:latin typeface="Arial" panose="020B0604020202020204" pitchFamily="34" charset="0"/>
                <a:cs typeface="Arial" panose="020B0604020202020204" pitchFamily="34" charset="0"/>
              </a:rPr>
              <a:t>Original data file</a:t>
            </a: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  Click on the File format for “</a:t>
            </a:r>
            <a:r>
              <a:rPr kumimoji="0" lang="en-US" altLang="en-US"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BacLink</a:t>
            </a: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 Tutorial Hospital” that you configured in the previous step.  </a:t>
            </a:r>
          </a:p>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 pos="685800" algn="l"/>
                <a:tab pos="914400" algn="l"/>
                <a:tab pos="1143000" algn="l"/>
                <a:tab pos="1371600" algn="l"/>
                <a:tab pos="1600200" algn="l"/>
                <a:tab pos="1828800" algn="l"/>
              </a:tabLst>
            </a:pPr>
            <a:endParaRPr lang="en-US" altLang="en-US" dirty="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 pos="685800" algn="l"/>
                <a:tab pos="914400" algn="l"/>
                <a:tab pos="1143000" algn="l"/>
                <a:tab pos="1371600" algn="l"/>
                <a:tab pos="1600200" algn="l"/>
                <a:tab pos="1828800" algn="l"/>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In the upper box called “File name” click on “Browse” to select the file “ExcelDemo.txt”.</a:t>
            </a:r>
            <a:endParaRPr kumimoji="0" lang="en-US" altLang="en-US"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pic>
        <p:nvPicPr>
          <p:cNvPr id="1030" name="Picture 6">
            <a:extLst>
              <a:ext uri="{FF2B5EF4-FFF2-40B4-BE49-F238E27FC236}">
                <a16:creationId xmlns:a16="http://schemas.microsoft.com/office/drawing/2014/main" id="{C9E81F25-228B-4897-A3C3-E26A029DCA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1464" y="2457288"/>
            <a:ext cx="4966499" cy="3698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2510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79183-605A-40BF-B9EE-4347A1F162A1}"/>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Part 1.	Running the conversion</a:t>
            </a:r>
            <a:endParaRPr lang="en-US" dirty="0"/>
          </a:p>
        </p:txBody>
      </p:sp>
      <p:sp>
        <p:nvSpPr>
          <p:cNvPr id="8" name="Rectangle 5">
            <a:extLst>
              <a:ext uri="{FF2B5EF4-FFF2-40B4-BE49-F238E27FC236}">
                <a16:creationId xmlns:a16="http://schemas.microsoft.com/office/drawing/2014/main" id="{59E27857-DA4B-430C-AE92-6F6FB03BD059}"/>
              </a:ext>
            </a:extLst>
          </p:cNvPr>
          <p:cNvSpPr>
            <a:spLocks noGrp="1" noChangeArrowheads="1"/>
          </p:cNvSpPr>
          <p:nvPr>
            <p:ph idx="1"/>
          </p:nvPr>
        </p:nvSpPr>
        <p:spPr bwMode="auto">
          <a:xfrm>
            <a:off x="581026" y="2737248"/>
            <a:ext cx="5301160" cy="3023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0" rIns="0" bIns="0" numCol="1" anchor="ctr" anchorCtr="0" compatLnSpc="1">
            <a:prstTxWarp prst="textNoShape">
              <a:avLst/>
            </a:prstTxWarp>
            <a:spAutoFit/>
          </a:bodyPr>
          <a:lstStyle>
            <a:lvl1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9pPr>
          </a:lstStyle>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Times New Roman" panose="02020603050405020304" pitchFamily="18" charset="0"/>
                <a:ea typeface="Times New Roman" panose="02020603050405020304" pitchFamily="18" charset="0"/>
              </a:rPr>
              <a:t>Click on the row for “Specimen type” and “Define codes”.</a:t>
            </a: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endParaRPr lang="en-US" sz="1800" dirty="0">
              <a:effectLst/>
              <a:latin typeface="Times New Roman" panose="02020603050405020304" pitchFamily="18" charset="0"/>
              <a:ea typeface="Times New Roman" panose="02020603050405020304" pitchFamily="18" charset="0"/>
            </a:endParaRPr>
          </a:p>
          <a:p>
            <a:pPr marL="0" indent="0">
              <a:spcBef>
                <a:spcPts val="0"/>
              </a:spcBef>
              <a:spcAft>
                <a:spcPts val="0"/>
              </a:spcAft>
              <a:buNone/>
            </a:pPr>
            <a:r>
              <a:rPr lang="en-US" sz="1800" dirty="0">
                <a:effectLst/>
                <a:latin typeface="Arial" panose="020B0604020202020204" pitchFamily="34" charset="0"/>
                <a:ea typeface="Times New Roman" panose="02020603050405020304" pitchFamily="18" charset="0"/>
              </a:rPr>
              <a:t>Define the specimen types one at a time, finding the closest match on the WHONET list.  </a:t>
            </a:r>
          </a:p>
          <a:p>
            <a:pPr marL="0" indent="0">
              <a:spcBef>
                <a:spcPts val="0"/>
              </a:spcBef>
              <a:spcAft>
                <a:spcPts val="0"/>
              </a:spcAft>
              <a:buNone/>
            </a:pPr>
            <a:endParaRPr lang="en-US" sz="1800" dirty="0">
              <a:ea typeface="Times New Roman" panose="02020603050405020304" pitchFamily="18" charset="0"/>
            </a:endParaRPr>
          </a:p>
          <a:p>
            <a:pPr marL="0" indent="0">
              <a:spcBef>
                <a:spcPts val="0"/>
              </a:spcBef>
              <a:spcAft>
                <a:spcPts val="0"/>
              </a:spcAft>
              <a:buNone/>
            </a:pPr>
            <a:r>
              <a:rPr lang="en-US" sz="1800" dirty="0">
                <a:effectLst/>
                <a:latin typeface="Arial" panose="020B0604020202020204" pitchFamily="34" charset="0"/>
                <a:ea typeface="Times New Roman" panose="02020603050405020304" pitchFamily="18" charset="0"/>
              </a:rPr>
              <a:t>When you finish matching the specimen types, click “OK” to return to the remaining list of unrecognized codes.</a:t>
            </a: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endParaRPr lang="en-US" sz="1800" dirty="0">
              <a:effectLst/>
              <a:latin typeface="Arial" panose="020B0604020202020204" pitchFamily="34" charset="0"/>
              <a:ea typeface="Times New Roman" panose="02020603050405020304" pitchFamily="18" charset="0"/>
            </a:endParaRPr>
          </a:p>
        </p:txBody>
      </p:sp>
      <p:pic>
        <p:nvPicPr>
          <p:cNvPr id="11266" name="Picture 2">
            <a:extLst>
              <a:ext uri="{FF2B5EF4-FFF2-40B4-BE49-F238E27FC236}">
                <a16:creationId xmlns:a16="http://schemas.microsoft.com/office/drawing/2014/main" id="{06CCFE9A-5D93-41B9-A674-D7BD160A8A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637013"/>
            <a:ext cx="5535993" cy="3651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8696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79183-605A-40BF-B9EE-4347A1F162A1}"/>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Part 1.	Running the conversion</a:t>
            </a:r>
            <a:endParaRPr lang="en-US" dirty="0"/>
          </a:p>
        </p:txBody>
      </p:sp>
      <p:sp>
        <p:nvSpPr>
          <p:cNvPr id="8" name="Rectangle 5">
            <a:extLst>
              <a:ext uri="{FF2B5EF4-FFF2-40B4-BE49-F238E27FC236}">
                <a16:creationId xmlns:a16="http://schemas.microsoft.com/office/drawing/2014/main" id="{59E27857-DA4B-430C-AE92-6F6FB03BD059}"/>
              </a:ext>
            </a:extLst>
          </p:cNvPr>
          <p:cNvSpPr>
            <a:spLocks noGrp="1" noChangeArrowheads="1"/>
          </p:cNvSpPr>
          <p:nvPr>
            <p:ph idx="1"/>
          </p:nvPr>
        </p:nvSpPr>
        <p:spPr bwMode="auto">
          <a:xfrm>
            <a:off x="581026" y="2889598"/>
            <a:ext cx="5301160" cy="2718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0" rIns="0" bIns="0" numCol="1" anchor="ctr" anchorCtr="0" compatLnSpc="1">
            <a:prstTxWarp prst="textNoShape">
              <a:avLst/>
            </a:prstTxWarp>
            <a:spAutoFit/>
          </a:bodyPr>
          <a:lstStyle>
            <a:lvl1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9pPr>
          </a:lstStyle>
          <a:p>
            <a:pPr marL="0" indent="0">
              <a:spcBef>
                <a:spcPts val="0"/>
              </a:spcBef>
              <a:spcAft>
                <a:spcPts val="0"/>
              </a:spcAft>
              <a:buNone/>
            </a:pPr>
            <a:r>
              <a:rPr lang="en-US" sz="1800" dirty="0">
                <a:effectLst/>
                <a:latin typeface="Arial" panose="020B0604020202020204" pitchFamily="34" charset="0"/>
                <a:ea typeface="Times New Roman" panose="02020603050405020304" pitchFamily="18" charset="0"/>
              </a:rPr>
              <a:t>Since we will define the locations later, </a:t>
            </a:r>
          </a:p>
          <a:p>
            <a:pPr marL="0" indent="0">
              <a:spcBef>
                <a:spcPts val="0"/>
              </a:spcBef>
              <a:spcAft>
                <a:spcPts val="0"/>
              </a:spcAft>
              <a:buNone/>
            </a:pPr>
            <a:r>
              <a:rPr lang="en-US" sz="1800" dirty="0">
                <a:effectLst/>
                <a:latin typeface="Arial" panose="020B0604020202020204" pitchFamily="34" charset="0"/>
                <a:ea typeface="Times New Roman" panose="02020603050405020304" pitchFamily="18" charset="0"/>
              </a:rPr>
              <a:t>click “Continue”.  </a:t>
            </a:r>
          </a:p>
          <a:p>
            <a:pPr marL="0" indent="0">
              <a:spcBef>
                <a:spcPts val="0"/>
              </a:spcBef>
              <a:spcAft>
                <a:spcPts val="0"/>
              </a:spcAft>
              <a:buNone/>
            </a:pPr>
            <a:endParaRPr lang="en-US" sz="1800" dirty="0">
              <a:ea typeface="Times New Roman" panose="02020603050405020304" pitchFamily="18" charset="0"/>
            </a:endParaRPr>
          </a:p>
          <a:p>
            <a:pPr marL="0" indent="0">
              <a:spcBef>
                <a:spcPts val="0"/>
              </a:spcBef>
              <a:spcAft>
                <a:spcPts val="0"/>
              </a:spcAft>
              <a:buNone/>
            </a:pP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 then warns that you have defined some additional codes that were not included during the conversion.</a:t>
            </a:r>
          </a:p>
          <a:p>
            <a:pPr marL="0" indent="0">
              <a:spcBef>
                <a:spcPts val="0"/>
              </a:spcBef>
              <a:spcAft>
                <a:spcPts val="0"/>
              </a:spcAft>
              <a:buNone/>
            </a:pPr>
            <a:endParaRPr lang="en-US" sz="1800" dirty="0">
              <a:ea typeface="Times New Roman" panose="02020603050405020304" pitchFamily="18" charset="0"/>
            </a:endParaRPr>
          </a:p>
          <a:p>
            <a:pPr marL="0" indent="0">
              <a:spcBef>
                <a:spcPts val="0"/>
              </a:spcBef>
              <a:spcAft>
                <a:spcPts val="0"/>
              </a:spcAft>
              <a:buNone/>
            </a:pPr>
            <a:r>
              <a:rPr lang="en-US" sz="1800" dirty="0">
                <a:effectLst/>
                <a:latin typeface="Arial" panose="020B0604020202020204" pitchFamily="34" charset="0"/>
                <a:ea typeface="Times New Roman" panose="02020603050405020304" pitchFamily="18" charset="0"/>
              </a:rPr>
              <a:t>Click “OK” to return to the main </a:t>
            </a: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 screen.</a:t>
            </a: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endParaRPr lang="en-US" sz="1800" dirty="0">
              <a:effectLst/>
              <a:latin typeface="Arial" panose="020B0604020202020204" pitchFamily="34" charset="0"/>
              <a:ea typeface="Times New Roman" panose="02020603050405020304" pitchFamily="18" charset="0"/>
            </a:endParaRPr>
          </a:p>
        </p:txBody>
      </p:sp>
      <p:pic>
        <p:nvPicPr>
          <p:cNvPr id="12290" name="Picture 2">
            <a:extLst>
              <a:ext uri="{FF2B5EF4-FFF2-40B4-BE49-F238E27FC236}">
                <a16:creationId xmlns:a16="http://schemas.microsoft.com/office/drawing/2014/main" id="{F7C9225A-62FA-4675-BE19-B7D6EF66B1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427210"/>
            <a:ext cx="5301160" cy="3689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0193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79183-605A-40BF-B9EE-4347A1F162A1}"/>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Part 1.	Running the conversion</a:t>
            </a:r>
            <a:endParaRPr lang="en-US" dirty="0"/>
          </a:p>
        </p:txBody>
      </p:sp>
      <p:sp>
        <p:nvSpPr>
          <p:cNvPr id="8" name="Rectangle 5">
            <a:extLst>
              <a:ext uri="{FF2B5EF4-FFF2-40B4-BE49-F238E27FC236}">
                <a16:creationId xmlns:a16="http://schemas.microsoft.com/office/drawing/2014/main" id="{59E27857-DA4B-430C-AE92-6F6FB03BD059}"/>
              </a:ext>
            </a:extLst>
          </p:cNvPr>
          <p:cNvSpPr>
            <a:spLocks noGrp="1" noChangeArrowheads="1"/>
          </p:cNvSpPr>
          <p:nvPr>
            <p:ph idx="1"/>
          </p:nvPr>
        </p:nvSpPr>
        <p:spPr bwMode="auto">
          <a:xfrm>
            <a:off x="581026" y="3956043"/>
            <a:ext cx="5301160" cy="585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0" rIns="0" bIns="0" numCol="1" anchor="ctr" anchorCtr="0" compatLnSpc="1">
            <a:prstTxWarp prst="textNoShape">
              <a:avLst/>
            </a:prstTxWarp>
            <a:spAutoFit/>
          </a:bodyPr>
          <a:lstStyle>
            <a:lvl1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9pPr>
          </a:lstStyle>
          <a:p>
            <a:pPr marL="0" indent="0">
              <a:spcBef>
                <a:spcPts val="0"/>
              </a:spcBef>
              <a:spcAft>
                <a:spcPts val="0"/>
              </a:spcAft>
              <a:buNone/>
            </a:pPr>
            <a:r>
              <a:rPr lang="en-US" sz="1800" dirty="0">
                <a:effectLst/>
                <a:latin typeface="Arial" panose="020B0604020202020204" pitchFamily="34" charset="0"/>
                <a:ea typeface="Times New Roman" panose="02020603050405020304" pitchFamily="18" charset="0"/>
              </a:rPr>
              <a:t>Click “OK” to return to the main </a:t>
            </a: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 screen.</a:t>
            </a: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endParaRPr lang="en-US" sz="1800" dirty="0">
              <a:effectLst/>
              <a:latin typeface="Arial" panose="020B0604020202020204" pitchFamily="34" charset="0"/>
              <a:ea typeface="Times New Roman" panose="02020603050405020304" pitchFamily="18" charset="0"/>
            </a:endParaRPr>
          </a:p>
        </p:txBody>
      </p:sp>
      <p:pic>
        <p:nvPicPr>
          <p:cNvPr id="1026" name="Picture 2">
            <a:extLst>
              <a:ext uri="{FF2B5EF4-FFF2-40B4-BE49-F238E27FC236}">
                <a16:creationId xmlns:a16="http://schemas.microsoft.com/office/drawing/2014/main" id="{44317534-56E9-8971-CAF5-0880B2DDB5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9815" y="3577235"/>
            <a:ext cx="5259275" cy="138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10038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79183-605A-40BF-B9EE-4347A1F162A1}"/>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Part 1.	Running the conversion  again</a:t>
            </a:r>
            <a:endParaRPr lang="en-US" dirty="0"/>
          </a:p>
        </p:txBody>
      </p:sp>
      <p:sp>
        <p:nvSpPr>
          <p:cNvPr id="8" name="Rectangle 5">
            <a:extLst>
              <a:ext uri="{FF2B5EF4-FFF2-40B4-BE49-F238E27FC236}">
                <a16:creationId xmlns:a16="http://schemas.microsoft.com/office/drawing/2014/main" id="{59E27857-DA4B-430C-AE92-6F6FB03BD059}"/>
              </a:ext>
            </a:extLst>
          </p:cNvPr>
          <p:cNvSpPr>
            <a:spLocks noGrp="1" noChangeArrowheads="1"/>
          </p:cNvSpPr>
          <p:nvPr>
            <p:ph idx="1"/>
          </p:nvPr>
        </p:nvSpPr>
        <p:spPr bwMode="auto">
          <a:xfrm>
            <a:off x="581026" y="3498996"/>
            <a:ext cx="5301160" cy="1499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0" rIns="0" bIns="0" numCol="1" anchor="ctr" anchorCtr="0" compatLnSpc="1">
            <a:prstTxWarp prst="textNoShape">
              <a:avLst/>
            </a:prstTxWarp>
            <a:spAutoFit/>
          </a:bodyPr>
          <a:lstStyle>
            <a:lvl1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9pPr>
          </a:lstStyle>
          <a:p>
            <a:pPr marL="0" indent="0">
              <a:spcBef>
                <a:spcPts val="0"/>
              </a:spcBef>
              <a:spcAft>
                <a:spcPts val="0"/>
              </a:spcAft>
              <a:buNone/>
            </a:pPr>
            <a:r>
              <a:rPr lang="en-US" sz="1800" dirty="0">
                <a:effectLst/>
                <a:latin typeface="Arial" panose="020B0604020202020204" pitchFamily="34" charset="0"/>
                <a:ea typeface="Times New Roman" panose="02020603050405020304" pitchFamily="18" charset="0"/>
              </a:rPr>
              <a:t>Now that you have matched some of your codes with the appropriate WHONET codes, run the conversion again. </a:t>
            </a:r>
          </a:p>
          <a:p>
            <a:pPr marL="0" indent="0">
              <a:spcBef>
                <a:spcPts val="0"/>
              </a:spcBef>
              <a:spcAft>
                <a:spcPts val="0"/>
              </a:spcAft>
              <a:buNone/>
            </a:pPr>
            <a:endParaRPr lang="en-US" sz="1800" dirty="0">
              <a:ea typeface="Times New Roman" panose="02020603050405020304" pitchFamily="18" charset="0"/>
            </a:endParaRPr>
          </a:p>
          <a:p>
            <a:pPr marL="0" indent="0">
              <a:spcBef>
                <a:spcPts val="0"/>
              </a:spcBef>
              <a:spcAft>
                <a:spcPts val="0"/>
              </a:spcAft>
              <a:buNone/>
            </a:pPr>
            <a:r>
              <a:rPr lang="en-US" sz="1800" dirty="0">
                <a:effectLst/>
                <a:latin typeface="Arial" panose="020B0604020202020204" pitchFamily="34" charset="0"/>
                <a:ea typeface="Times New Roman" panose="02020603050405020304" pitchFamily="18" charset="0"/>
              </a:rPr>
              <a:t> Click on “Begin conversion”.  </a:t>
            </a:r>
          </a:p>
        </p:txBody>
      </p:sp>
      <p:pic>
        <p:nvPicPr>
          <p:cNvPr id="2050" name="Picture 2">
            <a:extLst>
              <a:ext uri="{FF2B5EF4-FFF2-40B4-BE49-F238E27FC236}">
                <a16:creationId xmlns:a16="http://schemas.microsoft.com/office/drawing/2014/main" id="{4B03772C-3328-C758-9596-D7AAE1C98F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9815" y="3328993"/>
            <a:ext cx="3610039" cy="2070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14915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79183-605A-40BF-B9EE-4347A1F162A1}"/>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Part 1.	Running the conversion  again</a:t>
            </a:r>
            <a:endParaRPr lang="en-US" dirty="0"/>
          </a:p>
        </p:txBody>
      </p:sp>
      <p:sp>
        <p:nvSpPr>
          <p:cNvPr id="8" name="Rectangle 5">
            <a:extLst>
              <a:ext uri="{FF2B5EF4-FFF2-40B4-BE49-F238E27FC236}">
                <a16:creationId xmlns:a16="http://schemas.microsoft.com/office/drawing/2014/main" id="{59E27857-DA4B-430C-AE92-6F6FB03BD059}"/>
              </a:ext>
            </a:extLst>
          </p:cNvPr>
          <p:cNvSpPr>
            <a:spLocks noGrp="1" noChangeArrowheads="1"/>
          </p:cNvSpPr>
          <p:nvPr>
            <p:ph idx="1"/>
          </p:nvPr>
        </p:nvSpPr>
        <p:spPr bwMode="auto">
          <a:xfrm>
            <a:off x="581026" y="3041948"/>
            <a:ext cx="5301160" cy="2413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0" rIns="0" bIns="0" numCol="1" anchor="ctr" anchorCtr="0" compatLnSpc="1">
            <a:prstTxWarp prst="textNoShape">
              <a:avLst/>
            </a:prstTxWarp>
            <a:spAutoFit/>
          </a:bodyPr>
          <a:lstStyle>
            <a:lvl1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9pPr>
          </a:lstStyle>
          <a:p>
            <a:pPr marL="0" indent="0">
              <a:spcBef>
                <a:spcPts val="0"/>
              </a:spcBef>
              <a:spcAft>
                <a:spcPts val="0"/>
              </a:spcAft>
              <a:buNone/>
            </a:pP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 will give you a warning (Warning #1) that the WHONET file that you want to create already exists, and asks whether you want to replace it. </a:t>
            </a:r>
          </a:p>
          <a:p>
            <a:pPr marL="0" indent="0">
              <a:spcBef>
                <a:spcPts val="0"/>
              </a:spcBef>
              <a:spcAft>
                <a:spcPts val="0"/>
              </a:spcAft>
              <a:buNone/>
            </a:pPr>
            <a:endParaRPr lang="en-US" sz="1800" dirty="0">
              <a:ea typeface="Times New Roman" panose="02020603050405020304" pitchFamily="18" charset="0"/>
            </a:endParaRPr>
          </a:p>
          <a:p>
            <a:pPr marL="0" indent="0">
              <a:spcBef>
                <a:spcPts val="0"/>
              </a:spcBef>
              <a:spcAft>
                <a:spcPts val="0"/>
              </a:spcAft>
              <a:buNone/>
            </a:pPr>
            <a:r>
              <a:rPr lang="en-US" sz="1800" dirty="0">
                <a:effectLst/>
                <a:latin typeface="Arial" panose="020B0604020202020204" pitchFamily="34" charset="0"/>
                <a:ea typeface="Times New Roman" panose="02020603050405020304" pitchFamily="18" charset="0"/>
              </a:rPr>
              <a:t> Answer “Yes”, since the first time was just an initial test.  </a:t>
            </a:r>
          </a:p>
          <a:p>
            <a:pPr marL="0" indent="0">
              <a:spcBef>
                <a:spcPts val="0"/>
              </a:spcBef>
              <a:spcAft>
                <a:spcPts val="0"/>
              </a:spcAft>
              <a:buNone/>
            </a:pPr>
            <a:endParaRPr lang="en-US" sz="1800" dirty="0">
              <a:effectLst/>
              <a:latin typeface="Arial" panose="020B0604020202020204" pitchFamily="34" charset="0"/>
              <a:ea typeface="Times New Roman" panose="02020603050405020304" pitchFamily="18" charset="0"/>
            </a:endParaRPr>
          </a:p>
        </p:txBody>
      </p:sp>
      <p:pic>
        <p:nvPicPr>
          <p:cNvPr id="2050" name="Picture 2">
            <a:extLst>
              <a:ext uri="{FF2B5EF4-FFF2-40B4-BE49-F238E27FC236}">
                <a16:creationId xmlns:a16="http://schemas.microsoft.com/office/drawing/2014/main" id="{4B03772C-3328-C758-9596-D7AAE1C98F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9815" y="3328993"/>
            <a:ext cx="3610039" cy="2070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0940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79183-605A-40BF-B9EE-4347A1F162A1}"/>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Part 1.	Running the conversion  again</a:t>
            </a:r>
            <a:endParaRPr lang="en-US" dirty="0"/>
          </a:p>
        </p:txBody>
      </p:sp>
      <p:sp>
        <p:nvSpPr>
          <p:cNvPr id="8" name="Rectangle 5">
            <a:extLst>
              <a:ext uri="{FF2B5EF4-FFF2-40B4-BE49-F238E27FC236}">
                <a16:creationId xmlns:a16="http://schemas.microsoft.com/office/drawing/2014/main" id="{59E27857-DA4B-430C-AE92-6F6FB03BD059}"/>
              </a:ext>
            </a:extLst>
          </p:cNvPr>
          <p:cNvSpPr>
            <a:spLocks noGrp="1" noChangeArrowheads="1"/>
          </p:cNvSpPr>
          <p:nvPr>
            <p:ph idx="1"/>
          </p:nvPr>
        </p:nvSpPr>
        <p:spPr bwMode="auto">
          <a:xfrm>
            <a:off x="581026" y="3803694"/>
            <a:ext cx="5301160" cy="8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0" rIns="0" bIns="0" numCol="1" anchor="ctr" anchorCtr="0" compatLnSpc="1">
            <a:prstTxWarp prst="textNoShape">
              <a:avLst/>
            </a:prstTxWarp>
            <a:spAutoFit/>
          </a:bodyPr>
          <a:lstStyle>
            <a:lvl1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9pPr>
          </a:lstStyle>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 will then ask again (Warning #2) just to make sure that you read the question.  Answer “Yes” again.</a:t>
            </a:r>
          </a:p>
        </p:txBody>
      </p:sp>
      <p:pic>
        <p:nvPicPr>
          <p:cNvPr id="2050" name="Picture 2">
            <a:extLst>
              <a:ext uri="{FF2B5EF4-FFF2-40B4-BE49-F238E27FC236}">
                <a16:creationId xmlns:a16="http://schemas.microsoft.com/office/drawing/2014/main" id="{4B03772C-3328-C758-9596-D7AAE1C98F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9815" y="3328993"/>
            <a:ext cx="3610039" cy="2070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73713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79183-605A-40BF-B9EE-4347A1F162A1}"/>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Part 1.	Running the conversion  again</a:t>
            </a:r>
            <a:endParaRPr lang="en-US" dirty="0"/>
          </a:p>
        </p:txBody>
      </p:sp>
      <p:sp>
        <p:nvSpPr>
          <p:cNvPr id="8" name="Rectangle 5">
            <a:extLst>
              <a:ext uri="{FF2B5EF4-FFF2-40B4-BE49-F238E27FC236}">
                <a16:creationId xmlns:a16="http://schemas.microsoft.com/office/drawing/2014/main" id="{59E27857-DA4B-430C-AE92-6F6FB03BD059}"/>
              </a:ext>
            </a:extLst>
          </p:cNvPr>
          <p:cNvSpPr>
            <a:spLocks noGrp="1" noChangeArrowheads="1"/>
          </p:cNvSpPr>
          <p:nvPr>
            <p:ph idx="1"/>
          </p:nvPr>
        </p:nvSpPr>
        <p:spPr bwMode="auto">
          <a:xfrm>
            <a:off x="581026" y="3803694"/>
            <a:ext cx="5301160" cy="8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0" rIns="0" bIns="0" numCol="1" anchor="ctr" anchorCtr="0" compatLnSpc="1">
            <a:prstTxWarp prst="textNoShape">
              <a:avLst/>
            </a:prstTxWarp>
            <a:spAutoFit/>
          </a:bodyPr>
          <a:lstStyle>
            <a:lvl1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9pPr>
          </a:lstStyle>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 will then ask again (Warning #2) just to make sure that you read the question.  Answer “Yes” again.</a:t>
            </a:r>
          </a:p>
        </p:txBody>
      </p:sp>
      <p:pic>
        <p:nvPicPr>
          <p:cNvPr id="2050" name="Picture 2">
            <a:extLst>
              <a:ext uri="{FF2B5EF4-FFF2-40B4-BE49-F238E27FC236}">
                <a16:creationId xmlns:a16="http://schemas.microsoft.com/office/drawing/2014/main" id="{4B03772C-3328-C758-9596-D7AAE1C98F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9815" y="3328993"/>
            <a:ext cx="3610039" cy="2070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45461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79183-605A-40BF-B9EE-4347A1F162A1}"/>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Part 1.	Running the conversion  again</a:t>
            </a:r>
            <a:endParaRPr lang="en-US" dirty="0"/>
          </a:p>
        </p:txBody>
      </p:sp>
      <p:sp>
        <p:nvSpPr>
          <p:cNvPr id="8" name="Rectangle 5">
            <a:extLst>
              <a:ext uri="{FF2B5EF4-FFF2-40B4-BE49-F238E27FC236}">
                <a16:creationId xmlns:a16="http://schemas.microsoft.com/office/drawing/2014/main" id="{59E27857-DA4B-430C-AE92-6F6FB03BD059}"/>
              </a:ext>
            </a:extLst>
          </p:cNvPr>
          <p:cNvSpPr>
            <a:spLocks noGrp="1" noChangeArrowheads="1"/>
          </p:cNvSpPr>
          <p:nvPr>
            <p:ph idx="1"/>
          </p:nvPr>
        </p:nvSpPr>
        <p:spPr bwMode="auto">
          <a:xfrm>
            <a:off x="100575" y="3519416"/>
            <a:ext cx="6439706" cy="1804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0" rIns="0" bIns="0" numCol="1" anchor="ctr" anchorCtr="0" compatLnSpc="1">
            <a:prstTxWarp prst="textNoShape">
              <a:avLst/>
            </a:prstTxWarp>
            <a:spAutoFit/>
          </a:bodyPr>
          <a:lstStyle>
            <a:lvl1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9pPr>
          </a:lstStyle>
          <a:p>
            <a:pPr marL="0" indent="0">
              <a:spcBef>
                <a:spcPts val="0"/>
              </a:spcBef>
              <a:spcAft>
                <a:spcPts val="0"/>
              </a:spcAft>
              <a:buNone/>
            </a:pPr>
            <a:r>
              <a:rPr lang="en-US" sz="1800" dirty="0">
                <a:effectLst/>
                <a:latin typeface="Arial" panose="020B0604020202020204" pitchFamily="34" charset="0"/>
                <a:ea typeface="Times New Roman" panose="02020603050405020304" pitchFamily="18" charset="0"/>
              </a:rPr>
              <a:t>Click “Next isolate”, and you will see that the problem with the length of the location code field still persists (“</a:t>
            </a:r>
            <a:r>
              <a:rPr lang="en-US" sz="1800" dirty="0" err="1">
                <a:effectLst/>
                <a:latin typeface="Arial" panose="020B0604020202020204" pitchFamily="34" charset="0"/>
                <a:ea typeface="Times New Roman" panose="02020603050405020304" pitchFamily="18" charset="0"/>
              </a:rPr>
              <a:t>medici</a:t>
            </a:r>
            <a:r>
              <a:rPr lang="en-US" sz="1800" dirty="0">
                <a:effectLst/>
                <a:latin typeface="Arial" panose="020B0604020202020204" pitchFamily="34" charset="0"/>
                <a:ea typeface="Times New Roman" panose="02020603050405020304" pitchFamily="18" charset="0"/>
              </a:rPr>
              <a:t>” instead of “medicine 1”).  </a:t>
            </a:r>
          </a:p>
          <a:p>
            <a:pPr marL="0" indent="0">
              <a:spcBef>
                <a:spcPts val="0"/>
              </a:spcBef>
              <a:spcAft>
                <a:spcPts val="0"/>
              </a:spcAft>
              <a:buNone/>
            </a:pPr>
            <a:endParaRPr lang="en-US" sz="1800" dirty="0">
              <a:ea typeface="Times New Roman" panose="02020603050405020304" pitchFamily="18" charset="0"/>
            </a:endParaRPr>
          </a:p>
          <a:p>
            <a:pPr marL="0" indent="0">
              <a:spcBef>
                <a:spcPts val="0"/>
              </a:spcBef>
              <a:spcAft>
                <a:spcPts val="0"/>
              </a:spcAft>
              <a:buNone/>
            </a:pPr>
            <a:r>
              <a:rPr lang="en-US" sz="1800" dirty="0">
                <a:effectLst/>
                <a:latin typeface="Arial" panose="020B0604020202020204" pitchFamily="34" charset="0"/>
                <a:ea typeface="Times New Roman" panose="02020603050405020304" pitchFamily="18" charset="0"/>
              </a:rPr>
              <a:t>Click “Next” and “Next” again to finish the conversion.  </a:t>
            </a: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 indicates that it converted ten isolates.  </a:t>
            </a:r>
          </a:p>
        </p:txBody>
      </p:sp>
      <p:pic>
        <p:nvPicPr>
          <p:cNvPr id="3074" name="Picture 2">
            <a:extLst>
              <a:ext uri="{FF2B5EF4-FFF2-40B4-BE49-F238E27FC236}">
                <a16:creationId xmlns:a16="http://schemas.microsoft.com/office/drawing/2014/main" id="{6395DDEE-1851-641F-2E4E-11BB56D9C9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0033" y="2338749"/>
            <a:ext cx="4773820" cy="359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58410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79183-605A-40BF-B9EE-4347A1F162A1}"/>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Part 1.	Running the conversion  again</a:t>
            </a:r>
            <a:endParaRPr lang="en-US" dirty="0"/>
          </a:p>
        </p:txBody>
      </p:sp>
      <p:sp>
        <p:nvSpPr>
          <p:cNvPr id="8" name="Rectangle 5">
            <a:extLst>
              <a:ext uri="{FF2B5EF4-FFF2-40B4-BE49-F238E27FC236}">
                <a16:creationId xmlns:a16="http://schemas.microsoft.com/office/drawing/2014/main" id="{59E27857-DA4B-430C-AE92-6F6FB03BD059}"/>
              </a:ext>
            </a:extLst>
          </p:cNvPr>
          <p:cNvSpPr>
            <a:spLocks noGrp="1" noChangeArrowheads="1"/>
          </p:cNvSpPr>
          <p:nvPr>
            <p:ph idx="1"/>
          </p:nvPr>
        </p:nvSpPr>
        <p:spPr bwMode="auto">
          <a:xfrm>
            <a:off x="100575" y="3367067"/>
            <a:ext cx="6439706" cy="2109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0" rIns="0" bIns="0" numCol="1" anchor="ctr" anchorCtr="0" compatLnSpc="1">
            <a:prstTxWarp prst="textNoShape">
              <a:avLst/>
            </a:prstTxWarp>
            <a:spAutoFit/>
          </a:bodyPr>
          <a:lstStyle>
            <a:lvl1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9pPr>
          </a:lstStyle>
          <a:p>
            <a:pPr marL="0" indent="0">
              <a:spcBef>
                <a:spcPts val="0"/>
              </a:spcBef>
              <a:spcAft>
                <a:spcPts val="0"/>
              </a:spcAft>
              <a:buNone/>
            </a:pPr>
            <a:r>
              <a:rPr lang="en-US" sz="1800" dirty="0">
                <a:effectLst/>
                <a:latin typeface="Arial" panose="020B0604020202020204" pitchFamily="34" charset="0"/>
                <a:ea typeface="Times New Roman" panose="02020603050405020304" pitchFamily="18" charset="0"/>
              </a:rPr>
              <a:t>Click “OK”, and answer “Yes” to the question about the unrecognized codes.  This time, you will see that the list of unrecognized codes is much shorter than before.  </a:t>
            </a:r>
          </a:p>
          <a:p>
            <a:pPr marL="0" indent="0">
              <a:spcBef>
                <a:spcPts val="0"/>
              </a:spcBef>
              <a:spcAft>
                <a:spcPts val="0"/>
              </a:spcAft>
              <a:buNone/>
            </a:pPr>
            <a:endParaRPr lang="en-US" sz="1800" dirty="0">
              <a:ea typeface="Times New Roman" panose="02020603050405020304" pitchFamily="18" charset="0"/>
            </a:endParaRPr>
          </a:p>
          <a:p>
            <a:pPr marL="0" indent="0">
              <a:spcBef>
                <a:spcPts val="0"/>
              </a:spcBef>
              <a:spcAft>
                <a:spcPts val="0"/>
              </a:spcAft>
              <a:buNone/>
            </a:pPr>
            <a:r>
              <a:rPr lang="en-US" sz="1800" dirty="0">
                <a:effectLst/>
                <a:latin typeface="Arial" panose="020B0604020202020204" pitchFamily="34" charset="0"/>
                <a:ea typeface="Times New Roman" panose="02020603050405020304" pitchFamily="18" charset="0"/>
              </a:rPr>
              <a:t>Only the locations remain to be defined.  Click on “Continue” to return to the main </a:t>
            </a: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 screen.</a:t>
            </a: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endParaRPr lang="en-US" sz="1800" dirty="0">
              <a:effectLst/>
              <a:latin typeface="Arial" panose="020B0604020202020204" pitchFamily="34" charset="0"/>
              <a:ea typeface="Times New Roman" panose="02020603050405020304" pitchFamily="18" charset="0"/>
            </a:endParaRPr>
          </a:p>
        </p:txBody>
      </p:sp>
      <p:pic>
        <p:nvPicPr>
          <p:cNvPr id="3074" name="Picture 2">
            <a:extLst>
              <a:ext uri="{FF2B5EF4-FFF2-40B4-BE49-F238E27FC236}">
                <a16:creationId xmlns:a16="http://schemas.microsoft.com/office/drawing/2014/main" id="{6395DDEE-1851-641F-2E4E-11BB56D9C9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0033" y="2338749"/>
            <a:ext cx="4773820" cy="359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61458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BC769-98F4-6D13-5064-A6B5E449AFA0}"/>
              </a:ext>
            </a:extLst>
          </p:cNvPr>
          <p:cNvSpPr>
            <a:spLocks noGrp="1"/>
          </p:cNvSpPr>
          <p:nvPr>
            <p:ph type="title"/>
          </p:nvPr>
        </p:nvSpPr>
        <p:spPr/>
        <p:txBody>
          <a:bodyPr/>
          <a:lstStyle/>
          <a:p>
            <a:r>
              <a:rPr lang="en-US" sz="1800" b="1" i="1" dirty="0">
                <a:effectLst/>
                <a:latin typeface="Arial" panose="020B0604020202020204" pitchFamily="34" charset="0"/>
                <a:ea typeface="Times New Roman" panose="02020603050405020304" pitchFamily="18" charset="0"/>
              </a:rPr>
              <a:t>Editing the configuration</a:t>
            </a:r>
            <a:endParaRPr lang="en-US" dirty="0"/>
          </a:p>
        </p:txBody>
      </p:sp>
      <p:sp>
        <p:nvSpPr>
          <p:cNvPr id="3" name="Content Placeholder 2">
            <a:extLst>
              <a:ext uri="{FF2B5EF4-FFF2-40B4-BE49-F238E27FC236}">
                <a16:creationId xmlns:a16="http://schemas.microsoft.com/office/drawing/2014/main" id="{563957C8-7FDA-A620-0729-03D56C85152D}"/>
              </a:ext>
            </a:extLst>
          </p:cNvPr>
          <p:cNvSpPr>
            <a:spLocks noGrp="1"/>
          </p:cNvSpPr>
          <p:nvPr>
            <p:ph idx="1"/>
          </p:nvPr>
        </p:nvSpPr>
        <p:spPr>
          <a:xfrm>
            <a:off x="581192" y="2340864"/>
            <a:ext cx="5990089" cy="3634486"/>
          </a:xfrm>
        </p:spPr>
        <p:txBody>
          <a:bodyPr/>
          <a:lstStyle/>
          <a:p>
            <a:pPr marL="0" indent="0">
              <a:buNone/>
            </a:pPr>
            <a:r>
              <a:rPr lang="en-US" sz="1800" dirty="0">
                <a:effectLst/>
                <a:latin typeface="Arial" panose="020B0604020202020204" pitchFamily="34" charset="0"/>
                <a:ea typeface="Times New Roman" panose="02020603050405020304" pitchFamily="18" charset="0"/>
              </a:rPr>
              <a:t>The conversion is working in most respects with the exception of the location codes which are being shortened to six characters.  This is easy to fix.  </a:t>
            </a:r>
          </a:p>
          <a:p>
            <a:pPr marL="0" indent="0">
              <a:buNone/>
            </a:pPr>
            <a:r>
              <a:rPr lang="en-US" sz="1800" dirty="0">
                <a:effectLst/>
                <a:latin typeface="Arial" panose="020B0604020202020204" pitchFamily="34" charset="0"/>
                <a:ea typeface="Times New Roman" panose="02020603050405020304" pitchFamily="18" charset="0"/>
              </a:rPr>
              <a:t>Click on “Edit format” from the main </a:t>
            </a: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 screen to return to the configuration part of </a:t>
            </a: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  </a:t>
            </a:r>
          </a:p>
          <a:p>
            <a:pPr marL="0" indent="0">
              <a:buNone/>
            </a:pPr>
            <a:r>
              <a:rPr lang="en-US" sz="1800" dirty="0">
                <a:effectLst/>
                <a:latin typeface="Arial" panose="020B0604020202020204" pitchFamily="34" charset="0"/>
                <a:ea typeface="Times New Roman" panose="02020603050405020304" pitchFamily="18" charset="0"/>
              </a:rPr>
              <a:t>Click on “File format” and “Data fields”.  This will return you to the screen in which you defined the matches between the fields in the Excel data file and in WHONET.  </a:t>
            </a:r>
          </a:p>
          <a:p>
            <a:pPr marL="0" indent="0">
              <a:buNone/>
            </a:pPr>
            <a:endParaRPr lang="en-US" dirty="0"/>
          </a:p>
        </p:txBody>
      </p:sp>
      <p:pic>
        <p:nvPicPr>
          <p:cNvPr id="4098" name="Picture 2">
            <a:extLst>
              <a:ext uri="{FF2B5EF4-FFF2-40B4-BE49-F238E27FC236}">
                <a16:creationId xmlns:a16="http://schemas.microsoft.com/office/drawing/2014/main" id="{9E34B55B-8AC4-7A31-C05F-7AE9AEF0AA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1280" y="2236684"/>
            <a:ext cx="5366335" cy="373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7888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79183-605A-40BF-B9EE-4347A1F162A1}"/>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Part 1.	Running the conversion</a:t>
            </a:r>
            <a:endParaRPr lang="en-US" dirty="0"/>
          </a:p>
        </p:txBody>
      </p:sp>
      <p:sp>
        <p:nvSpPr>
          <p:cNvPr id="8" name="Rectangle 5">
            <a:extLst>
              <a:ext uri="{FF2B5EF4-FFF2-40B4-BE49-F238E27FC236}">
                <a16:creationId xmlns:a16="http://schemas.microsoft.com/office/drawing/2014/main" id="{59E27857-DA4B-430C-AE92-6F6FB03BD059}"/>
              </a:ext>
            </a:extLst>
          </p:cNvPr>
          <p:cNvSpPr>
            <a:spLocks noGrp="1" noChangeArrowheads="1"/>
          </p:cNvSpPr>
          <p:nvPr>
            <p:ph idx="1"/>
          </p:nvPr>
        </p:nvSpPr>
        <p:spPr bwMode="auto">
          <a:xfrm>
            <a:off x="581025" y="2485385"/>
            <a:ext cx="5819775" cy="3527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0" rIns="0" bIns="0" numCol="1" anchor="ctr" anchorCtr="0" compatLnSpc="1">
            <a:prstTxWarp prst="textNoShape">
              <a:avLst/>
            </a:prstTxWarp>
            <a:spAutoFit/>
          </a:bodyPr>
          <a:lstStyle>
            <a:lvl1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9pPr>
          </a:lstStyle>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600" b="1" dirty="0">
                <a:effectLst/>
                <a:latin typeface="Arial" panose="020B0604020202020204" pitchFamily="34" charset="0"/>
                <a:ea typeface="Times New Roman" panose="02020603050405020304" pitchFamily="18" charset="0"/>
              </a:rPr>
              <a:t>New data file</a:t>
            </a:r>
            <a:endParaRPr lang="en-US" sz="1600" b="1" dirty="0">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600" dirty="0">
                <a:effectLst/>
                <a:latin typeface="Arial" panose="020B0604020202020204" pitchFamily="34" charset="0"/>
                <a:ea typeface="Times New Roman" panose="02020603050405020304" pitchFamily="18" charset="0"/>
              </a:rPr>
              <a:t>In the lower box, you need to indicate the name of the new WHONET file that you are about to create.  For this tutorial, give the file the name:  “</a:t>
            </a:r>
            <a:r>
              <a:rPr lang="en-US" sz="1600" dirty="0" err="1">
                <a:effectLst/>
                <a:latin typeface="Arial" panose="020B0604020202020204" pitchFamily="34" charset="0"/>
                <a:ea typeface="Times New Roman" panose="02020603050405020304" pitchFamily="18" charset="0"/>
              </a:rPr>
              <a:t>ExcelDemo.bth</a:t>
            </a:r>
            <a:r>
              <a:rPr lang="en-US" sz="1600" dirty="0">
                <a:effectLst/>
                <a:latin typeface="Arial" panose="020B0604020202020204" pitchFamily="34" charset="0"/>
                <a:ea typeface="Times New Roman" panose="02020603050405020304" pitchFamily="18" charset="0"/>
              </a:rPr>
              <a:t>”.  </a:t>
            </a: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endParaRPr lang="en-US" sz="1600" dirty="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600" dirty="0">
                <a:effectLst/>
                <a:latin typeface="Arial" panose="020B0604020202020204" pitchFamily="34" charset="0"/>
                <a:ea typeface="Times New Roman" panose="02020603050405020304" pitchFamily="18" charset="0"/>
              </a:rPr>
              <a:t>You can give the new file any name that you like, but it will be convenient for your data file management if all of your data files end with the three-letter code that you gave to your laboratory, in this tutorial “</a:t>
            </a:r>
            <a:r>
              <a:rPr lang="en-US" sz="1600" dirty="0" err="1">
                <a:effectLst/>
                <a:latin typeface="Arial" panose="020B0604020202020204" pitchFamily="34" charset="0"/>
                <a:ea typeface="Times New Roman" panose="02020603050405020304" pitchFamily="18" charset="0"/>
              </a:rPr>
              <a:t>bth</a:t>
            </a:r>
            <a:r>
              <a:rPr lang="en-US" sz="1600" dirty="0">
                <a:effectLst/>
                <a:latin typeface="Arial" panose="020B0604020202020204" pitchFamily="34"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marL="15120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600" dirty="0">
                <a:effectLst/>
                <a:latin typeface="Arial" panose="020B0604020202020204" pitchFamily="34"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600" dirty="0">
                <a:effectLst/>
                <a:latin typeface="Arial" panose="020B0604020202020204" pitchFamily="34" charset="0"/>
                <a:ea typeface="Times New Roman" panose="02020603050405020304" pitchFamily="18" charset="0"/>
              </a:rPr>
              <a:t>If you did these steps properly, your screen should look like the following.  </a:t>
            </a:r>
            <a:endParaRPr lang="en-US" sz="1600" dirty="0">
              <a:effectLst/>
              <a:latin typeface="Times New Roman" panose="02020603050405020304" pitchFamily="18" charset="0"/>
              <a:ea typeface="Times New Roman" panose="02020603050405020304" pitchFamily="18" charset="0"/>
            </a:endParaRPr>
          </a:p>
          <a:p>
            <a:pPr marL="0" indent="0" defTabSz="914400">
              <a:lnSpc>
                <a:spcPct val="100000"/>
              </a:lnSpc>
              <a:buClrTx/>
              <a:buSzTx/>
              <a:buNone/>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050" name="Picture 2">
            <a:extLst>
              <a:ext uri="{FF2B5EF4-FFF2-40B4-BE49-F238E27FC236}">
                <a16:creationId xmlns:a16="http://schemas.microsoft.com/office/drawing/2014/main" id="{B3F12955-E7E9-46E4-B5A3-602A32735B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0374" y="2208374"/>
            <a:ext cx="5044606" cy="380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88282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BC769-98F4-6D13-5064-A6B5E449AFA0}"/>
              </a:ext>
            </a:extLst>
          </p:cNvPr>
          <p:cNvSpPr>
            <a:spLocks noGrp="1"/>
          </p:cNvSpPr>
          <p:nvPr>
            <p:ph type="title"/>
          </p:nvPr>
        </p:nvSpPr>
        <p:spPr/>
        <p:txBody>
          <a:bodyPr/>
          <a:lstStyle/>
          <a:p>
            <a:r>
              <a:rPr lang="en-US" sz="1800" b="1" i="1" dirty="0">
                <a:effectLst/>
                <a:latin typeface="Arial" panose="020B0604020202020204" pitchFamily="34" charset="0"/>
                <a:ea typeface="Times New Roman" panose="02020603050405020304" pitchFamily="18" charset="0"/>
              </a:rPr>
              <a:t>Editing the configuration</a:t>
            </a:r>
            <a:endParaRPr lang="en-US" dirty="0"/>
          </a:p>
        </p:txBody>
      </p:sp>
      <p:sp>
        <p:nvSpPr>
          <p:cNvPr id="3" name="Content Placeholder 2">
            <a:extLst>
              <a:ext uri="{FF2B5EF4-FFF2-40B4-BE49-F238E27FC236}">
                <a16:creationId xmlns:a16="http://schemas.microsoft.com/office/drawing/2014/main" id="{563957C8-7FDA-A620-0729-03D56C85152D}"/>
              </a:ext>
            </a:extLst>
          </p:cNvPr>
          <p:cNvSpPr>
            <a:spLocks noGrp="1"/>
          </p:cNvSpPr>
          <p:nvPr>
            <p:ph idx="1"/>
          </p:nvPr>
        </p:nvSpPr>
        <p:spPr>
          <a:xfrm>
            <a:off x="581192" y="2340864"/>
            <a:ext cx="5990089" cy="3634486"/>
          </a:xfrm>
        </p:spPr>
        <p:txBody>
          <a:bodyPr/>
          <a:lstStyle/>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Click on “Modify the list of data fields”.  You will see the following screen.  From this screen, you can configure the current fields, add additional ones to the list, and delete fields that you do not need.  </a:t>
            </a: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endParaRPr lang="en-US" sz="1800" dirty="0">
              <a:latin typeface="Arial" panose="020B0604020202020204" pitchFamily="34"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Click on the option “Location”.  On the right side of the screen, you will see that this length of this field is set to 6 characters.  Change this to 20.</a:t>
            </a:r>
          </a:p>
        </p:txBody>
      </p:sp>
      <p:pic>
        <p:nvPicPr>
          <p:cNvPr id="5122" name="Picture 2">
            <a:extLst>
              <a:ext uri="{FF2B5EF4-FFF2-40B4-BE49-F238E27FC236}">
                <a16:creationId xmlns:a16="http://schemas.microsoft.com/office/drawing/2014/main" id="{3DE363EF-7309-2467-A3DE-5863943888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1027" y="2589657"/>
            <a:ext cx="5029200"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87477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BC769-98F4-6D13-5064-A6B5E449AFA0}"/>
              </a:ext>
            </a:extLst>
          </p:cNvPr>
          <p:cNvSpPr>
            <a:spLocks noGrp="1"/>
          </p:cNvSpPr>
          <p:nvPr>
            <p:ph type="title"/>
          </p:nvPr>
        </p:nvSpPr>
        <p:spPr/>
        <p:txBody>
          <a:bodyPr/>
          <a:lstStyle/>
          <a:p>
            <a:r>
              <a:rPr lang="en-US" sz="1800" b="1" i="1" dirty="0">
                <a:effectLst/>
                <a:latin typeface="Arial" panose="020B0604020202020204" pitchFamily="34" charset="0"/>
                <a:ea typeface="Times New Roman" panose="02020603050405020304" pitchFamily="18" charset="0"/>
              </a:rPr>
              <a:t>Editing the configuration</a:t>
            </a:r>
            <a:endParaRPr lang="en-US" dirty="0"/>
          </a:p>
        </p:txBody>
      </p:sp>
      <p:sp>
        <p:nvSpPr>
          <p:cNvPr id="3" name="Content Placeholder 2">
            <a:extLst>
              <a:ext uri="{FF2B5EF4-FFF2-40B4-BE49-F238E27FC236}">
                <a16:creationId xmlns:a16="http://schemas.microsoft.com/office/drawing/2014/main" id="{563957C8-7FDA-A620-0729-03D56C85152D}"/>
              </a:ext>
            </a:extLst>
          </p:cNvPr>
          <p:cNvSpPr>
            <a:spLocks noGrp="1"/>
          </p:cNvSpPr>
          <p:nvPr>
            <p:ph idx="1"/>
          </p:nvPr>
        </p:nvSpPr>
        <p:spPr>
          <a:xfrm>
            <a:off x="581192" y="2340864"/>
            <a:ext cx="5990089" cy="3634486"/>
          </a:xfrm>
        </p:spPr>
        <p:txBody>
          <a:bodyPr/>
          <a:lstStyle/>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Then click “OK”, “OK”, “OK”, “Save”, and “Exit”.  This should return you to the main </a:t>
            </a: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 screen.</a:t>
            </a:r>
          </a:p>
        </p:txBody>
      </p:sp>
      <p:pic>
        <p:nvPicPr>
          <p:cNvPr id="5122" name="Picture 2">
            <a:extLst>
              <a:ext uri="{FF2B5EF4-FFF2-40B4-BE49-F238E27FC236}">
                <a16:creationId xmlns:a16="http://schemas.microsoft.com/office/drawing/2014/main" id="{3DE363EF-7309-2467-A3DE-5863943888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1027" y="2589657"/>
            <a:ext cx="5029200"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19650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932AB-A593-487A-A84A-0BB800941093}"/>
              </a:ext>
            </a:extLst>
          </p:cNvPr>
          <p:cNvSpPr>
            <a:spLocks noGrp="1"/>
          </p:cNvSpPr>
          <p:nvPr>
            <p:ph type="title"/>
          </p:nvPr>
        </p:nvSpPr>
        <p:spPr>
          <a:xfrm>
            <a:off x="581192" y="702156"/>
            <a:ext cx="11029616" cy="1188720"/>
          </a:xfrm>
        </p:spPr>
        <p:txBody>
          <a:bodyPr>
            <a:normAutofit/>
          </a:bodyPr>
          <a:lstStyle/>
          <a:p>
            <a:r>
              <a:rPr lang="en-US"/>
              <a:t>Thank you!</a:t>
            </a:r>
            <a:endParaRPr lang="en-US" dirty="0"/>
          </a:p>
        </p:txBody>
      </p:sp>
      <p:pic>
        <p:nvPicPr>
          <p:cNvPr id="5" name="Picture 4" descr="Logo&#10;&#10;Description automatically generated">
            <a:extLst>
              <a:ext uri="{FF2B5EF4-FFF2-40B4-BE49-F238E27FC236}">
                <a16:creationId xmlns:a16="http://schemas.microsoft.com/office/drawing/2014/main" id="{4989D817-ADB7-401F-AB20-D3824E6B2203}"/>
              </a:ext>
            </a:extLst>
          </p:cNvPr>
          <p:cNvPicPr>
            <a:picLocks noChangeAspect="1"/>
          </p:cNvPicPr>
          <p:nvPr/>
        </p:nvPicPr>
        <p:blipFill rotWithShape="1">
          <a:blip r:embed="rId2"/>
          <a:srcRect t="311" r="-2" b="2149"/>
          <a:stretch/>
        </p:blipFill>
        <p:spPr>
          <a:xfrm>
            <a:off x="611392" y="2347105"/>
            <a:ext cx="5074920" cy="3712464"/>
          </a:xfrm>
          <a:prstGeom prst="rect">
            <a:avLst/>
          </a:prstGeom>
        </p:spPr>
      </p:pic>
      <p:sp>
        <p:nvSpPr>
          <p:cNvPr id="3" name="Content Placeholder 2">
            <a:extLst>
              <a:ext uri="{FF2B5EF4-FFF2-40B4-BE49-F238E27FC236}">
                <a16:creationId xmlns:a16="http://schemas.microsoft.com/office/drawing/2014/main" id="{412C48EC-CD85-41DC-9FDA-A79E7E26D8BF}"/>
              </a:ext>
            </a:extLst>
          </p:cNvPr>
          <p:cNvSpPr>
            <a:spLocks noGrp="1"/>
          </p:cNvSpPr>
          <p:nvPr>
            <p:ph idx="1"/>
          </p:nvPr>
        </p:nvSpPr>
        <p:spPr>
          <a:xfrm>
            <a:off x="6340830" y="2340864"/>
            <a:ext cx="5269977" cy="3634486"/>
          </a:xfrm>
        </p:spPr>
        <p:txBody>
          <a:bodyPr>
            <a:normAutofit/>
          </a:bodyPr>
          <a:lstStyle/>
          <a:p>
            <a:pPr marL="0" indent="0">
              <a:buNone/>
            </a:pPr>
            <a:r>
              <a:rPr lang="en-US"/>
              <a:t>On behalf of the WHONET Team, thank you for learning about the WHONET &amp; </a:t>
            </a:r>
            <a:r>
              <a:rPr lang="en-US" err="1"/>
              <a:t>BacLink</a:t>
            </a:r>
            <a:r>
              <a:rPr lang="en-US"/>
              <a:t> Software! </a:t>
            </a:r>
          </a:p>
          <a:p>
            <a:endParaRPr lang="en-US"/>
          </a:p>
          <a:p>
            <a:pPr marL="0" indent="0">
              <a:buNone/>
            </a:pPr>
            <a:endParaRPr lang="en-US"/>
          </a:p>
        </p:txBody>
      </p:sp>
    </p:spTree>
    <p:extLst>
      <p:ext uri="{BB962C8B-B14F-4D97-AF65-F5344CB8AC3E}">
        <p14:creationId xmlns:p14="http://schemas.microsoft.com/office/powerpoint/2010/main" val="3538948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79183-605A-40BF-B9EE-4347A1F162A1}"/>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Part 1.	Running the conversion</a:t>
            </a:r>
            <a:endParaRPr lang="en-US" dirty="0"/>
          </a:p>
        </p:txBody>
      </p:sp>
      <p:sp>
        <p:nvSpPr>
          <p:cNvPr id="8" name="Rectangle 5">
            <a:extLst>
              <a:ext uri="{FF2B5EF4-FFF2-40B4-BE49-F238E27FC236}">
                <a16:creationId xmlns:a16="http://schemas.microsoft.com/office/drawing/2014/main" id="{59E27857-DA4B-430C-AE92-6F6FB03BD059}"/>
              </a:ext>
            </a:extLst>
          </p:cNvPr>
          <p:cNvSpPr>
            <a:spLocks noGrp="1" noChangeArrowheads="1"/>
          </p:cNvSpPr>
          <p:nvPr>
            <p:ph idx="1"/>
          </p:nvPr>
        </p:nvSpPr>
        <p:spPr bwMode="auto">
          <a:xfrm>
            <a:off x="561975" y="2528496"/>
            <a:ext cx="5819775" cy="2718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0" rIns="0" bIns="0" numCol="1" anchor="ctr" anchorCtr="0" compatLnSpc="1">
            <a:prstTxWarp prst="textNoShape">
              <a:avLst/>
            </a:prstTxWarp>
            <a:spAutoFit/>
          </a:bodyPr>
          <a:lstStyle>
            <a:lvl1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9pPr>
          </a:lstStyle>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b="1" i="1" dirty="0">
                <a:effectLst/>
                <a:latin typeface="Arial" panose="020B0604020202020204" pitchFamily="34" charset="0"/>
                <a:ea typeface="Times New Roman" panose="02020603050405020304" pitchFamily="18" charset="0"/>
              </a:rPr>
              <a:t>Inspecting the conversion</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Click on “Begin conversion”.  </a:t>
            </a: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 will display for you results from the conversion of the first three isolates in the original data file.  </a:t>
            </a: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endParaRPr lang="en-US" sz="1800" dirty="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The purpose is to allow you to visually inspect the accuracy of the conversion.  On the below screen, you see results from the first isolate.  </a:t>
            </a:r>
          </a:p>
        </p:txBody>
      </p:sp>
      <p:pic>
        <p:nvPicPr>
          <p:cNvPr id="3074" name="Picture 2">
            <a:extLst>
              <a:ext uri="{FF2B5EF4-FFF2-40B4-BE49-F238E27FC236}">
                <a16:creationId xmlns:a16="http://schemas.microsoft.com/office/drawing/2014/main" id="{9CF165E7-B703-4EBA-8D25-E37878C7F8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5481" y="2431940"/>
            <a:ext cx="4925327" cy="372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0305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79183-605A-40BF-B9EE-4347A1F162A1}"/>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Part 1.	Running the conversion</a:t>
            </a:r>
            <a:endParaRPr lang="en-US" dirty="0"/>
          </a:p>
        </p:txBody>
      </p:sp>
      <p:sp>
        <p:nvSpPr>
          <p:cNvPr id="8" name="Rectangle 5">
            <a:extLst>
              <a:ext uri="{FF2B5EF4-FFF2-40B4-BE49-F238E27FC236}">
                <a16:creationId xmlns:a16="http://schemas.microsoft.com/office/drawing/2014/main" id="{59E27857-DA4B-430C-AE92-6F6FB03BD059}"/>
              </a:ext>
            </a:extLst>
          </p:cNvPr>
          <p:cNvSpPr>
            <a:spLocks noGrp="1" noChangeArrowheads="1"/>
          </p:cNvSpPr>
          <p:nvPr>
            <p:ph idx="1"/>
          </p:nvPr>
        </p:nvSpPr>
        <p:spPr bwMode="auto">
          <a:xfrm>
            <a:off x="581192" y="2519003"/>
            <a:ext cx="5819775" cy="1805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0" rIns="0" bIns="0" numCol="1" anchor="ctr" anchorCtr="0" compatLnSpc="1">
            <a:prstTxWarp prst="textNoShape">
              <a:avLst/>
            </a:prstTxWarp>
            <a:spAutoFit/>
          </a:bodyPr>
          <a:lstStyle>
            <a:lvl1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9pPr>
          </a:lstStyle>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b="1" i="1" dirty="0">
                <a:effectLst/>
                <a:latin typeface="Arial" panose="020B0604020202020204" pitchFamily="34" charset="0"/>
                <a:ea typeface="Times New Roman" panose="02020603050405020304" pitchFamily="18" charset="0"/>
              </a:rPr>
              <a:t>Inspecting the conversion</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a:t>
            </a:r>
            <a:endParaRPr lang="en-US" sz="1800" dirty="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First focus on the middle column to see whether </a:t>
            </a: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 is reading the data values correctly, and check the final column to see whether </a:t>
            </a: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 is converting the data values correctly.</a:t>
            </a:r>
            <a:endParaRPr lang="en-US" sz="1800" dirty="0">
              <a:effectLst/>
              <a:latin typeface="Times New Roman" panose="02020603050405020304" pitchFamily="18" charset="0"/>
              <a:ea typeface="Times New Roman" panose="02020603050405020304" pitchFamily="18" charset="0"/>
            </a:endParaRPr>
          </a:p>
        </p:txBody>
      </p:sp>
      <p:pic>
        <p:nvPicPr>
          <p:cNvPr id="3074" name="Picture 2">
            <a:extLst>
              <a:ext uri="{FF2B5EF4-FFF2-40B4-BE49-F238E27FC236}">
                <a16:creationId xmlns:a16="http://schemas.microsoft.com/office/drawing/2014/main" id="{9CF165E7-B703-4EBA-8D25-E37878C7F8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5481" y="2431940"/>
            <a:ext cx="4925327" cy="372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0117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79183-605A-40BF-B9EE-4347A1F162A1}"/>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Part 1.	Running the conversion</a:t>
            </a:r>
            <a:endParaRPr lang="en-US" dirty="0"/>
          </a:p>
        </p:txBody>
      </p:sp>
      <p:sp>
        <p:nvSpPr>
          <p:cNvPr id="8" name="Rectangle 5">
            <a:extLst>
              <a:ext uri="{FF2B5EF4-FFF2-40B4-BE49-F238E27FC236}">
                <a16:creationId xmlns:a16="http://schemas.microsoft.com/office/drawing/2014/main" id="{59E27857-DA4B-430C-AE92-6F6FB03BD059}"/>
              </a:ext>
            </a:extLst>
          </p:cNvPr>
          <p:cNvSpPr>
            <a:spLocks noGrp="1" noChangeArrowheads="1"/>
          </p:cNvSpPr>
          <p:nvPr>
            <p:ph idx="1"/>
          </p:nvPr>
        </p:nvSpPr>
        <p:spPr bwMode="auto">
          <a:xfrm>
            <a:off x="581025" y="2633696"/>
            <a:ext cx="5819775" cy="323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0" rIns="0" bIns="0" numCol="1" anchor="ctr" anchorCtr="0" compatLnSpc="1">
            <a:prstTxWarp prst="textNoShape">
              <a:avLst/>
            </a:prstTxWarp>
            <a:spAutoFit/>
          </a:bodyPr>
          <a:lstStyle>
            <a:lvl1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9pPr>
          </a:lstStyle>
          <a:p>
            <a:pPr marL="0" indent="0">
              <a:spcBef>
                <a:spcPts val="0"/>
              </a:spcBef>
              <a:spcAft>
                <a:spcPts val="0"/>
              </a:spcAft>
              <a:buNone/>
            </a:pPr>
            <a:r>
              <a:rPr lang="en-US" sz="1600" dirty="0">
                <a:effectLst/>
                <a:latin typeface="Arial" panose="020B0604020202020204" pitchFamily="34" charset="0"/>
                <a:ea typeface="Times New Roman" panose="02020603050405020304" pitchFamily="18" charset="0"/>
              </a:rPr>
              <a:t>For this first isolate, there seems to be no problem with Identification number, Location, Date of birth, and Specimen number.  </a:t>
            </a:r>
          </a:p>
          <a:p>
            <a:pPr marL="0" indent="0">
              <a:spcBef>
                <a:spcPts val="0"/>
              </a:spcBef>
              <a:spcAft>
                <a:spcPts val="0"/>
              </a:spcAft>
              <a:buNone/>
            </a:pPr>
            <a:endParaRPr lang="en-US" sz="1600" dirty="0">
              <a:ea typeface="Times New Roman" panose="02020603050405020304" pitchFamily="18" charset="0"/>
            </a:endParaRPr>
          </a:p>
          <a:p>
            <a:pPr marL="0" indent="0">
              <a:spcBef>
                <a:spcPts val="0"/>
              </a:spcBef>
              <a:spcAft>
                <a:spcPts val="0"/>
              </a:spcAft>
              <a:buNone/>
            </a:pPr>
            <a:r>
              <a:rPr lang="en-US" sz="1600" dirty="0">
                <a:effectLst/>
                <a:latin typeface="Arial" panose="020B0604020202020204" pitchFamily="34" charset="0"/>
                <a:ea typeface="Times New Roman" panose="02020603050405020304" pitchFamily="18" charset="0"/>
              </a:rPr>
              <a:t>There also appears to be no problem with Specimen date – you should always check the reformatting of the date to ensure that you have selected the correct date format (D/M/Y, M/D/Y, MMDDYYYY, Y-M-D, </a:t>
            </a:r>
            <a:r>
              <a:rPr lang="en-US" sz="1600" i="1" dirty="0">
                <a:effectLst/>
                <a:latin typeface="Arial" panose="020B0604020202020204" pitchFamily="34" charset="0"/>
                <a:ea typeface="Times New Roman" panose="02020603050405020304" pitchFamily="18" charset="0"/>
              </a:rPr>
              <a:t>etc.</a:t>
            </a:r>
            <a:r>
              <a:rPr lang="en-US" sz="1600" dirty="0">
                <a:effectLst/>
                <a:latin typeface="Arial" panose="020B0604020202020204" pitchFamily="34" charset="0"/>
                <a:ea typeface="Times New Roman" panose="02020603050405020304" pitchFamily="18" charset="0"/>
              </a:rPr>
              <a:t>).  </a:t>
            </a:r>
          </a:p>
          <a:p>
            <a:pPr marL="0" indent="0">
              <a:spcBef>
                <a:spcPts val="0"/>
              </a:spcBef>
              <a:spcAft>
                <a:spcPts val="0"/>
              </a:spcAft>
              <a:buNone/>
            </a:pPr>
            <a:endParaRPr lang="en-US" sz="1600" dirty="0">
              <a:ea typeface="Times New Roman" panose="02020603050405020304" pitchFamily="18" charset="0"/>
            </a:endParaRPr>
          </a:p>
          <a:p>
            <a:pPr marL="0" indent="0">
              <a:spcBef>
                <a:spcPts val="0"/>
              </a:spcBef>
              <a:spcAft>
                <a:spcPts val="0"/>
              </a:spcAft>
              <a:buNone/>
            </a:pPr>
            <a:r>
              <a:rPr lang="en-US" sz="1600" dirty="0">
                <a:effectLst/>
                <a:latin typeface="Arial" panose="020B0604020202020204" pitchFamily="34" charset="0"/>
                <a:ea typeface="Times New Roman" panose="02020603050405020304" pitchFamily="18" charset="0"/>
              </a:rPr>
              <a:t>You will also notice that </a:t>
            </a:r>
            <a:r>
              <a:rPr lang="en-US" sz="1600" dirty="0" err="1">
                <a:effectLst/>
                <a:latin typeface="Arial" panose="020B0604020202020204" pitchFamily="34" charset="0"/>
                <a:ea typeface="Times New Roman" panose="02020603050405020304" pitchFamily="18" charset="0"/>
              </a:rPr>
              <a:t>BacLink</a:t>
            </a:r>
            <a:r>
              <a:rPr lang="en-US" sz="1600" dirty="0">
                <a:effectLst/>
                <a:latin typeface="Arial" panose="020B0604020202020204" pitchFamily="34" charset="0"/>
                <a:ea typeface="Times New Roman" panose="02020603050405020304" pitchFamily="18" charset="0"/>
              </a:rPr>
              <a:t> calculates the patient’s age using the date of birth and specimen date fields.</a:t>
            </a:r>
            <a:endParaRPr lang="en-US" sz="16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endParaRPr lang="en-US" sz="1600" dirty="0">
              <a:effectLst/>
              <a:latin typeface="Times New Roman" panose="02020603050405020304" pitchFamily="18" charset="0"/>
              <a:ea typeface="Times New Roman" panose="02020603050405020304" pitchFamily="18" charset="0"/>
            </a:endParaRPr>
          </a:p>
        </p:txBody>
      </p:sp>
      <p:pic>
        <p:nvPicPr>
          <p:cNvPr id="3074" name="Picture 2">
            <a:extLst>
              <a:ext uri="{FF2B5EF4-FFF2-40B4-BE49-F238E27FC236}">
                <a16:creationId xmlns:a16="http://schemas.microsoft.com/office/drawing/2014/main" id="{9CF165E7-B703-4EBA-8D25-E37878C7F8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5481" y="2431940"/>
            <a:ext cx="4925327" cy="372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6309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79183-605A-40BF-B9EE-4347A1F162A1}"/>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Part 1.	Running the conversion</a:t>
            </a:r>
            <a:endParaRPr lang="en-US" dirty="0"/>
          </a:p>
        </p:txBody>
      </p:sp>
      <p:sp>
        <p:nvSpPr>
          <p:cNvPr id="8" name="Rectangle 5">
            <a:extLst>
              <a:ext uri="{FF2B5EF4-FFF2-40B4-BE49-F238E27FC236}">
                <a16:creationId xmlns:a16="http://schemas.microsoft.com/office/drawing/2014/main" id="{59E27857-DA4B-430C-AE92-6F6FB03BD059}"/>
              </a:ext>
            </a:extLst>
          </p:cNvPr>
          <p:cNvSpPr>
            <a:spLocks noGrp="1" noChangeArrowheads="1"/>
          </p:cNvSpPr>
          <p:nvPr>
            <p:ph idx="1"/>
          </p:nvPr>
        </p:nvSpPr>
        <p:spPr bwMode="auto">
          <a:xfrm>
            <a:off x="150125" y="2461321"/>
            <a:ext cx="6250675" cy="2687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0" rIns="0" bIns="0" numCol="1" anchor="ctr" anchorCtr="0" compatLnSpc="1">
            <a:prstTxWarp prst="textNoShape">
              <a:avLst/>
            </a:prstTxWarp>
            <a:spAutoFit/>
          </a:bodyPr>
          <a:lstStyle>
            <a:lvl1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9pPr>
          </a:lstStyle>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600" dirty="0">
                <a:effectLst/>
                <a:latin typeface="Arial" panose="020B0604020202020204" pitchFamily="34" charset="0"/>
                <a:ea typeface="Times New Roman" panose="02020603050405020304" pitchFamily="18" charset="0"/>
              </a:rPr>
              <a:t>For Organism, you will notice that there are two similar rows:  “Organism” and “Local organism code”.  </a:t>
            </a: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endParaRPr lang="en-US" sz="1600" dirty="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600" dirty="0">
                <a:effectLst/>
                <a:latin typeface="Arial" panose="020B0604020202020204" pitchFamily="34" charset="0"/>
                <a:ea typeface="Times New Roman" panose="02020603050405020304" pitchFamily="18" charset="0"/>
              </a:rPr>
              <a:t>The first of these if intended for the WHONET organism code, while the second is intended to save the original organism code from you data file without modification.  </a:t>
            </a: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endParaRPr lang="en-US" sz="1600" dirty="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600" dirty="0">
                <a:effectLst/>
                <a:latin typeface="Arial" panose="020B0604020202020204" pitchFamily="34" charset="0"/>
                <a:ea typeface="Times New Roman" panose="02020603050405020304" pitchFamily="18" charset="0"/>
              </a:rPr>
              <a:t>Since you have not yet defined the correspondence between your local code and the WHONET code, the first of these two rows is blank.  </a:t>
            </a:r>
          </a:p>
        </p:txBody>
      </p:sp>
      <p:pic>
        <p:nvPicPr>
          <p:cNvPr id="3074" name="Picture 2">
            <a:extLst>
              <a:ext uri="{FF2B5EF4-FFF2-40B4-BE49-F238E27FC236}">
                <a16:creationId xmlns:a16="http://schemas.microsoft.com/office/drawing/2014/main" id="{9CF165E7-B703-4EBA-8D25-E37878C7F8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5481" y="2431940"/>
            <a:ext cx="4925327" cy="372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9393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79183-605A-40BF-B9EE-4347A1F162A1}"/>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Part 1.	Running the conversion</a:t>
            </a:r>
            <a:endParaRPr lang="en-US" dirty="0"/>
          </a:p>
        </p:txBody>
      </p:sp>
      <p:sp>
        <p:nvSpPr>
          <p:cNvPr id="8" name="Rectangle 5">
            <a:extLst>
              <a:ext uri="{FF2B5EF4-FFF2-40B4-BE49-F238E27FC236}">
                <a16:creationId xmlns:a16="http://schemas.microsoft.com/office/drawing/2014/main" id="{59E27857-DA4B-430C-AE92-6F6FB03BD059}"/>
              </a:ext>
            </a:extLst>
          </p:cNvPr>
          <p:cNvSpPr>
            <a:spLocks noGrp="1" noChangeArrowheads="1"/>
          </p:cNvSpPr>
          <p:nvPr>
            <p:ph idx="1"/>
          </p:nvPr>
        </p:nvSpPr>
        <p:spPr bwMode="auto">
          <a:xfrm>
            <a:off x="150125" y="2434111"/>
            <a:ext cx="6250675" cy="2417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0" rIns="0" bIns="0" numCol="1" anchor="ctr" anchorCtr="0" compatLnSpc="1">
            <a:prstTxWarp prst="textNoShape">
              <a:avLst/>
            </a:prstTxWarp>
            <a:spAutoFit/>
          </a:bodyPr>
          <a:lstStyle>
            <a:lvl1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9pPr>
          </a:lstStyle>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600" dirty="0">
                <a:effectLst/>
                <a:latin typeface="Arial" panose="020B0604020202020204" pitchFamily="34" charset="0"/>
                <a:ea typeface="Times New Roman" panose="02020603050405020304" pitchFamily="18" charset="0"/>
              </a:rPr>
              <a:t>The situation with Specimen type is similar.  In the row “Specimen type”, </a:t>
            </a:r>
            <a:r>
              <a:rPr lang="en-US" sz="1600" dirty="0" err="1">
                <a:effectLst/>
                <a:latin typeface="Arial" panose="020B0604020202020204" pitchFamily="34" charset="0"/>
                <a:ea typeface="Times New Roman" panose="02020603050405020304" pitchFamily="18" charset="0"/>
              </a:rPr>
              <a:t>BacLink</a:t>
            </a:r>
            <a:r>
              <a:rPr lang="en-US" sz="1600" dirty="0">
                <a:effectLst/>
                <a:latin typeface="Arial" panose="020B0604020202020204" pitchFamily="34" charset="0"/>
                <a:ea typeface="Times New Roman" panose="02020603050405020304" pitchFamily="18" charset="0"/>
              </a:rPr>
              <a:t> leaves the WHONET field blank because it does not know what the corresponding WHONET code is for “Blood”.  </a:t>
            </a: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endParaRPr lang="en-US" sz="1600" dirty="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600" dirty="0">
                <a:effectLst/>
                <a:latin typeface="Arial" panose="020B0604020202020204" pitchFamily="34" charset="0"/>
                <a:ea typeface="Times New Roman" panose="02020603050405020304" pitchFamily="18" charset="0"/>
              </a:rPr>
              <a:t>In the row “Local specimen code”, the original entry is copied over.  Finally, in the lower box, you will see that </a:t>
            </a:r>
            <a:r>
              <a:rPr lang="en-US" sz="1600" dirty="0" err="1">
                <a:effectLst/>
                <a:latin typeface="Arial" panose="020B0604020202020204" pitchFamily="34" charset="0"/>
                <a:ea typeface="Times New Roman" panose="02020603050405020304" pitchFamily="18" charset="0"/>
              </a:rPr>
              <a:t>BacLink</a:t>
            </a:r>
            <a:r>
              <a:rPr lang="en-US" sz="1600" dirty="0">
                <a:effectLst/>
                <a:latin typeface="Arial" panose="020B0604020202020204" pitchFamily="34" charset="0"/>
                <a:ea typeface="Times New Roman" panose="02020603050405020304" pitchFamily="18" charset="0"/>
              </a:rPr>
              <a:t> was able to transfer the antibiotic results correctly.</a:t>
            </a:r>
            <a:endParaRPr lang="en-US" sz="1600" dirty="0">
              <a:effectLst/>
              <a:latin typeface="Times New Roman" panose="02020603050405020304" pitchFamily="18" charset="0"/>
              <a:ea typeface="Times New Roman" panose="02020603050405020304" pitchFamily="18" charset="0"/>
            </a:endParaRPr>
          </a:p>
          <a:p>
            <a:pPr marL="0" indent="0">
              <a:spcBef>
                <a:spcPts val="0"/>
              </a:spcBef>
              <a:spcAft>
                <a:spcPts val="0"/>
              </a:spcAft>
              <a:buNone/>
            </a:pPr>
            <a:endParaRPr lang="en-US" sz="1600" dirty="0">
              <a:effectLst/>
              <a:latin typeface="Times New Roman" panose="02020603050405020304" pitchFamily="18" charset="0"/>
              <a:ea typeface="Times New Roman" panose="02020603050405020304" pitchFamily="18" charset="0"/>
            </a:endParaRPr>
          </a:p>
        </p:txBody>
      </p:sp>
      <p:pic>
        <p:nvPicPr>
          <p:cNvPr id="3074" name="Picture 2">
            <a:extLst>
              <a:ext uri="{FF2B5EF4-FFF2-40B4-BE49-F238E27FC236}">
                <a16:creationId xmlns:a16="http://schemas.microsoft.com/office/drawing/2014/main" id="{9CF165E7-B703-4EBA-8D25-E37878C7F8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5481" y="2431940"/>
            <a:ext cx="4925327" cy="372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9131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79183-605A-40BF-B9EE-4347A1F162A1}"/>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Part 1.	Running the conversion</a:t>
            </a:r>
            <a:endParaRPr lang="en-US" dirty="0"/>
          </a:p>
        </p:txBody>
      </p:sp>
      <p:sp>
        <p:nvSpPr>
          <p:cNvPr id="8" name="Rectangle 5">
            <a:extLst>
              <a:ext uri="{FF2B5EF4-FFF2-40B4-BE49-F238E27FC236}">
                <a16:creationId xmlns:a16="http://schemas.microsoft.com/office/drawing/2014/main" id="{59E27857-DA4B-430C-AE92-6F6FB03BD059}"/>
              </a:ext>
            </a:extLst>
          </p:cNvPr>
          <p:cNvSpPr>
            <a:spLocks noGrp="1" noChangeArrowheads="1"/>
          </p:cNvSpPr>
          <p:nvPr>
            <p:ph idx="1"/>
          </p:nvPr>
        </p:nvSpPr>
        <p:spPr bwMode="auto">
          <a:xfrm>
            <a:off x="581025" y="2429656"/>
            <a:ext cx="5819775" cy="3771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0" rIns="0" bIns="0" numCol="1" anchor="ctr" anchorCtr="0" compatLnSpc="1">
            <a:prstTxWarp prst="textNoShape">
              <a:avLst/>
            </a:prstTxWarp>
            <a:spAutoFit/>
          </a:bodyPr>
          <a:lstStyle>
            <a:lvl1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 pos="457200" algn="l"/>
                <a:tab pos="685800" algn="l"/>
                <a:tab pos="914400" algn="l"/>
                <a:tab pos="1143000" algn="l"/>
                <a:tab pos="1371600" algn="l"/>
                <a:tab pos="1600200" algn="l"/>
                <a:tab pos="1828800" algn="l"/>
              </a:tabLst>
              <a:defRPr>
                <a:solidFill>
                  <a:schemeClr val="tx1"/>
                </a:solidFill>
                <a:latin typeface="Arial" panose="020B0604020202020204" pitchFamily="34" charset="0"/>
              </a:defRPr>
            </a:lvl9pPr>
          </a:lstStyle>
          <a:p>
            <a:pPr marL="0" indent="0">
              <a:spcBef>
                <a:spcPts val="0"/>
              </a:spcBef>
              <a:spcAft>
                <a:spcPts val="0"/>
              </a:spcAft>
              <a:buNone/>
            </a:pPr>
            <a:r>
              <a:rPr lang="en-US" sz="1600" dirty="0">
                <a:effectLst/>
                <a:latin typeface="Arial" panose="020B0604020202020204" pitchFamily="34" charset="0"/>
                <a:ea typeface="Times New Roman" panose="02020603050405020304" pitchFamily="18" charset="0"/>
              </a:rPr>
              <a:t>So from this first record, we can conclude that </a:t>
            </a:r>
            <a:r>
              <a:rPr lang="en-US" sz="1600" dirty="0" err="1">
                <a:effectLst/>
                <a:latin typeface="Arial" panose="020B0604020202020204" pitchFamily="34" charset="0"/>
                <a:ea typeface="Times New Roman" panose="02020603050405020304" pitchFamily="18" charset="0"/>
              </a:rPr>
              <a:t>BacLink</a:t>
            </a:r>
            <a:r>
              <a:rPr lang="en-US" sz="1600" dirty="0">
                <a:effectLst/>
                <a:latin typeface="Arial" panose="020B0604020202020204" pitchFamily="34" charset="0"/>
                <a:ea typeface="Times New Roman" panose="02020603050405020304" pitchFamily="18" charset="0"/>
              </a:rPr>
              <a:t> is reading the data file correctly, and is saving most of the information into the new WHONET file accurately.  </a:t>
            </a:r>
          </a:p>
          <a:p>
            <a:pPr marL="0" indent="0">
              <a:spcBef>
                <a:spcPts val="0"/>
              </a:spcBef>
              <a:spcAft>
                <a:spcPts val="0"/>
              </a:spcAft>
              <a:buNone/>
            </a:pPr>
            <a:endParaRPr lang="en-US" sz="1600" dirty="0">
              <a:ea typeface="Times New Roman" panose="02020603050405020304" pitchFamily="18" charset="0"/>
            </a:endParaRPr>
          </a:p>
          <a:p>
            <a:pPr marL="0" indent="0">
              <a:spcBef>
                <a:spcPts val="0"/>
              </a:spcBef>
              <a:spcAft>
                <a:spcPts val="0"/>
              </a:spcAft>
              <a:buNone/>
            </a:pPr>
            <a:r>
              <a:rPr lang="en-US" sz="1600" dirty="0">
                <a:effectLst/>
                <a:latin typeface="Arial" panose="020B0604020202020204" pitchFamily="34" charset="0"/>
                <a:ea typeface="Times New Roman" panose="02020603050405020304" pitchFamily="18" charset="0"/>
              </a:rPr>
              <a:t>However, </a:t>
            </a:r>
            <a:r>
              <a:rPr lang="en-US" sz="1600" dirty="0" err="1">
                <a:effectLst/>
                <a:latin typeface="Arial" panose="020B0604020202020204" pitchFamily="34" charset="0"/>
                <a:ea typeface="Times New Roman" panose="02020603050405020304" pitchFamily="18" charset="0"/>
              </a:rPr>
              <a:t>BacLink</a:t>
            </a:r>
            <a:r>
              <a:rPr lang="en-US" sz="1600" dirty="0">
                <a:effectLst/>
                <a:latin typeface="Arial" panose="020B0604020202020204" pitchFamily="34" charset="0"/>
                <a:ea typeface="Times New Roman" panose="02020603050405020304" pitchFamily="18" charset="0"/>
              </a:rPr>
              <a:t> has difficulty with the organism and specimen type fields because the codes have not yet been defined. </a:t>
            </a:r>
          </a:p>
          <a:p>
            <a:pPr marL="0" indent="0">
              <a:spcBef>
                <a:spcPts val="0"/>
              </a:spcBef>
              <a:spcAft>
                <a:spcPts val="0"/>
              </a:spcAft>
              <a:buNone/>
            </a:pPr>
            <a:endParaRPr lang="en-US" sz="1600" dirty="0">
              <a:ea typeface="Times New Roman" panose="02020603050405020304" pitchFamily="18" charset="0"/>
            </a:endParaRPr>
          </a:p>
          <a:p>
            <a:pPr marL="0" indent="0">
              <a:spcBef>
                <a:spcPts val="0"/>
              </a:spcBef>
              <a:spcAft>
                <a:spcPts val="0"/>
              </a:spcAft>
              <a:buNone/>
            </a:pPr>
            <a:r>
              <a:rPr lang="en-US" sz="1600" dirty="0">
                <a:effectLst/>
                <a:latin typeface="Arial" panose="020B0604020202020204" pitchFamily="34" charset="0"/>
                <a:ea typeface="Times New Roman" panose="02020603050405020304" pitchFamily="18" charset="0"/>
              </a:rPr>
              <a:t>If you think you may have made a mistake in your configuration, click “Cancel” and return to “Edit format” to make the correction.  </a:t>
            </a:r>
          </a:p>
          <a:p>
            <a:pPr marL="0" indent="0">
              <a:spcBef>
                <a:spcPts val="0"/>
              </a:spcBef>
              <a:spcAft>
                <a:spcPts val="0"/>
              </a:spcAft>
              <a:buNone/>
            </a:pPr>
            <a:endParaRPr lang="en-US" sz="1600" dirty="0">
              <a:ea typeface="Times New Roman" panose="02020603050405020304" pitchFamily="18" charset="0"/>
            </a:endParaRPr>
          </a:p>
          <a:p>
            <a:pPr marL="0" indent="0">
              <a:spcBef>
                <a:spcPts val="0"/>
              </a:spcBef>
              <a:spcAft>
                <a:spcPts val="0"/>
              </a:spcAft>
              <a:buNone/>
            </a:pPr>
            <a:r>
              <a:rPr lang="en-US" sz="1600" dirty="0">
                <a:effectLst/>
                <a:latin typeface="Arial" panose="020B0604020202020204" pitchFamily="34" charset="0"/>
                <a:ea typeface="Times New Roman" panose="02020603050405020304" pitchFamily="18" charset="0"/>
              </a:rPr>
              <a:t>Otherwise, click on “Next” to proceed with the second isolate.</a:t>
            </a:r>
            <a:endParaRPr lang="en-US" sz="1600" dirty="0">
              <a:effectLst/>
              <a:latin typeface="Times New Roman" panose="02020603050405020304" pitchFamily="18" charset="0"/>
              <a:ea typeface="Times New Roman" panose="02020603050405020304" pitchFamily="18" charset="0"/>
            </a:endParaRPr>
          </a:p>
        </p:txBody>
      </p:sp>
      <p:pic>
        <p:nvPicPr>
          <p:cNvPr id="3074" name="Picture 2">
            <a:extLst>
              <a:ext uri="{FF2B5EF4-FFF2-40B4-BE49-F238E27FC236}">
                <a16:creationId xmlns:a16="http://schemas.microsoft.com/office/drawing/2014/main" id="{9CF165E7-B703-4EBA-8D25-E37878C7F8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5481" y="2431940"/>
            <a:ext cx="4925327" cy="372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7725796"/>
      </p:ext>
    </p:extLst>
  </p:cSld>
  <p:clrMapOvr>
    <a:masterClrMapping/>
  </p:clrMapOvr>
</p:sld>
</file>

<file path=ppt/theme/theme1.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5255AC-12AC-4323-AA35-9BAC798B66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BD2D995-20F0-4C14-BF62-1248AB4B484D}">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BB3242A4-1E6A-4E02-809C-4A24066EC01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{E20F6FE4-1967-406C-97E3-A012DDBA97BF}tf67061901_win32</Template>
  <TotalTime>1509</TotalTime>
  <Words>1959</Words>
  <Application>Microsoft Office PowerPoint</Application>
  <PresentationFormat>Widescreen</PresentationFormat>
  <Paragraphs>153</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Franklin Gothic Book</vt:lpstr>
      <vt:lpstr>Franklin Gothic Demi</vt:lpstr>
      <vt:lpstr>Times New Roman</vt:lpstr>
      <vt:lpstr>Wingdings 2</vt:lpstr>
      <vt:lpstr>DividendVTI</vt:lpstr>
      <vt:lpstr>baclink data import module</vt:lpstr>
      <vt:lpstr>Part 1. Running the conversion</vt:lpstr>
      <vt:lpstr>Part 1. Running the conversion</vt:lpstr>
      <vt:lpstr>Part 1. Running the conversion</vt:lpstr>
      <vt:lpstr>Part 1. Running the conversion</vt:lpstr>
      <vt:lpstr>Part 1. Running the conversion</vt:lpstr>
      <vt:lpstr>Part 1. Running the conversion</vt:lpstr>
      <vt:lpstr>Part 1. Running the conversion</vt:lpstr>
      <vt:lpstr>Part 1. Running the conversion</vt:lpstr>
      <vt:lpstr>Part 1. Running the conversion</vt:lpstr>
      <vt:lpstr>Part 1. Running the conversion</vt:lpstr>
      <vt:lpstr>Part 1. Running the conversion</vt:lpstr>
      <vt:lpstr>Part 1. Running the conversion</vt:lpstr>
      <vt:lpstr>Part 1. Running the conversion</vt:lpstr>
      <vt:lpstr>Part 1. Running the conversion</vt:lpstr>
      <vt:lpstr>Part 1. Running the conversion</vt:lpstr>
      <vt:lpstr>Part 1. Running the conversion</vt:lpstr>
      <vt:lpstr>Part 1. Running the conversion</vt:lpstr>
      <vt:lpstr>Part 1. Running the conversion</vt:lpstr>
      <vt:lpstr>Part 1. Running the conversion</vt:lpstr>
      <vt:lpstr>Part 1. Running the conversion</vt:lpstr>
      <vt:lpstr>Part 1. Running the conversion</vt:lpstr>
      <vt:lpstr>Part 1. Running the conversion  again</vt:lpstr>
      <vt:lpstr>Part 1. Running the conversion  again</vt:lpstr>
      <vt:lpstr>Part 1. Running the conversion  again</vt:lpstr>
      <vt:lpstr>Part 1. Running the conversion  again</vt:lpstr>
      <vt:lpstr>Part 1. Running the conversion  again</vt:lpstr>
      <vt:lpstr>Part 1. Running the conversion  again</vt:lpstr>
      <vt:lpstr>Editing the configuration</vt:lpstr>
      <vt:lpstr>Editing the configuration</vt:lpstr>
      <vt:lpstr>Editing the configuration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WHONET 2022 laboratory database software</dc:title>
  <dc:creator>Peters, Robert F.</dc:creator>
  <cp:lastModifiedBy>Peters, Robert F.</cp:lastModifiedBy>
  <cp:revision>78</cp:revision>
  <dcterms:created xsi:type="dcterms:W3CDTF">2022-05-03T12:07:18Z</dcterms:created>
  <dcterms:modified xsi:type="dcterms:W3CDTF">2022-08-21T12:25:20Z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