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24" r:id="rId2"/>
    <p:sldId id="519" r:id="rId3"/>
    <p:sldId id="260" r:id="rId4"/>
    <p:sldId id="261" r:id="rId5"/>
    <p:sldId id="264" r:id="rId6"/>
    <p:sldId id="262" r:id="rId7"/>
    <p:sldId id="263" r:id="rId8"/>
    <p:sldId id="521" r:id="rId9"/>
    <p:sldId id="516" r:id="rId10"/>
    <p:sldId id="265" r:id="rId11"/>
    <p:sldId id="301" r:id="rId12"/>
    <p:sldId id="268" r:id="rId13"/>
    <p:sldId id="269" r:id="rId14"/>
    <p:sldId id="270" r:id="rId15"/>
    <p:sldId id="271" r:id="rId16"/>
    <p:sldId id="272" r:id="rId17"/>
    <p:sldId id="303" r:id="rId18"/>
    <p:sldId id="522" r:id="rId19"/>
    <p:sldId id="517" r:id="rId20"/>
    <p:sldId id="274" r:id="rId21"/>
    <p:sldId id="275" r:id="rId22"/>
    <p:sldId id="305" r:id="rId23"/>
    <p:sldId id="277" r:id="rId24"/>
    <p:sldId id="278" r:id="rId25"/>
    <p:sldId id="279" r:id="rId26"/>
    <p:sldId id="280" r:id="rId27"/>
    <p:sldId id="281" r:id="rId28"/>
    <p:sldId id="282" r:id="rId29"/>
    <p:sldId id="283" r:id="rId30"/>
    <p:sldId id="285" r:id="rId31"/>
    <p:sldId id="286" r:id="rId32"/>
    <p:sldId id="287" r:id="rId33"/>
    <p:sldId id="288" r:id="rId34"/>
    <p:sldId id="289" r:id="rId35"/>
    <p:sldId id="290" r:id="rId36"/>
    <p:sldId id="291" r:id="rId37"/>
    <p:sldId id="306" r:id="rId38"/>
    <p:sldId id="292" r:id="rId39"/>
    <p:sldId id="293" r:id="rId40"/>
    <p:sldId id="294" r:id="rId41"/>
    <p:sldId id="295" r:id="rId42"/>
    <p:sldId id="296" r:id="rId43"/>
    <p:sldId id="297" r:id="rId44"/>
    <p:sldId id="299" r:id="rId45"/>
    <p:sldId id="298" r:id="rId46"/>
    <p:sldId id="30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10" d="100"/>
          <a:sy n="110" d="100"/>
        </p:scale>
        <p:origin x="608" y="176"/>
      </p:cViewPr>
      <p:guideLst/>
    </p:cSldViewPr>
  </p:slideViewPr>
  <p:notesTextViewPr>
    <p:cViewPr>
      <p:scale>
        <a:sx n="1" d="1"/>
        <a:sy n="1" d="1"/>
      </p:scale>
      <p:origin x="0" y="0"/>
    </p:cViewPr>
  </p:notesTextViewPr>
  <p:sorterViewPr>
    <p:cViewPr>
      <p:scale>
        <a:sx n="399" d="400"/>
        <a:sy n="399" d="4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3D104-9512-4AB9-B431-1BBD303F71EC}" type="datetimeFigureOut">
              <a:rPr lang="en-US" smtClean="0"/>
              <a:t>6/10/24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166C4-5DFA-40FF-AD23-60B7CD8FB031}" type="slidenum">
              <a:rPr lang="en-US" smtClean="0"/>
              <a:t>‹#›</a:t>
            </a:fld>
            <a:endParaRPr lang="en-US"/>
          </a:p>
        </p:txBody>
      </p:sp>
    </p:spTree>
    <p:extLst>
      <p:ext uri="{BB962C8B-B14F-4D97-AF65-F5344CB8AC3E}">
        <p14:creationId xmlns:p14="http://schemas.microsoft.com/office/powerpoint/2010/main" val="315057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6140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3126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8176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90D7-7E7C-0363-5180-C4BB2652EE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36B25A-641D-994C-3FED-385A8836EF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B2C81C-D93D-FD9C-EDFE-B2D3B5070625}"/>
              </a:ext>
            </a:extLst>
          </p:cNvPr>
          <p:cNvSpPr>
            <a:spLocks noGrp="1"/>
          </p:cNvSpPr>
          <p:nvPr>
            <p:ph type="dt" sz="half" idx="10"/>
          </p:nvPr>
        </p:nvSpPr>
        <p:spPr/>
        <p:txBody>
          <a:bodyPr/>
          <a:lstStyle/>
          <a:p>
            <a:fld id="{2F21F7C5-5B00-4779-9348-2A50C4E2B13E}" type="datetimeFigureOut">
              <a:rPr lang="en-US" smtClean="0"/>
              <a:t>6/10/24</a:t>
            </a:fld>
            <a:endParaRPr lang="en-US"/>
          </a:p>
        </p:txBody>
      </p:sp>
      <p:sp>
        <p:nvSpPr>
          <p:cNvPr id="5" name="Footer Placeholder 4">
            <a:extLst>
              <a:ext uri="{FF2B5EF4-FFF2-40B4-BE49-F238E27FC236}">
                <a16:creationId xmlns:a16="http://schemas.microsoft.com/office/drawing/2014/main" id="{E6584A11-E73B-8F1D-927D-1EBEA407A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EA623-E7C7-CD2F-DD26-03C950DE67F3}"/>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196607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5FE1-62A1-53AE-A87A-18DA8F35E4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E2BE18-2790-E075-1BA9-98001D0C0C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83E96-1F45-58A7-22A6-1D4754F01B89}"/>
              </a:ext>
            </a:extLst>
          </p:cNvPr>
          <p:cNvSpPr>
            <a:spLocks noGrp="1"/>
          </p:cNvSpPr>
          <p:nvPr>
            <p:ph type="dt" sz="half" idx="10"/>
          </p:nvPr>
        </p:nvSpPr>
        <p:spPr/>
        <p:txBody>
          <a:bodyPr/>
          <a:lstStyle/>
          <a:p>
            <a:fld id="{2F21F7C5-5B00-4779-9348-2A50C4E2B13E}" type="datetimeFigureOut">
              <a:rPr lang="en-US" smtClean="0"/>
              <a:t>6/10/24</a:t>
            </a:fld>
            <a:endParaRPr lang="en-US"/>
          </a:p>
        </p:txBody>
      </p:sp>
      <p:sp>
        <p:nvSpPr>
          <p:cNvPr id="5" name="Footer Placeholder 4">
            <a:extLst>
              <a:ext uri="{FF2B5EF4-FFF2-40B4-BE49-F238E27FC236}">
                <a16:creationId xmlns:a16="http://schemas.microsoft.com/office/drawing/2014/main" id="{0914466D-B702-366D-07FA-F27F2CDDC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6942F-8C3F-3AB5-1F8B-4CE58A2C0FA1}"/>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337788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23CBB3-C9BB-158D-1F1F-4B6E45FACD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9377B8-2ACC-8CC7-2704-06F10E1D2D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BB1DE-14E9-D357-F076-1EC2472EA662}"/>
              </a:ext>
            </a:extLst>
          </p:cNvPr>
          <p:cNvSpPr>
            <a:spLocks noGrp="1"/>
          </p:cNvSpPr>
          <p:nvPr>
            <p:ph type="dt" sz="half" idx="10"/>
          </p:nvPr>
        </p:nvSpPr>
        <p:spPr/>
        <p:txBody>
          <a:bodyPr/>
          <a:lstStyle/>
          <a:p>
            <a:fld id="{2F21F7C5-5B00-4779-9348-2A50C4E2B13E}" type="datetimeFigureOut">
              <a:rPr lang="en-US" smtClean="0"/>
              <a:t>6/10/24</a:t>
            </a:fld>
            <a:endParaRPr lang="en-US"/>
          </a:p>
        </p:txBody>
      </p:sp>
      <p:sp>
        <p:nvSpPr>
          <p:cNvPr id="5" name="Footer Placeholder 4">
            <a:extLst>
              <a:ext uri="{FF2B5EF4-FFF2-40B4-BE49-F238E27FC236}">
                <a16:creationId xmlns:a16="http://schemas.microsoft.com/office/drawing/2014/main" id="{A2D5E0A0-4221-C996-3FEE-4303B7A62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F11E9-47F9-3C74-7FD1-541D0961FC3D}"/>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29979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DC76-4613-5A27-AE5A-B23D58A4D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2036E-AB65-8449-AF2E-3DB7F7C87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86EBF-75FD-0426-14C1-DBA77E57D634}"/>
              </a:ext>
            </a:extLst>
          </p:cNvPr>
          <p:cNvSpPr>
            <a:spLocks noGrp="1"/>
          </p:cNvSpPr>
          <p:nvPr>
            <p:ph type="dt" sz="half" idx="10"/>
          </p:nvPr>
        </p:nvSpPr>
        <p:spPr/>
        <p:txBody>
          <a:bodyPr/>
          <a:lstStyle/>
          <a:p>
            <a:fld id="{2F21F7C5-5B00-4779-9348-2A50C4E2B13E}" type="datetimeFigureOut">
              <a:rPr lang="en-US" smtClean="0"/>
              <a:t>6/10/24</a:t>
            </a:fld>
            <a:endParaRPr lang="en-US"/>
          </a:p>
        </p:txBody>
      </p:sp>
      <p:sp>
        <p:nvSpPr>
          <p:cNvPr id="5" name="Footer Placeholder 4">
            <a:extLst>
              <a:ext uri="{FF2B5EF4-FFF2-40B4-BE49-F238E27FC236}">
                <a16:creationId xmlns:a16="http://schemas.microsoft.com/office/drawing/2014/main" id="{EB635A71-5BD4-8015-A7DC-340CD5380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AB0F4-0B03-A65D-E5BC-1DD0B4C01AF7}"/>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259621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8943-DEEA-765D-0D0F-2813F262B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B5F5E9-E40D-AD6C-7BD7-631554E10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B20550-846F-9AC2-A629-4F9E83967B14}"/>
              </a:ext>
            </a:extLst>
          </p:cNvPr>
          <p:cNvSpPr>
            <a:spLocks noGrp="1"/>
          </p:cNvSpPr>
          <p:nvPr>
            <p:ph type="dt" sz="half" idx="10"/>
          </p:nvPr>
        </p:nvSpPr>
        <p:spPr/>
        <p:txBody>
          <a:bodyPr/>
          <a:lstStyle/>
          <a:p>
            <a:fld id="{2F21F7C5-5B00-4779-9348-2A50C4E2B13E}" type="datetimeFigureOut">
              <a:rPr lang="en-US" smtClean="0"/>
              <a:t>6/10/24</a:t>
            </a:fld>
            <a:endParaRPr lang="en-US"/>
          </a:p>
        </p:txBody>
      </p:sp>
      <p:sp>
        <p:nvSpPr>
          <p:cNvPr id="5" name="Footer Placeholder 4">
            <a:extLst>
              <a:ext uri="{FF2B5EF4-FFF2-40B4-BE49-F238E27FC236}">
                <a16:creationId xmlns:a16="http://schemas.microsoft.com/office/drawing/2014/main" id="{D923A80A-13CD-8B6B-DA9B-AB26548AD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009C0-1A45-D00D-EEAB-2FD94D15D03E}"/>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65009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932D-26EF-7234-CE43-660082EFD8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369756-217F-C0C0-7D72-5F7E91E3A4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C036A-6067-C190-B5DD-CF7D5DDD12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D9BAEF-0F4B-C78E-EE76-A6AA1C9FFE31}"/>
              </a:ext>
            </a:extLst>
          </p:cNvPr>
          <p:cNvSpPr>
            <a:spLocks noGrp="1"/>
          </p:cNvSpPr>
          <p:nvPr>
            <p:ph type="dt" sz="half" idx="10"/>
          </p:nvPr>
        </p:nvSpPr>
        <p:spPr/>
        <p:txBody>
          <a:bodyPr/>
          <a:lstStyle/>
          <a:p>
            <a:fld id="{2F21F7C5-5B00-4779-9348-2A50C4E2B13E}" type="datetimeFigureOut">
              <a:rPr lang="en-US" smtClean="0"/>
              <a:t>6/10/24</a:t>
            </a:fld>
            <a:endParaRPr lang="en-US"/>
          </a:p>
        </p:txBody>
      </p:sp>
      <p:sp>
        <p:nvSpPr>
          <p:cNvPr id="6" name="Footer Placeholder 5">
            <a:extLst>
              <a:ext uri="{FF2B5EF4-FFF2-40B4-BE49-F238E27FC236}">
                <a16:creationId xmlns:a16="http://schemas.microsoft.com/office/drawing/2014/main" id="{93A4E524-0700-1873-10FF-97E26A6C5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13B3A-9836-C6B2-77E8-6C2C64C2CF59}"/>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207648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ED4F-8FFC-4AF8-4CC1-2CB1A5DBCA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14A7B-887F-2FC5-4C45-826D96054C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B537E4-2DBA-6A74-895B-EE77B9EAA0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B14E89-6937-3FCC-B055-E214C9384A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614BD-3CC7-E69A-AD90-FD277572AA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264AA7-A65C-F28F-DBE1-EC06EBE60824}"/>
              </a:ext>
            </a:extLst>
          </p:cNvPr>
          <p:cNvSpPr>
            <a:spLocks noGrp="1"/>
          </p:cNvSpPr>
          <p:nvPr>
            <p:ph type="dt" sz="half" idx="10"/>
          </p:nvPr>
        </p:nvSpPr>
        <p:spPr/>
        <p:txBody>
          <a:bodyPr/>
          <a:lstStyle/>
          <a:p>
            <a:fld id="{2F21F7C5-5B00-4779-9348-2A50C4E2B13E}" type="datetimeFigureOut">
              <a:rPr lang="en-US" smtClean="0"/>
              <a:t>6/10/24</a:t>
            </a:fld>
            <a:endParaRPr lang="en-US"/>
          </a:p>
        </p:txBody>
      </p:sp>
      <p:sp>
        <p:nvSpPr>
          <p:cNvPr id="8" name="Footer Placeholder 7">
            <a:extLst>
              <a:ext uri="{FF2B5EF4-FFF2-40B4-BE49-F238E27FC236}">
                <a16:creationId xmlns:a16="http://schemas.microsoft.com/office/drawing/2014/main" id="{519F8DA1-0F7C-F319-D5DD-7A5C68EB46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2A09C8-516A-8EBF-C517-ECD8924DBFD8}"/>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620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B060-1417-9F16-B1C9-34E16FEE57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025135-C26D-9089-F81D-6F8A59CAFB08}"/>
              </a:ext>
            </a:extLst>
          </p:cNvPr>
          <p:cNvSpPr>
            <a:spLocks noGrp="1"/>
          </p:cNvSpPr>
          <p:nvPr>
            <p:ph type="dt" sz="half" idx="10"/>
          </p:nvPr>
        </p:nvSpPr>
        <p:spPr/>
        <p:txBody>
          <a:bodyPr/>
          <a:lstStyle/>
          <a:p>
            <a:fld id="{2F21F7C5-5B00-4779-9348-2A50C4E2B13E}" type="datetimeFigureOut">
              <a:rPr lang="en-US" smtClean="0"/>
              <a:t>6/10/24</a:t>
            </a:fld>
            <a:endParaRPr lang="en-US"/>
          </a:p>
        </p:txBody>
      </p:sp>
      <p:sp>
        <p:nvSpPr>
          <p:cNvPr id="4" name="Footer Placeholder 3">
            <a:extLst>
              <a:ext uri="{FF2B5EF4-FFF2-40B4-BE49-F238E27FC236}">
                <a16:creationId xmlns:a16="http://schemas.microsoft.com/office/drawing/2014/main" id="{DD85DB2C-9FC7-373C-6B18-715E653415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C79CBA-349F-0A7D-7CBD-28C86CE72632}"/>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55771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087BF9-702C-E973-6910-18EDFC7896F7}"/>
              </a:ext>
            </a:extLst>
          </p:cNvPr>
          <p:cNvSpPr>
            <a:spLocks noGrp="1"/>
          </p:cNvSpPr>
          <p:nvPr>
            <p:ph type="dt" sz="half" idx="10"/>
          </p:nvPr>
        </p:nvSpPr>
        <p:spPr/>
        <p:txBody>
          <a:bodyPr/>
          <a:lstStyle/>
          <a:p>
            <a:fld id="{2F21F7C5-5B00-4779-9348-2A50C4E2B13E}" type="datetimeFigureOut">
              <a:rPr lang="en-US" smtClean="0"/>
              <a:t>6/10/24</a:t>
            </a:fld>
            <a:endParaRPr lang="en-US"/>
          </a:p>
        </p:txBody>
      </p:sp>
      <p:sp>
        <p:nvSpPr>
          <p:cNvPr id="3" name="Footer Placeholder 2">
            <a:extLst>
              <a:ext uri="{FF2B5EF4-FFF2-40B4-BE49-F238E27FC236}">
                <a16:creationId xmlns:a16="http://schemas.microsoft.com/office/drawing/2014/main" id="{436CFE0C-F651-0175-2056-16BE380EDD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89CF05-CFFA-A719-0FEA-E3CAFCEBCEA8}"/>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19064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32A4-2FC0-EBA0-BE32-BFBF8BBE0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E60A4E-9B98-4D8C-417E-CC5E555DB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19B378-78F9-4D1E-03DF-7963EC680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01117A-220F-176D-33DE-5DE88D2FB743}"/>
              </a:ext>
            </a:extLst>
          </p:cNvPr>
          <p:cNvSpPr>
            <a:spLocks noGrp="1"/>
          </p:cNvSpPr>
          <p:nvPr>
            <p:ph type="dt" sz="half" idx="10"/>
          </p:nvPr>
        </p:nvSpPr>
        <p:spPr/>
        <p:txBody>
          <a:bodyPr/>
          <a:lstStyle/>
          <a:p>
            <a:fld id="{2F21F7C5-5B00-4779-9348-2A50C4E2B13E}" type="datetimeFigureOut">
              <a:rPr lang="en-US" smtClean="0"/>
              <a:t>6/10/24</a:t>
            </a:fld>
            <a:endParaRPr lang="en-US"/>
          </a:p>
        </p:txBody>
      </p:sp>
      <p:sp>
        <p:nvSpPr>
          <p:cNvPr id="6" name="Footer Placeholder 5">
            <a:extLst>
              <a:ext uri="{FF2B5EF4-FFF2-40B4-BE49-F238E27FC236}">
                <a16:creationId xmlns:a16="http://schemas.microsoft.com/office/drawing/2014/main" id="{A0CCE5FD-4F23-3C6B-4968-E928F2548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8CCE78-9660-8D4B-AE58-C2C23E8FF2FF}"/>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96344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D483-CAB7-AEEF-C433-0807F368B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53DDFF-1512-E335-BA3E-A5B1F21B9B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65512F-9BF2-B352-41F3-13B85425DF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C266D-B2E3-9EE5-1578-80E09EB3EACB}"/>
              </a:ext>
            </a:extLst>
          </p:cNvPr>
          <p:cNvSpPr>
            <a:spLocks noGrp="1"/>
          </p:cNvSpPr>
          <p:nvPr>
            <p:ph type="dt" sz="half" idx="10"/>
          </p:nvPr>
        </p:nvSpPr>
        <p:spPr/>
        <p:txBody>
          <a:bodyPr/>
          <a:lstStyle/>
          <a:p>
            <a:fld id="{2F21F7C5-5B00-4779-9348-2A50C4E2B13E}" type="datetimeFigureOut">
              <a:rPr lang="en-US" smtClean="0"/>
              <a:t>6/10/24</a:t>
            </a:fld>
            <a:endParaRPr lang="en-US"/>
          </a:p>
        </p:txBody>
      </p:sp>
      <p:sp>
        <p:nvSpPr>
          <p:cNvPr id="6" name="Footer Placeholder 5">
            <a:extLst>
              <a:ext uri="{FF2B5EF4-FFF2-40B4-BE49-F238E27FC236}">
                <a16:creationId xmlns:a16="http://schemas.microsoft.com/office/drawing/2014/main" id="{2D259162-2A74-AFDB-574C-C2B3006E8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CE54F-C942-A738-7A85-FD11E7AE8C65}"/>
              </a:ext>
            </a:extLst>
          </p:cNvPr>
          <p:cNvSpPr>
            <a:spLocks noGrp="1"/>
          </p:cNvSpPr>
          <p:nvPr>
            <p:ph type="sldNum" sz="quarter" idx="12"/>
          </p:nvPr>
        </p:nvSpPr>
        <p:spPr/>
        <p:txBody>
          <a:bodyPr/>
          <a:lstStyle/>
          <a:p>
            <a:fld id="{55CB99D3-6254-477E-B610-54F7AB977694}" type="slidenum">
              <a:rPr lang="en-US" smtClean="0"/>
              <a:t>‹#›</a:t>
            </a:fld>
            <a:endParaRPr lang="en-US"/>
          </a:p>
        </p:txBody>
      </p:sp>
    </p:spTree>
    <p:extLst>
      <p:ext uri="{BB962C8B-B14F-4D97-AF65-F5344CB8AC3E}">
        <p14:creationId xmlns:p14="http://schemas.microsoft.com/office/powerpoint/2010/main" val="349511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CAF8E-69C5-1C54-3B23-6CD0ACBA07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E58D8-322B-85DE-C117-D154DBD4D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65F85-716C-2033-6A4F-D1D003874B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1F7C5-5B00-4779-9348-2A50C4E2B13E}" type="datetimeFigureOut">
              <a:rPr lang="en-US" smtClean="0"/>
              <a:t>6/10/24</a:t>
            </a:fld>
            <a:endParaRPr lang="en-US"/>
          </a:p>
        </p:txBody>
      </p:sp>
      <p:sp>
        <p:nvSpPr>
          <p:cNvPr id="5" name="Footer Placeholder 4">
            <a:extLst>
              <a:ext uri="{FF2B5EF4-FFF2-40B4-BE49-F238E27FC236}">
                <a16:creationId xmlns:a16="http://schemas.microsoft.com/office/drawing/2014/main" id="{5DCB87B8-7B05-32FB-B9CE-32B89A49E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EA668D-6989-3BA9-A4A4-2D60425474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B99D3-6254-477E-B610-54F7AB977694}" type="slidenum">
              <a:rPr lang="en-US" smtClean="0"/>
              <a:t>‹#›</a:t>
            </a:fld>
            <a:endParaRPr lang="en-US"/>
          </a:p>
        </p:txBody>
      </p:sp>
    </p:spTree>
    <p:extLst>
      <p:ext uri="{BB962C8B-B14F-4D97-AF65-F5344CB8AC3E}">
        <p14:creationId xmlns:p14="http://schemas.microsoft.com/office/powerpoint/2010/main" val="411021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hyperlink" Target="http://www.dhis2.org/" TargetMode="External"/><Relationship Id="rId3" Type="http://schemas.openxmlformats.org/officeDocument/2006/relationships/image" Target="../media/image20.png"/><Relationship Id="rId7" Type="http://schemas.openxmlformats.org/officeDocument/2006/relationships/hyperlink" Target="http://www.amass.website/"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4.svg"/><Relationship Id="rId4" Type="http://schemas.openxmlformats.org/officeDocument/2006/relationships/image" Target="../media/image21.pn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88409" y="558320"/>
            <a:ext cx="11649591" cy="738664"/>
          </a:xfrm>
          <a:prstGeom prst="rect">
            <a:avLst/>
          </a:prstGeom>
        </p:spPr>
        <p:txBody>
          <a:bodyPr wrap="square" lIns="0" tIns="0" rIns="0" bIns="0" rtlCol="0" anchor="ctr" anchorCtr="1">
            <a:spAutoFit/>
          </a:bodyPr>
          <a:lstStyle/>
          <a:p>
            <a:pPr algn="ctr"/>
            <a:r>
              <a:rPr lang="en-US" sz="4800" spc="-42" dirty="0">
                <a:solidFill>
                  <a:srgbClr val="0B3A7F"/>
                </a:solidFill>
                <a:latin typeface="Atkinson Hyperlegible" pitchFamily="2" charset="0"/>
                <a:ea typeface="Tahoma" panose="020B0604030504040204" pitchFamily="34" charset="0"/>
                <a:cs typeface="Tahoma" panose="020B0604030504040204" pitchFamily="34" charset="0"/>
              </a:rPr>
              <a:t>WHONET Training Course</a:t>
            </a:r>
          </a:p>
        </p:txBody>
      </p:sp>
      <p:sp>
        <p:nvSpPr>
          <p:cNvPr id="6" name="TextBox 6"/>
          <p:cNvSpPr txBox="1"/>
          <p:nvPr/>
        </p:nvSpPr>
        <p:spPr>
          <a:xfrm>
            <a:off x="4598373" y="4068564"/>
            <a:ext cx="7186849" cy="2154436"/>
          </a:xfrm>
          <a:prstGeom prst="rect">
            <a:avLst/>
          </a:prstGeom>
        </p:spPr>
        <p:txBody>
          <a:bodyPr wrap="square" lIns="0" tIns="0" rIns="0" bIns="0" rtlCol="0" anchor="t">
            <a:spAutoFit/>
          </a:bodyPr>
          <a:lstStyle/>
          <a:p>
            <a:r>
              <a:rPr lang="en-US" sz="2800" spc="-35" dirty="0">
                <a:solidFill>
                  <a:srgbClr val="000066"/>
                </a:solidFill>
                <a:latin typeface="Atkinson Hyperlegible" pitchFamily="2" charset="0"/>
                <a:ea typeface="Tahoma" panose="020B0604030504040204" pitchFamily="34" charset="0"/>
                <a:cs typeface="Tahoma" panose="020B0604030504040204" pitchFamily="34" charset="0"/>
              </a:rPr>
              <a:t>Division of Infectious Diseases, Brigham and Women’s Hospital, Boston, United States</a:t>
            </a:r>
          </a:p>
          <a:p>
            <a:endParaRPr lang="en-US" sz="2800" spc="-35" dirty="0">
              <a:solidFill>
                <a:srgbClr val="000066"/>
              </a:solidFill>
              <a:latin typeface="Atkinson Hyperlegible" pitchFamily="2" charset="0"/>
              <a:ea typeface="Tahoma" panose="020B0604030504040204" pitchFamily="34" charset="0"/>
              <a:cs typeface="Tahoma" panose="020B0604030504040204" pitchFamily="34" charset="0"/>
            </a:endParaRPr>
          </a:p>
          <a:p>
            <a:r>
              <a:rPr lang="en-US" sz="2800" spc="-35" dirty="0">
                <a:solidFill>
                  <a:srgbClr val="000066"/>
                </a:solidFill>
                <a:latin typeface="Atkinson Hyperlegible" pitchFamily="2" charset="0"/>
                <a:ea typeface="Tahoma" panose="020B0604030504040204" pitchFamily="34" charset="0"/>
                <a:cs typeface="Tahoma" panose="020B0604030504040204" pitchFamily="34" charset="0"/>
              </a:rPr>
              <a:t>WHO Collaborating Centre for Surveillance of Antimicrobial Resistance</a:t>
            </a:r>
          </a:p>
        </p:txBody>
      </p:sp>
      <p:sp>
        <p:nvSpPr>
          <p:cNvPr id="3" name="Freeform 3">
            <a:extLst>
              <a:ext uri="{FF2B5EF4-FFF2-40B4-BE49-F238E27FC236}">
                <a16:creationId xmlns:a16="http://schemas.microsoft.com/office/drawing/2014/main" id="{A246DEFD-DE56-8073-5C93-886D22949D84}"/>
              </a:ext>
            </a:extLst>
          </p:cNvPr>
          <p:cNvSpPr/>
          <p:nvPr/>
        </p:nvSpPr>
        <p:spPr>
          <a:xfrm>
            <a:off x="2061673" y="4275795"/>
            <a:ext cx="2028004" cy="1889888"/>
          </a:xfrm>
          <a:custGeom>
            <a:avLst/>
            <a:gdLst/>
            <a:ahLst/>
            <a:cxnLst/>
            <a:rect l="l" t="t" r="r" b="b"/>
            <a:pathLst>
              <a:path w="6320158" h="6320158">
                <a:moveTo>
                  <a:pt x="0" y="0"/>
                </a:moveTo>
                <a:lnTo>
                  <a:pt x="6320158" y="0"/>
                </a:lnTo>
                <a:lnTo>
                  <a:pt x="6320158" y="6320158"/>
                </a:lnTo>
                <a:lnTo>
                  <a:pt x="0" y="6320158"/>
                </a:lnTo>
                <a:lnTo>
                  <a:pt x="0" y="0"/>
                </a:lnTo>
                <a:close/>
              </a:path>
            </a:pathLst>
          </a:custGeom>
          <a:blipFill>
            <a:blip r:embed="rId2"/>
            <a:stretch>
              <a:fillRect/>
            </a:stretch>
          </a:blipFill>
        </p:spPr>
        <p:txBody>
          <a:bodyPr/>
          <a:lstStyle/>
          <a:p>
            <a:endParaRPr lang="en-US" sz="1200">
              <a:latin typeface="Atkinson Hyperlegible" pitchFamily="2" charset="0"/>
            </a:endParaRPr>
          </a:p>
        </p:txBody>
      </p:sp>
      <p:pic>
        <p:nvPicPr>
          <p:cNvPr id="1026" name="Picture 2" descr="Brigham and Women's Hospital - Wikipedia">
            <a:extLst>
              <a:ext uri="{FF2B5EF4-FFF2-40B4-BE49-F238E27FC236}">
                <a16:creationId xmlns:a16="http://schemas.microsoft.com/office/drawing/2014/main" id="{9516188E-271B-41ED-3173-20A2A2B0C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26" y="4343400"/>
            <a:ext cx="1492174" cy="17431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43599856-63A9-54DF-6E04-5B41A2DC7709}"/>
              </a:ext>
            </a:extLst>
          </p:cNvPr>
          <p:cNvSpPr txBox="1"/>
          <p:nvPr/>
        </p:nvSpPr>
        <p:spPr>
          <a:xfrm>
            <a:off x="644010" y="1600222"/>
            <a:ext cx="11041843" cy="656462"/>
          </a:xfrm>
          <a:prstGeom prst="rect">
            <a:avLst/>
          </a:prstGeom>
        </p:spPr>
        <p:txBody>
          <a:bodyPr wrap="square" lIns="0" tIns="0" rIns="0" bIns="0" rtlCol="0" anchor="ctr" anchorCtr="1">
            <a:spAutoFit/>
          </a:bodyPr>
          <a:lstStyle/>
          <a:p>
            <a:pPr algn="ctr"/>
            <a:r>
              <a:rPr lang="en-US" sz="4266" spc="-42" dirty="0">
                <a:solidFill>
                  <a:srgbClr val="0B3A7F"/>
                </a:solidFill>
                <a:latin typeface="Atkinson Hyperlegible" pitchFamily="2" charset="0"/>
                <a:ea typeface="Tahoma" panose="020B0604030504040204" pitchFamily="34" charset="0"/>
                <a:cs typeface="Tahoma" panose="020B0604030504040204" pitchFamily="34" charset="0"/>
              </a:rPr>
              <a:t>Module 1 – Introduction to WHONET</a:t>
            </a:r>
          </a:p>
        </p:txBody>
      </p:sp>
    </p:spTree>
    <p:extLst>
      <p:ext uri="{BB962C8B-B14F-4D97-AF65-F5344CB8AC3E}">
        <p14:creationId xmlns:p14="http://schemas.microsoft.com/office/powerpoint/2010/main" val="361924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41286" y="1217863"/>
            <a:ext cx="9549586" cy="4970335"/>
          </a:xfrm>
          <a:prstGeom prst="rect">
            <a:avLst/>
          </a:prstGeom>
        </p:spPr>
        <p:txBody>
          <a:bodyPr lIns="0" tIns="0" rIns="0" bIns="0" rtlCol="0" anchor="t">
            <a:spAutoFit/>
          </a:bodyPr>
          <a:lstStyle/>
          <a:p>
            <a:pPr marL="534385" lvl="1" indent="-267193">
              <a:lnSpc>
                <a:spcPts val="2970"/>
              </a:lnSpc>
              <a:buFont typeface="Arial"/>
              <a:buChar char="•"/>
            </a:pPr>
            <a:r>
              <a:rPr lang="en-US" sz="2475" dirty="0">
                <a:solidFill>
                  <a:srgbClr val="000066"/>
                </a:solidFill>
                <a:latin typeface="Atkinson Hyperlegible" pitchFamily="2" charset="0"/>
              </a:rPr>
              <a:t>WHONET can be used for test results from human and animal health laboratories and food and environmental laboratories.</a:t>
            </a:r>
          </a:p>
          <a:p>
            <a:pPr marL="534385" lvl="1" indent="-267193">
              <a:lnSpc>
                <a:spcPts val="2970"/>
              </a:lnSpc>
              <a:buFont typeface="Arial"/>
              <a:buChar char="•"/>
            </a:pPr>
            <a:r>
              <a:rPr lang="en-US" sz="2475" dirty="0">
                <a:solidFill>
                  <a:srgbClr val="000066"/>
                </a:solidFill>
                <a:latin typeface="Atkinson Hyperlegible" pitchFamily="2" charset="0"/>
              </a:rPr>
              <a:t>WHONET can be used for data from routine daily work, as well as from special surveys and research projects.</a:t>
            </a:r>
          </a:p>
          <a:p>
            <a:pPr marL="534385" lvl="1" indent="-267193">
              <a:lnSpc>
                <a:spcPts val="2970"/>
              </a:lnSpc>
              <a:buFont typeface="Arial"/>
              <a:buChar char="•"/>
            </a:pPr>
            <a:r>
              <a:rPr lang="en-US" sz="2475" dirty="0">
                <a:solidFill>
                  <a:srgbClr val="000066"/>
                </a:solidFill>
                <a:latin typeface="Atkinson Hyperlegible" pitchFamily="2" charset="0"/>
              </a:rPr>
              <a:t>Most laboratories use WHONET to manage data on bacterial and fungal results.</a:t>
            </a:r>
          </a:p>
          <a:p>
            <a:pPr marL="534385" lvl="1" indent="-267193">
              <a:lnSpc>
                <a:spcPts val="2970"/>
              </a:lnSpc>
              <a:buFont typeface="Arial"/>
              <a:buChar char="•"/>
            </a:pPr>
            <a:r>
              <a:rPr lang="en-US" sz="2475" dirty="0">
                <a:solidFill>
                  <a:srgbClr val="000066"/>
                </a:solidFill>
                <a:latin typeface="Atkinson Hyperlegible" pitchFamily="2" charset="0"/>
              </a:rPr>
              <a:t>WHONET can also used be for the management of results for parasites, viruses, and “negative” results, such as “No growth” and “Normal flora”.</a:t>
            </a:r>
          </a:p>
          <a:p>
            <a:pPr marL="534385" lvl="1" indent="-267193">
              <a:lnSpc>
                <a:spcPts val="2970"/>
              </a:lnSpc>
              <a:buFont typeface="Arial"/>
              <a:buChar char="•"/>
            </a:pPr>
            <a:r>
              <a:rPr lang="en-US" sz="2475" dirty="0">
                <a:solidFill>
                  <a:srgbClr val="000066"/>
                </a:solidFill>
                <a:latin typeface="Atkinson Hyperlegible" pitchFamily="2" charset="0"/>
              </a:rPr>
              <a:t>WHONET can also accept clinical data, such as diagnoses, risk factors, treatments, and outcomes.  Such data are usually not available to laboratories routinely, but they often can be collected in special studies.</a:t>
            </a:r>
          </a:p>
        </p:txBody>
      </p:sp>
      <p:sp>
        <p:nvSpPr>
          <p:cNvPr id="3" name="TextBox 3"/>
          <p:cNvSpPr txBox="1"/>
          <p:nvPr/>
        </p:nvSpPr>
        <p:spPr>
          <a:xfrm>
            <a:off x="1007982" y="247316"/>
            <a:ext cx="9144000"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WHONET Data Sources</a:t>
            </a:r>
          </a:p>
        </p:txBody>
      </p:sp>
      <p:grpSp>
        <p:nvGrpSpPr>
          <p:cNvPr id="9" name="Group 8">
            <a:extLst>
              <a:ext uri="{FF2B5EF4-FFF2-40B4-BE49-F238E27FC236}">
                <a16:creationId xmlns:a16="http://schemas.microsoft.com/office/drawing/2014/main" id="{9D46B2DF-6116-BF52-6179-656965065515}"/>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590E178E-201F-1F31-E8F2-DBBEC83458AD}"/>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1" name="TextBox 13">
              <a:extLst>
                <a:ext uri="{FF2B5EF4-FFF2-40B4-BE49-F238E27FC236}">
                  <a16:creationId xmlns:a16="http://schemas.microsoft.com/office/drawing/2014/main" id="{6797A0FD-F77F-CFD9-9C63-0B98C31BB4DB}"/>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2" name="Group 11">
            <a:extLst>
              <a:ext uri="{FF2B5EF4-FFF2-40B4-BE49-F238E27FC236}">
                <a16:creationId xmlns:a16="http://schemas.microsoft.com/office/drawing/2014/main" id="{C0917B54-1C24-595C-247F-392A54B66FB4}"/>
              </a:ext>
            </a:extLst>
          </p:cNvPr>
          <p:cNvGrpSpPr/>
          <p:nvPr/>
        </p:nvGrpSpPr>
        <p:grpSpPr>
          <a:xfrm>
            <a:off x="37531" y="522706"/>
            <a:ext cx="686587" cy="985056"/>
            <a:chOff x="2330260" y="1769955"/>
            <a:chExt cx="1029881" cy="1477583"/>
          </a:xfrm>
        </p:grpSpPr>
        <p:sp>
          <p:nvSpPr>
            <p:cNvPr id="13" name="Freeform 7">
              <a:extLst>
                <a:ext uri="{FF2B5EF4-FFF2-40B4-BE49-F238E27FC236}">
                  <a16:creationId xmlns:a16="http://schemas.microsoft.com/office/drawing/2014/main" id="{06BD7FA2-7437-2053-5E0E-CD7F4964E746}"/>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Atkinson Hyperlegible" pitchFamily="2" charset="0"/>
              </a:endParaRPr>
            </a:p>
          </p:txBody>
        </p:sp>
        <p:sp>
          <p:nvSpPr>
            <p:cNvPr id="14" name="TextBox 10">
              <a:extLst>
                <a:ext uri="{FF2B5EF4-FFF2-40B4-BE49-F238E27FC236}">
                  <a16:creationId xmlns:a16="http://schemas.microsoft.com/office/drawing/2014/main" id="{306AFEF6-CCA5-8C72-2DF5-709A7060C547}"/>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51969" y="1060118"/>
            <a:ext cx="9549586" cy="3046731"/>
          </a:xfrm>
          <a:prstGeom prst="rect">
            <a:avLst/>
          </a:prstGeom>
        </p:spPr>
        <p:txBody>
          <a:bodyPr lIns="0" tIns="0" rIns="0" bIns="0" rtlCol="0" anchor="t">
            <a:spAutoFit/>
          </a:bodyPr>
          <a:lstStyle/>
          <a:p>
            <a:pPr marL="267193" lvl="1">
              <a:lnSpc>
                <a:spcPts val="2970"/>
              </a:lnSpc>
              <a:spcBef>
                <a:spcPct val="0"/>
              </a:spcBef>
            </a:pPr>
            <a:r>
              <a:rPr lang="en-US" sz="2475" dirty="0">
                <a:solidFill>
                  <a:srgbClr val="000066"/>
                </a:solidFill>
                <a:latin typeface="Atkinson Hyperlegible" pitchFamily="2" charset="0"/>
              </a:rPr>
              <a:t>A variety of professionals find value in WHONET data analysis</a:t>
            </a:r>
          </a:p>
          <a:p>
            <a:pPr marL="839201" lvl="2" indent="-267193">
              <a:lnSpc>
                <a:spcPts val="2970"/>
              </a:lnSpc>
              <a:spcBef>
                <a:spcPct val="0"/>
              </a:spcBef>
              <a:buFont typeface="Arial"/>
              <a:buChar char="•"/>
            </a:pPr>
            <a:r>
              <a:rPr lang="en-US" sz="2475" dirty="0">
                <a:solidFill>
                  <a:srgbClr val="000066"/>
                </a:solidFill>
                <a:latin typeface="Atkinson Hyperlegible" pitchFamily="2" charset="0"/>
              </a:rPr>
              <a:t>Microbiology laboratory staff</a:t>
            </a:r>
          </a:p>
          <a:p>
            <a:pPr marL="839201" lvl="2" indent="-267193">
              <a:lnSpc>
                <a:spcPts val="2970"/>
              </a:lnSpc>
              <a:spcBef>
                <a:spcPct val="0"/>
              </a:spcBef>
              <a:buFont typeface="Arial"/>
              <a:buChar char="•"/>
            </a:pPr>
            <a:r>
              <a:rPr lang="en-US" sz="2475" dirty="0">
                <a:solidFill>
                  <a:srgbClr val="000066"/>
                </a:solidFill>
                <a:latin typeface="Atkinson Hyperlegible" pitchFamily="2" charset="0"/>
              </a:rPr>
              <a:t>Infectious disease and infection control teams</a:t>
            </a:r>
          </a:p>
          <a:p>
            <a:pPr marL="839201" lvl="2" indent="-267193">
              <a:lnSpc>
                <a:spcPts val="2970"/>
              </a:lnSpc>
              <a:spcBef>
                <a:spcPct val="0"/>
              </a:spcBef>
              <a:buFont typeface="Arial"/>
              <a:buChar char="•"/>
            </a:pPr>
            <a:r>
              <a:rPr lang="en-US" sz="2475" dirty="0">
                <a:solidFill>
                  <a:srgbClr val="000066"/>
                </a:solidFill>
                <a:latin typeface="Atkinson Hyperlegible" pitchFamily="2" charset="0"/>
              </a:rPr>
              <a:t>Human and animal health clinicians</a:t>
            </a:r>
          </a:p>
          <a:p>
            <a:pPr marL="839201" lvl="2" indent="-267193">
              <a:lnSpc>
                <a:spcPts val="2970"/>
              </a:lnSpc>
              <a:spcBef>
                <a:spcPct val="0"/>
              </a:spcBef>
              <a:buFont typeface="Arial"/>
              <a:buChar char="•"/>
            </a:pPr>
            <a:r>
              <a:rPr lang="en-US" sz="2475" dirty="0">
                <a:solidFill>
                  <a:srgbClr val="000066"/>
                </a:solidFill>
                <a:latin typeface="Atkinson Hyperlegible" pitchFamily="2" charset="0"/>
              </a:rPr>
              <a:t>Epidemiologists and information technology experts</a:t>
            </a:r>
          </a:p>
          <a:p>
            <a:pPr marL="839201" lvl="2" indent="-267193">
              <a:lnSpc>
                <a:spcPts val="2970"/>
              </a:lnSpc>
              <a:spcBef>
                <a:spcPct val="0"/>
              </a:spcBef>
              <a:buFont typeface="Arial"/>
              <a:buChar char="•"/>
            </a:pPr>
            <a:r>
              <a:rPr lang="en-US" sz="2475" dirty="0">
                <a:solidFill>
                  <a:srgbClr val="000066"/>
                </a:solidFill>
                <a:latin typeface="Atkinson Hyperlegible" pitchFamily="2" charset="0"/>
              </a:rPr>
              <a:t>Pharmacy</a:t>
            </a:r>
          </a:p>
          <a:p>
            <a:pPr marL="839201" lvl="2" indent="-267193">
              <a:lnSpc>
                <a:spcPts val="2970"/>
              </a:lnSpc>
              <a:spcBef>
                <a:spcPct val="0"/>
              </a:spcBef>
              <a:buFont typeface="Arial"/>
              <a:buChar char="•"/>
            </a:pPr>
            <a:r>
              <a:rPr lang="en-US" sz="2475" dirty="0">
                <a:solidFill>
                  <a:srgbClr val="000066"/>
                </a:solidFill>
                <a:latin typeface="Atkinson Hyperlegible" pitchFamily="2" charset="0"/>
              </a:rPr>
              <a:t>Food producers and environmental scientists</a:t>
            </a:r>
          </a:p>
          <a:p>
            <a:pPr marL="839201" lvl="2" indent="-267193">
              <a:lnSpc>
                <a:spcPts val="2970"/>
              </a:lnSpc>
              <a:spcBef>
                <a:spcPct val="0"/>
              </a:spcBef>
              <a:buFont typeface="Arial"/>
              <a:buChar char="•"/>
            </a:pPr>
            <a:r>
              <a:rPr lang="en-US" sz="2475" dirty="0">
                <a:solidFill>
                  <a:srgbClr val="000066"/>
                </a:solidFill>
                <a:latin typeface="Atkinson Hyperlegible" pitchFamily="2" charset="0"/>
              </a:rPr>
              <a:t>Policymakers, researchers, and others</a:t>
            </a:r>
          </a:p>
        </p:txBody>
      </p:sp>
      <p:sp>
        <p:nvSpPr>
          <p:cNvPr id="3" name="TextBox 3"/>
          <p:cNvSpPr txBox="1"/>
          <p:nvPr/>
        </p:nvSpPr>
        <p:spPr>
          <a:xfrm>
            <a:off x="1048086" y="152376"/>
            <a:ext cx="9144000"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WHONET users</a:t>
            </a:r>
          </a:p>
        </p:txBody>
      </p:sp>
      <p:grpSp>
        <p:nvGrpSpPr>
          <p:cNvPr id="9" name="Group 8">
            <a:extLst>
              <a:ext uri="{FF2B5EF4-FFF2-40B4-BE49-F238E27FC236}">
                <a16:creationId xmlns:a16="http://schemas.microsoft.com/office/drawing/2014/main" id="{ADD5A1E3-773D-EE17-A47A-36963DA2224F}"/>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0692D24A-2338-C6CA-1FFD-56E66142F3C6}"/>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1" name="TextBox 13">
              <a:extLst>
                <a:ext uri="{FF2B5EF4-FFF2-40B4-BE49-F238E27FC236}">
                  <a16:creationId xmlns:a16="http://schemas.microsoft.com/office/drawing/2014/main" id="{A8BC67F0-5626-CF3E-2C46-1039709527D0}"/>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2" name="Group 11">
            <a:extLst>
              <a:ext uri="{FF2B5EF4-FFF2-40B4-BE49-F238E27FC236}">
                <a16:creationId xmlns:a16="http://schemas.microsoft.com/office/drawing/2014/main" id="{B4B05EB9-C276-0EFC-5F69-23D607809B2B}"/>
              </a:ext>
            </a:extLst>
          </p:cNvPr>
          <p:cNvGrpSpPr/>
          <p:nvPr/>
        </p:nvGrpSpPr>
        <p:grpSpPr>
          <a:xfrm>
            <a:off x="37531" y="522706"/>
            <a:ext cx="686587" cy="985056"/>
            <a:chOff x="2330260" y="1769955"/>
            <a:chExt cx="1029881" cy="1477583"/>
          </a:xfrm>
        </p:grpSpPr>
        <p:sp>
          <p:nvSpPr>
            <p:cNvPr id="13" name="Freeform 7">
              <a:extLst>
                <a:ext uri="{FF2B5EF4-FFF2-40B4-BE49-F238E27FC236}">
                  <a16:creationId xmlns:a16="http://schemas.microsoft.com/office/drawing/2014/main" id="{FA5D4390-E720-B7C6-C477-CF22D0B5D1A8}"/>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Atkinson Hyperlegible" pitchFamily="2" charset="0"/>
              </a:endParaRPr>
            </a:p>
          </p:txBody>
        </p:sp>
        <p:sp>
          <p:nvSpPr>
            <p:cNvPr id="14" name="TextBox 10">
              <a:extLst>
                <a:ext uri="{FF2B5EF4-FFF2-40B4-BE49-F238E27FC236}">
                  <a16:creationId xmlns:a16="http://schemas.microsoft.com/office/drawing/2014/main" id="{C2504D9E-65D0-EB86-7EF0-FD4E42B2DF20}"/>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extLst>
      <p:ext uri="{BB962C8B-B14F-4D97-AF65-F5344CB8AC3E}">
        <p14:creationId xmlns:p14="http://schemas.microsoft.com/office/powerpoint/2010/main" val="33190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27775" y="926939"/>
            <a:ext cx="9900642" cy="3352008"/>
          </a:xfrm>
          <a:prstGeom prst="rect">
            <a:avLst/>
          </a:prstGeom>
        </p:spPr>
        <p:txBody>
          <a:bodyPr wrap="square" lIns="0" tIns="0" rIns="0" bIns="0" rtlCol="0" anchor="t">
            <a:spAutoFit/>
          </a:bodyPr>
          <a:lstStyle/>
          <a:p>
            <a:pPr marL="592528" lvl="1" indent="-296264">
              <a:lnSpc>
                <a:spcPts val="3293"/>
              </a:lnSpc>
              <a:buFont typeface="Arial"/>
              <a:buChar char="•"/>
            </a:pPr>
            <a:r>
              <a:rPr lang="en-US" sz="2744" dirty="0">
                <a:solidFill>
                  <a:srgbClr val="000066"/>
                </a:solidFill>
                <a:latin typeface="Atkinson Hyperlegible" pitchFamily="2" charset="0"/>
              </a:rPr>
              <a:t>Laboratory configuration</a:t>
            </a:r>
          </a:p>
          <a:p>
            <a:pPr marL="592528" lvl="1" indent="-296264">
              <a:lnSpc>
                <a:spcPts val="3293"/>
              </a:lnSpc>
              <a:buFont typeface="Arial"/>
              <a:buChar char="•"/>
            </a:pPr>
            <a:r>
              <a:rPr lang="en-US" sz="2744" dirty="0">
                <a:solidFill>
                  <a:srgbClr val="000066"/>
                </a:solidFill>
                <a:latin typeface="Atkinson Hyperlegible" pitchFamily="2" charset="0"/>
              </a:rPr>
              <a:t>Data entry</a:t>
            </a:r>
          </a:p>
          <a:p>
            <a:pPr marL="1185056" lvl="2" indent="-395018">
              <a:lnSpc>
                <a:spcPts val="3293"/>
              </a:lnSpc>
              <a:buFont typeface="Arial"/>
              <a:buChar char="⚬"/>
            </a:pPr>
            <a:r>
              <a:rPr lang="en-US" sz="2744" dirty="0">
                <a:solidFill>
                  <a:srgbClr val="000066"/>
                </a:solidFill>
                <a:latin typeface="Atkinson Hyperlegible" pitchFamily="2" charset="0"/>
              </a:rPr>
              <a:t>Option 1:  Manual data entry</a:t>
            </a:r>
          </a:p>
          <a:p>
            <a:pPr marL="1185056" lvl="2" indent="-395018">
              <a:lnSpc>
                <a:spcPts val="3293"/>
              </a:lnSpc>
              <a:buFont typeface="Arial"/>
              <a:buChar char="⚬"/>
            </a:pPr>
            <a:r>
              <a:rPr lang="en-US" sz="2744" dirty="0">
                <a:solidFill>
                  <a:srgbClr val="000066"/>
                </a:solidFill>
                <a:latin typeface="Atkinson Hyperlegible" pitchFamily="2" charset="0"/>
              </a:rPr>
              <a:t>Option 2:  Import existing data with BacLink</a:t>
            </a:r>
          </a:p>
          <a:p>
            <a:pPr marL="592528" lvl="1" indent="-296264">
              <a:lnSpc>
                <a:spcPts val="3293"/>
              </a:lnSpc>
              <a:buFont typeface="Arial"/>
              <a:buChar char="•"/>
            </a:pPr>
            <a:r>
              <a:rPr lang="en-US" sz="2744" dirty="0">
                <a:solidFill>
                  <a:srgbClr val="000066"/>
                </a:solidFill>
                <a:latin typeface="Atkinson Hyperlegible" pitchFamily="2" charset="0"/>
              </a:rPr>
              <a:t>Data analysis</a:t>
            </a:r>
          </a:p>
          <a:p>
            <a:pPr marL="1049728" lvl="2" indent="-296264">
              <a:lnSpc>
                <a:spcPts val="3293"/>
              </a:lnSpc>
              <a:buFont typeface="Arial"/>
              <a:buChar char="•"/>
            </a:pPr>
            <a:r>
              <a:rPr lang="en-US" sz="2744" dirty="0">
                <a:solidFill>
                  <a:srgbClr val="000066"/>
                </a:solidFill>
                <a:latin typeface="Atkinson Hyperlegible" pitchFamily="2" charset="0"/>
              </a:rPr>
              <a:t>Interactive data analysis</a:t>
            </a:r>
          </a:p>
          <a:p>
            <a:pPr marL="1049728" lvl="2" indent="-296264">
              <a:lnSpc>
                <a:spcPts val="3293"/>
              </a:lnSpc>
              <a:buFont typeface="Arial"/>
              <a:buChar char="•"/>
            </a:pPr>
            <a:r>
              <a:rPr lang="en-US" sz="2744" dirty="0">
                <a:solidFill>
                  <a:srgbClr val="000066"/>
                </a:solidFill>
                <a:latin typeface="Atkinson Hyperlegible" pitchFamily="2" charset="0"/>
              </a:rPr>
              <a:t>Quick analysis</a:t>
            </a:r>
          </a:p>
          <a:p>
            <a:pPr marL="1049728" lvl="2" indent="-296264">
              <a:lnSpc>
                <a:spcPts val="3293"/>
              </a:lnSpc>
              <a:buFont typeface="Arial"/>
              <a:buChar char="•"/>
            </a:pPr>
            <a:r>
              <a:rPr lang="en-US" sz="2744" dirty="0">
                <a:solidFill>
                  <a:srgbClr val="000066"/>
                </a:solidFill>
                <a:latin typeface="Atkinson Hyperlegible" pitchFamily="2" charset="0"/>
              </a:rPr>
              <a:t>Public health reporting</a:t>
            </a:r>
          </a:p>
        </p:txBody>
      </p:sp>
      <p:sp>
        <p:nvSpPr>
          <p:cNvPr id="3" name="TextBox 3"/>
          <p:cNvSpPr txBox="1"/>
          <p:nvPr/>
        </p:nvSpPr>
        <p:spPr>
          <a:xfrm>
            <a:off x="972852" y="74298"/>
            <a:ext cx="9144000" cy="551433"/>
          </a:xfrm>
          <a:prstGeom prst="rect">
            <a:avLst/>
          </a:prstGeom>
        </p:spPr>
        <p:txBody>
          <a:bodyPr lIns="0" tIns="0" rIns="0" bIns="0" rtlCol="0" anchor="t">
            <a:spAutoFit/>
          </a:bodyPr>
          <a:lstStyle/>
          <a:p>
            <a:pPr>
              <a:lnSpc>
                <a:spcPts val="4320"/>
              </a:lnSpc>
            </a:pPr>
            <a:r>
              <a:rPr lang="en-US" sz="3600">
                <a:solidFill>
                  <a:srgbClr val="000066"/>
                </a:solidFill>
                <a:latin typeface="Atkinson Hyperlegible" pitchFamily="2" charset="0"/>
              </a:rPr>
              <a:t>WHONET Modules</a:t>
            </a:r>
          </a:p>
        </p:txBody>
      </p:sp>
      <p:grpSp>
        <p:nvGrpSpPr>
          <p:cNvPr id="9" name="Group 8">
            <a:extLst>
              <a:ext uri="{FF2B5EF4-FFF2-40B4-BE49-F238E27FC236}">
                <a16:creationId xmlns:a16="http://schemas.microsoft.com/office/drawing/2014/main" id="{EB657ACD-5B91-B3D6-0488-D1F19A899104}"/>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AD302746-5375-BFF3-9014-6587ED801A45}"/>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1" name="TextBox 13">
              <a:extLst>
                <a:ext uri="{FF2B5EF4-FFF2-40B4-BE49-F238E27FC236}">
                  <a16:creationId xmlns:a16="http://schemas.microsoft.com/office/drawing/2014/main" id="{ECEC5427-E6F4-F64B-5E76-A46ADDDCFBD9}"/>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2" name="Group 11">
            <a:extLst>
              <a:ext uri="{FF2B5EF4-FFF2-40B4-BE49-F238E27FC236}">
                <a16:creationId xmlns:a16="http://schemas.microsoft.com/office/drawing/2014/main" id="{20A260C3-6B25-F2EA-A81E-44DFFC82C181}"/>
              </a:ext>
            </a:extLst>
          </p:cNvPr>
          <p:cNvGrpSpPr/>
          <p:nvPr/>
        </p:nvGrpSpPr>
        <p:grpSpPr>
          <a:xfrm>
            <a:off x="37531" y="522706"/>
            <a:ext cx="686587" cy="985056"/>
            <a:chOff x="2330260" y="1769955"/>
            <a:chExt cx="1029881" cy="1477583"/>
          </a:xfrm>
        </p:grpSpPr>
        <p:sp>
          <p:nvSpPr>
            <p:cNvPr id="13" name="Freeform 7">
              <a:extLst>
                <a:ext uri="{FF2B5EF4-FFF2-40B4-BE49-F238E27FC236}">
                  <a16:creationId xmlns:a16="http://schemas.microsoft.com/office/drawing/2014/main" id="{83D740B9-E6DC-F09C-ADE9-EA3927B93490}"/>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Atkinson Hyperlegible" pitchFamily="2" charset="0"/>
              </a:endParaRPr>
            </a:p>
          </p:txBody>
        </p:sp>
        <p:sp>
          <p:nvSpPr>
            <p:cNvPr id="14" name="TextBox 10">
              <a:extLst>
                <a:ext uri="{FF2B5EF4-FFF2-40B4-BE49-F238E27FC236}">
                  <a16:creationId xmlns:a16="http://schemas.microsoft.com/office/drawing/2014/main" id="{880C28EC-A79D-569D-1969-7C2256BD7221}"/>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extLst>
      <p:ext uri="{BB962C8B-B14F-4D97-AF65-F5344CB8AC3E}">
        <p14:creationId xmlns:p14="http://schemas.microsoft.com/office/powerpoint/2010/main" val="216546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63600" y="271463"/>
            <a:ext cx="7686546" cy="557460"/>
          </a:xfrm>
          <a:prstGeom prst="rect">
            <a:avLst/>
          </a:prstGeom>
        </p:spPr>
        <p:txBody>
          <a:bodyPr lIns="0" tIns="0" rIns="0" bIns="0" rtlCol="0" anchor="t">
            <a:spAutoFit/>
          </a:bodyPr>
          <a:lstStyle/>
          <a:p>
            <a:pPr>
              <a:lnSpc>
                <a:spcPts val="4368"/>
              </a:lnSpc>
            </a:pPr>
            <a:r>
              <a:rPr lang="en-US" sz="3640" dirty="0">
                <a:solidFill>
                  <a:srgbClr val="000066"/>
                </a:solidFill>
                <a:latin typeface="Atkinson Hyperlegible" pitchFamily="2" charset="0"/>
              </a:rPr>
              <a:t>Laboratory configuration</a:t>
            </a:r>
          </a:p>
        </p:txBody>
      </p:sp>
      <p:sp>
        <p:nvSpPr>
          <p:cNvPr id="3" name="Freeform 3"/>
          <p:cNvSpPr/>
          <p:nvPr/>
        </p:nvSpPr>
        <p:spPr>
          <a:xfrm>
            <a:off x="2133007" y="1244600"/>
            <a:ext cx="7925987" cy="5130800"/>
          </a:xfrm>
          <a:custGeom>
            <a:avLst/>
            <a:gdLst/>
            <a:ahLst/>
            <a:cxnLst/>
            <a:rect l="l" t="t" r="r" b="b"/>
            <a:pathLst>
              <a:path w="10401300" h="7486650">
                <a:moveTo>
                  <a:pt x="0" y="0"/>
                </a:moveTo>
                <a:lnTo>
                  <a:pt x="10401300" y="0"/>
                </a:lnTo>
                <a:lnTo>
                  <a:pt x="10401300" y="7486650"/>
                </a:lnTo>
                <a:lnTo>
                  <a:pt x="0" y="7486650"/>
                </a:lnTo>
                <a:lnTo>
                  <a:pt x="0" y="0"/>
                </a:lnTo>
                <a:close/>
              </a:path>
            </a:pathLst>
          </a:custGeom>
          <a:blipFill>
            <a:blip r:embed="rId2"/>
            <a:stretch>
              <a:fillRect/>
            </a:stretch>
          </a:blipFill>
        </p:spPr>
        <p:txBody>
          <a:bodyPr/>
          <a:lstStyle/>
          <a:p>
            <a:endParaRPr lang="en-US" sz="1200">
              <a:latin typeface="Atkinson Hyperlegible" pitchFamily="2" charset="0"/>
            </a:endParaRPr>
          </a:p>
        </p:txBody>
      </p:sp>
      <p:grpSp>
        <p:nvGrpSpPr>
          <p:cNvPr id="4" name="Group 4"/>
          <p:cNvGrpSpPr/>
          <p:nvPr/>
        </p:nvGrpSpPr>
        <p:grpSpPr>
          <a:xfrm>
            <a:off x="4240596" y="2989753"/>
            <a:ext cx="3006769" cy="532381"/>
            <a:chOff x="0" y="0"/>
            <a:chExt cx="3534127" cy="757164"/>
          </a:xfrm>
        </p:grpSpPr>
        <p:sp>
          <p:nvSpPr>
            <p:cNvPr id="5" name="Freeform 5"/>
            <p:cNvSpPr/>
            <p:nvPr/>
          </p:nvSpPr>
          <p:spPr>
            <a:xfrm>
              <a:off x="0" y="0"/>
              <a:ext cx="3534156" cy="757174"/>
            </a:xfrm>
            <a:custGeom>
              <a:avLst/>
              <a:gdLst/>
              <a:ahLst/>
              <a:cxnLst/>
              <a:rect l="l" t="t" r="r" b="b"/>
              <a:pathLst>
                <a:path w="3534156" h="757174">
                  <a:moveTo>
                    <a:pt x="0" y="150241"/>
                  </a:moveTo>
                  <a:cubicBezTo>
                    <a:pt x="0" y="64643"/>
                    <a:pt x="74295" y="0"/>
                    <a:pt x="159766" y="0"/>
                  </a:cubicBezTo>
                  <a:lnTo>
                    <a:pt x="3374390" y="0"/>
                  </a:lnTo>
                  <a:lnTo>
                    <a:pt x="3374390" y="36068"/>
                  </a:lnTo>
                  <a:lnTo>
                    <a:pt x="3374390" y="0"/>
                  </a:lnTo>
                  <a:cubicBezTo>
                    <a:pt x="3459861" y="0"/>
                    <a:pt x="3534156" y="64643"/>
                    <a:pt x="3534156" y="150241"/>
                  </a:cubicBezTo>
                  <a:lnTo>
                    <a:pt x="3534156" y="606933"/>
                  </a:lnTo>
                  <a:lnTo>
                    <a:pt x="3498088" y="606933"/>
                  </a:lnTo>
                  <a:lnTo>
                    <a:pt x="3534156" y="606933"/>
                  </a:lnTo>
                  <a:cubicBezTo>
                    <a:pt x="3534156" y="692531"/>
                    <a:pt x="3459861" y="757174"/>
                    <a:pt x="3374390" y="757174"/>
                  </a:cubicBezTo>
                  <a:lnTo>
                    <a:pt x="3374390" y="720979"/>
                  </a:lnTo>
                  <a:lnTo>
                    <a:pt x="3374390" y="757047"/>
                  </a:lnTo>
                  <a:lnTo>
                    <a:pt x="159766" y="757047"/>
                  </a:lnTo>
                  <a:lnTo>
                    <a:pt x="159766" y="720979"/>
                  </a:lnTo>
                  <a:lnTo>
                    <a:pt x="159766" y="757047"/>
                  </a:lnTo>
                  <a:cubicBezTo>
                    <a:pt x="74295" y="757174"/>
                    <a:pt x="0" y="692531"/>
                    <a:pt x="0" y="606933"/>
                  </a:cubicBezTo>
                  <a:lnTo>
                    <a:pt x="0" y="150241"/>
                  </a:lnTo>
                  <a:lnTo>
                    <a:pt x="36068" y="150241"/>
                  </a:lnTo>
                  <a:lnTo>
                    <a:pt x="0" y="150241"/>
                  </a:lnTo>
                  <a:moveTo>
                    <a:pt x="72263" y="150241"/>
                  </a:moveTo>
                  <a:lnTo>
                    <a:pt x="72263" y="606933"/>
                  </a:lnTo>
                  <a:lnTo>
                    <a:pt x="36068" y="606933"/>
                  </a:lnTo>
                  <a:lnTo>
                    <a:pt x="72263" y="606933"/>
                  </a:lnTo>
                  <a:cubicBezTo>
                    <a:pt x="72263" y="647319"/>
                    <a:pt x="108712" y="684911"/>
                    <a:pt x="159766" y="684911"/>
                  </a:cubicBezTo>
                  <a:lnTo>
                    <a:pt x="3374390" y="684911"/>
                  </a:lnTo>
                  <a:cubicBezTo>
                    <a:pt x="3425444" y="684911"/>
                    <a:pt x="3461893" y="647319"/>
                    <a:pt x="3461893" y="606933"/>
                  </a:cubicBezTo>
                  <a:lnTo>
                    <a:pt x="3461893" y="150241"/>
                  </a:lnTo>
                  <a:lnTo>
                    <a:pt x="3497961" y="150241"/>
                  </a:lnTo>
                  <a:lnTo>
                    <a:pt x="3461893" y="150241"/>
                  </a:lnTo>
                  <a:cubicBezTo>
                    <a:pt x="3461893" y="109855"/>
                    <a:pt x="3425444" y="72263"/>
                    <a:pt x="3374390" y="72263"/>
                  </a:cubicBezTo>
                  <a:lnTo>
                    <a:pt x="159766" y="72263"/>
                  </a:lnTo>
                  <a:lnTo>
                    <a:pt x="159766" y="36068"/>
                  </a:lnTo>
                  <a:lnTo>
                    <a:pt x="159766" y="72263"/>
                  </a:lnTo>
                  <a:cubicBezTo>
                    <a:pt x="108712" y="72263"/>
                    <a:pt x="72263" y="109855"/>
                    <a:pt x="72263" y="150241"/>
                  </a:cubicBezTo>
                  <a:close/>
                </a:path>
              </a:pathLst>
            </a:custGeom>
            <a:solidFill>
              <a:srgbClr val="FF0000"/>
            </a:solidFill>
          </p:spPr>
          <p:txBody>
            <a:bodyPr/>
            <a:lstStyle/>
            <a:p>
              <a:endParaRPr lang="en-US" sz="1200">
                <a:latin typeface="Atkinson Hyperlegible" pitchFamily="2" charset="0"/>
              </a:endParaRPr>
            </a:p>
          </p:txBody>
        </p:sp>
      </p:grpSp>
      <p:grpSp>
        <p:nvGrpSpPr>
          <p:cNvPr id="6" name="Group 6"/>
          <p:cNvGrpSpPr/>
          <p:nvPr/>
        </p:nvGrpSpPr>
        <p:grpSpPr>
          <a:xfrm>
            <a:off x="2404392" y="3683000"/>
            <a:ext cx="2062480" cy="2062482"/>
            <a:chOff x="0" y="0"/>
            <a:chExt cx="2933305" cy="2933308"/>
          </a:xfrm>
        </p:grpSpPr>
        <p:sp>
          <p:nvSpPr>
            <p:cNvPr id="7" name="Freeform 7"/>
            <p:cNvSpPr/>
            <p:nvPr/>
          </p:nvSpPr>
          <p:spPr>
            <a:xfrm>
              <a:off x="0" y="0"/>
              <a:ext cx="2933319" cy="2933319"/>
            </a:xfrm>
            <a:custGeom>
              <a:avLst/>
              <a:gdLst/>
              <a:ahLst/>
              <a:cxnLst/>
              <a:rect l="l" t="t" r="r" b="b"/>
              <a:pathLst>
                <a:path w="2933319" h="2933319">
                  <a:moveTo>
                    <a:pt x="0" y="512953"/>
                  </a:moveTo>
                  <a:cubicBezTo>
                    <a:pt x="0" y="229616"/>
                    <a:pt x="229616" y="0"/>
                    <a:pt x="512953" y="0"/>
                  </a:cubicBezTo>
                  <a:lnTo>
                    <a:pt x="2420366" y="0"/>
                  </a:lnTo>
                  <a:lnTo>
                    <a:pt x="2420366" y="36068"/>
                  </a:lnTo>
                  <a:lnTo>
                    <a:pt x="2420366" y="0"/>
                  </a:lnTo>
                  <a:cubicBezTo>
                    <a:pt x="2703703" y="0"/>
                    <a:pt x="2933319" y="229616"/>
                    <a:pt x="2933319" y="512953"/>
                  </a:cubicBezTo>
                  <a:lnTo>
                    <a:pt x="2897251" y="512953"/>
                  </a:lnTo>
                  <a:lnTo>
                    <a:pt x="2933319" y="512953"/>
                  </a:lnTo>
                  <a:lnTo>
                    <a:pt x="2933319" y="2420366"/>
                  </a:lnTo>
                  <a:lnTo>
                    <a:pt x="2897251" y="2420366"/>
                  </a:lnTo>
                  <a:lnTo>
                    <a:pt x="2933319" y="2420366"/>
                  </a:lnTo>
                  <a:cubicBezTo>
                    <a:pt x="2933319" y="2703703"/>
                    <a:pt x="2703703" y="2933319"/>
                    <a:pt x="2420366" y="2933319"/>
                  </a:cubicBezTo>
                  <a:lnTo>
                    <a:pt x="2420366" y="2897251"/>
                  </a:lnTo>
                  <a:lnTo>
                    <a:pt x="2420366" y="2933319"/>
                  </a:lnTo>
                  <a:lnTo>
                    <a:pt x="512953" y="2933319"/>
                  </a:lnTo>
                  <a:lnTo>
                    <a:pt x="512953" y="2897251"/>
                  </a:lnTo>
                  <a:lnTo>
                    <a:pt x="512953" y="2933319"/>
                  </a:lnTo>
                  <a:cubicBezTo>
                    <a:pt x="229616" y="2933319"/>
                    <a:pt x="0" y="2703703"/>
                    <a:pt x="0" y="2420366"/>
                  </a:cubicBezTo>
                  <a:lnTo>
                    <a:pt x="0" y="512953"/>
                  </a:lnTo>
                  <a:lnTo>
                    <a:pt x="36068" y="512953"/>
                  </a:lnTo>
                  <a:lnTo>
                    <a:pt x="0" y="512953"/>
                  </a:lnTo>
                  <a:moveTo>
                    <a:pt x="72263" y="512953"/>
                  </a:moveTo>
                  <a:lnTo>
                    <a:pt x="72263" y="2420366"/>
                  </a:lnTo>
                  <a:lnTo>
                    <a:pt x="36068" y="2420366"/>
                  </a:lnTo>
                  <a:lnTo>
                    <a:pt x="72263" y="2420366"/>
                  </a:lnTo>
                  <a:cubicBezTo>
                    <a:pt x="72263" y="2663825"/>
                    <a:pt x="269621" y="2861056"/>
                    <a:pt x="512953" y="2861056"/>
                  </a:cubicBezTo>
                  <a:lnTo>
                    <a:pt x="2420366" y="2861056"/>
                  </a:lnTo>
                  <a:cubicBezTo>
                    <a:pt x="2663825" y="2861056"/>
                    <a:pt x="2861056" y="2663698"/>
                    <a:pt x="2861056" y="2420366"/>
                  </a:cubicBezTo>
                  <a:lnTo>
                    <a:pt x="2861056" y="512953"/>
                  </a:lnTo>
                  <a:cubicBezTo>
                    <a:pt x="2861056" y="269494"/>
                    <a:pt x="2663698" y="72263"/>
                    <a:pt x="2420366" y="72263"/>
                  </a:cubicBezTo>
                  <a:lnTo>
                    <a:pt x="512953" y="72263"/>
                  </a:lnTo>
                  <a:lnTo>
                    <a:pt x="512953" y="36068"/>
                  </a:lnTo>
                  <a:lnTo>
                    <a:pt x="512953" y="72263"/>
                  </a:lnTo>
                  <a:cubicBezTo>
                    <a:pt x="269494" y="72263"/>
                    <a:pt x="72263" y="269621"/>
                    <a:pt x="72263" y="512953"/>
                  </a:cubicBezTo>
                  <a:close/>
                </a:path>
              </a:pathLst>
            </a:custGeom>
            <a:solidFill>
              <a:srgbClr val="FF0000"/>
            </a:solidFill>
          </p:spPr>
          <p:txBody>
            <a:bodyPr/>
            <a:lstStyle/>
            <a:p>
              <a:endParaRPr lang="en-US" sz="1200">
                <a:latin typeface="Atkinson Hyperlegible" pitchFamily="2" charset="0"/>
              </a:endParaRPr>
            </a:p>
          </p:txBody>
        </p:sp>
      </p:grpSp>
      <p:grpSp>
        <p:nvGrpSpPr>
          <p:cNvPr id="8" name="Group 8"/>
          <p:cNvGrpSpPr/>
          <p:nvPr/>
        </p:nvGrpSpPr>
        <p:grpSpPr>
          <a:xfrm>
            <a:off x="4242728" y="1701800"/>
            <a:ext cx="3006769" cy="1186341"/>
            <a:chOff x="0" y="0"/>
            <a:chExt cx="3534127" cy="1687241"/>
          </a:xfrm>
        </p:grpSpPr>
        <p:sp>
          <p:nvSpPr>
            <p:cNvPr id="9" name="Freeform 9"/>
            <p:cNvSpPr/>
            <p:nvPr/>
          </p:nvSpPr>
          <p:spPr>
            <a:xfrm>
              <a:off x="0" y="0"/>
              <a:ext cx="3534029" cy="1687322"/>
            </a:xfrm>
            <a:custGeom>
              <a:avLst/>
              <a:gdLst/>
              <a:ahLst/>
              <a:cxnLst/>
              <a:rect l="l" t="t" r="r" b="b"/>
              <a:pathLst>
                <a:path w="3534029" h="1687322">
                  <a:moveTo>
                    <a:pt x="0" y="305308"/>
                  </a:moveTo>
                  <a:cubicBezTo>
                    <a:pt x="0" y="135890"/>
                    <a:pt x="140335" y="0"/>
                    <a:pt x="311531" y="0"/>
                  </a:cubicBezTo>
                  <a:lnTo>
                    <a:pt x="3222498" y="0"/>
                  </a:lnTo>
                  <a:lnTo>
                    <a:pt x="3222498" y="36068"/>
                  </a:lnTo>
                  <a:lnTo>
                    <a:pt x="3222498" y="0"/>
                  </a:lnTo>
                  <a:cubicBezTo>
                    <a:pt x="3393821" y="0"/>
                    <a:pt x="3534029" y="135890"/>
                    <a:pt x="3534029" y="305308"/>
                  </a:cubicBezTo>
                  <a:lnTo>
                    <a:pt x="3497961" y="305308"/>
                  </a:lnTo>
                  <a:lnTo>
                    <a:pt x="3534029" y="305308"/>
                  </a:lnTo>
                  <a:lnTo>
                    <a:pt x="3534029" y="1382014"/>
                  </a:lnTo>
                  <a:lnTo>
                    <a:pt x="3497961" y="1382014"/>
                  </a:lnTo>
                  <a:lnTo>
                    <a:pt x="3534029" y="1382014"/>
                  </a:lnTo>
                  <a:cubicBezTo>
                    <a:pt x="3534029" y="1551432"/>
                    <a:pt x="3393694" y="1687322"/>
                    <a:pt x="3222498" y="1687322"/>
                  </a:cubicBezTo>
                  <a:lnTo>
                    <a:pt x="3222498" y="1651254"/>
                  </a:lnTo>
                  <a:lnTo>
                    <a:pt x="3222498" y="1687322"/>
                  </a:lnTo>
                  <a:lnTo>
                    <a:pt x="311531" y="1687322"/>
                  </a:lnTo>
                  <a:lnTo>
                    <a:pt x="311531" y="1651254"/>
                  </a:lnTo>
                  <a:lnTo>
                    <a:pt x="311531" y="1687322"/>
                  </a:lnTo>
                  <a:cubicBezTo>
                    <a:pt x="140335" y="1687195"/>
                    <a:pt x="0" y="1551305"/>
                    <a:pt x="0" y="1381887"/>
                  </a:cubicBezTo>
                  <a:lnTo>
                    <a:pt x="0" y="305308"/>
                  </a:lnTo>
                  <a:lnTo>
                    <a:pt x="36068" y="305308"/>
                  </a:lnTo>
                  <a:lnTo>
                    <a:pt x="0" y="305308"/>
                  </a:lnTo>
                  <a:moveTo>
                    <a:pt x="72263" y="305308"/>
                  </a:moveTo>
                  <a:lnTo>
                    <a:pt x="72263" y="1382014"/>
                  </a:lnTo>
                  <a:lnTo>
                    <a:pt x="36068" y="1382014"/>
                  </a:lnTo>
                  <a:lnTo>
                    <a:pt x="72263" y="1382014"/>
                  </a:lnTo>
                  <a:cubicBezTo>
                    <a:pt x="72263" y="1509903"/>
                    <a:pt x="178689" y="1615059"/>
                    <a:pt x="311658" y="1615059"/>
                  </a:cubicBezTo>
                  <a:lnTo>
                    <a:pt x="3222498" y="1615059"/>
                  </a:lnTo>
                  <a:cubicBezTo>
                    <a:pt x="3355467" y="1615059"/>
                    <a:pt x="3461893" y="1509903"/>
                    <a:pt x="3461893" y="1382014"/>
                  </a:cubicBezTo>
                  <a:lnTo>
                    <a:pt x="3461893" y="305308"/>
                  </a:lnTo>
                  <a:cubicBezTo>
                    <a:pt x="3461893" y="177419"/>
                    <a:pt x="3355467" y="72263"/>
                    <a:pt x="3222498" y="72263"/>
                  </a:cubicBezTo>
                  <a:lnTo>
                    <a:pt x="311531" y="72263"/>
                  </a:lnTo>
                  <a:lnTo>
                    <a:pt x="311531" y="36068"/>
                  </a:lnTo>
                  <a:lnTo>
                    <a:pt x="311531" y="72263"/>
                  </a:lnTo>
                  <a:cubicBezTo>
                    <a:pt x="178562" y="72263"/>
                    <a:pt x="72136" y="177419"/>
                    <a:pt x="72136" y="305308"/>
                  </a:cubicBezTo>
                  <a:close/>
                </a:path>
              </a:pathLst>
            </a:custGeom>
            <a:solidFill>
              <a:srgbClr val="FF0000"/>
            </a:solidFill>
          </p:spPr>
          <p:txBody>
            <a:bodyPr/>
            <a:lstStyle/>
            <a:p>
              <a:endParaRPr lang="en-US" sz="1200">
                <a:latin typeface="Atkinson Hyperlegible" pitchFamily="2" charset="0"/>
              </a:endParaRPr>
            </a:p>
          </p:txBody>
        </p:sp>
      </p:grpSp>
      <p:grpSp>
        <p:nvGrpSpPr>
          <p:cNvPr id="15" name="Group 14">
            <a:extLst>
              <a:ext uri="{FF2B5EF4-FFF2-40B4-BE49-F238E27FC236}">
                <a16:creationId xmlns:a16="http://schemas.microsoft.com/office/drawing/2014/main" id="{7E4109E3-7803-7732-F685-187383EB8CD6}"/>
              </a:ext>
            </a:extLst>
          </p:cNvPr>
          <p:cNvGrpSpPr/>
          <p:nvPr/>
        </p:nvGrpSpPr>
        <p:grpSpPr>
          <a:xfrm>
            <a:off x="73629" y="72784"/>
            <a:ext cx="588108" cy="596974"/>
            <a:chOff x="97692" y="88826"/>
            <a:chExt cx="588108" cy="596974"/>
          </a:xfrm>
        </p:grpSpPr>
        <p:sp>
          <p:nvSpPr>
            <p:cNvPr id="16" name="Freeform 4">
              <a:extLst>
                <a:ext uri="{FF2B5EF4-FFF2-40B4-BE49-F238E27FC236}">
                  <a16:creationId xmlns:a16="http://schemas.microsoft.com/office/drawing/2014/main" id="{A26559CD-BB95-9A32-62C8-670B3676F58F}"/>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7" name="TextBox 13">
              <a:extLst>
                <a:ext uri="{FF2B5EF4-FFF2-40B4-BE49-F238E27FC236}">
                  <a16:creationId xmlns:a16="http://schemas.microsoft.com/office/drawing/2014/main" id="{E580D82A-4F16-2F57-CA6D-8879DD00CFF6}"/>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8" name="Group 17">
            <a:extLst>
              <a:ext uri="{FF2B5EF4-FFF2-40B4-BE49-F238E27FC236}">
                <a16:creationId xmlns:a16="http://schemas.microsoft.com/office/drawing/2014/main" id="{C2409B44-550C-9CF0-0EDD-07F8E5FE4912}"/>
              </a:ext>
            </a:extLst>
          </p:cNvPr>
          <p:cNvGrpSpPr/>
          <p:nvPr/>
        </p:nvGrpSpPr>
        <p:grpSpPr>
          <a:xfrm>
            <a:off x="37531" y="522706"/>
            <a:ext cx="686587" cy="985056"/>
            <a:chOff x="2330260" y="1769955"/>
            <a:chExt cx="1029881" cy="1477583"/>
          </a:xfrm>
        </p:grpSpPr>
        <p:sp>
          <p:nvSpPr>
            <p:cNvPr id="19" name="Freeform 7">
              <a:extLst>
                <a:ext uri="{FF2B5EF4-FFF2-40B4-BE49-F238E27FC236}">
                  <a16:creationId xmlns:a16="http://schemas.microsoft.com/office/drawing/2014/main" id="{45719CEF-5CF6-2293-AEE5-32F899D06AE2}"/>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20" name="TextBox 10">
              <a:extLst>
                <a:ext uri="{FF2B5EF4-FFF2-40B4-BE49-F238E27FC236}">
                  <a16:creationId xmlns:a16="http://schemas.microsoft.com/office/drawing/2014/main" id="{98E0B071-07D8-4598-EC61-BFC819126773}"/>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35598" y="846221"/>
            <a:ext cx="5989094" cy="6003758"/>
          </a:xfrm>
          <a:custGeom>
            <a:avLst/>
            <a:gdLst/>
            <a:ahLst/>
            <a:cxnLst/>
            <a:rect l="l" t="t" r="r" b="b"/>
            <a:pathLst>
              <a:path w="7886700" h="8183191">
                <a:moveTo>
                  <a:pt x="0" y="0"/>
                </a:moveTo>
                <a:lnTo>
                  <a:pt x="7886700" y="0"/>
                </a:lnTo>
                <a:lnTo>
                  <a:pt x="7886700" y="8183191"/>
                </a:lnTo>
                <a:lnTo>
                  <a:pt x="0" y="8183191"/>
                </a:lnTo>
                <a:lnTo>
                  <a:pt x="0" y="0"/>
                </a:lnTo>
                <a:close/>
              </a:path>
            </a:pathLst>
          </a:custGeom>
          <a:blipFill>
            <a:blip r:embed="rId2"/>
            <a:stretch>
              <a:fillRect/>
            </a:stretch>
          </a:blipFill>
        </p:spPr>
        <p:txBody>
          <a:bodyPr/>
          <a:lstStyle/>
          <a:p>
            <a:endParaRPr lang="en-US" sz="1200">
              <a:latin typeface="Atkinson Hyperlegible" pitchFamily="2" charset="0"/>
            </a:endParaRPr>
          </a:p>
        </p:txBody>
      </p:sp>
      <p:sp>
        <p:nvSpPr>
          <p:cNvPr id="3" name="TextBox 3"/>
          <p:cNvSpPr txBox="1"/>
          <p:nvPr/>
        </p:nvSpPr>
        <p:spPr>
          <a:xfrm>
            <a:off x="1218195" y="52593"/>
            <a:ext cx="8439150" cy="551433"/>
          </a:xfrm>
          <a:prstGeom prst="rect">
            <a:avLst/>
          </a:prstGeom>
        </p:spPr>
        <p:txBody>
          <a:bodyPr lIns="0" tIns="0" rIns="0" bIns="0" rtlCol="0" anchor="t">
            <a:spAutoFit/>
          </a:bodyPr>
          <a:lstStyle/>
          <a:p>
            <a:pPr>
              <a:lnSpc>
                <a:spcPts val="4320"/>
              </a:lnSpc>
            </a:pPr>
            <a:r>
              <a:rPr lang="en-US" sz="3600">
                <a:solidFill>
                  <a:srgbClr val="000066"/>
                </a:solidFill>
                <a:latin typeface="Atkinson Hyperlegible" pitchFamily="2" charset="0"/>
              </a:rPr>
              <a:t>Data entry – Manual</a:t>
            </a:r>
          </a:p>
        </p:txBody>
      </p:sp>
      <p:grpSp>
        <p:nvGrpSpPr>
          <p:cNvPr id="4" name="Group 4"/>
          <p:cNvGrpSpPr/>
          <p:nvPr/>
        </p:nvGrpSpPr>
        <p:grpSpPr>
          <a:xfrm>
            <a:off x="5105294" y="1334167"/>
            <a:ext cx="3723726" cy="826390"/>
            <a:chOff x="0" y="0"/>
            <a:chExt cx="4376830" cy="1175310"/>
          </a:xfrm>
        </p:grpSpPr>
        <p:sp>
          <p:nvSpPr>
            <p:cNvPr id="5" name="Freeform 5"/>
            <p:cNvSpPr/>
            <p:nvPr/>
          </p:nvSpPr>
          <p:spPr>
            <a:xfrm>
              <a:off x="0" y="0"/>
              <a:ext cx="4374896" cy="1175258"/>
            </a:xfrm>
            <a:custGeom>
              <a:avLst/>
              <a:gdLst/>
              <a:ahLst/>
              <a:cxnLst/>
              <a:rect l="l" t="t" r="r" b="b"/>
              <a:pathLst>
                <a:path w="4374896" h="1175258">
                  <a:moveTo>
                    <a:pt x="0" y="219964"/>
                  </a:moveTo>
                  <a:cubicBezTo>
                    <a:pt x="0" y="96901"/>
                    <a:pt x="104013" y="0"/>
                    <a:pt x="228727" y="0"/>
                  </a:cubicBezTo>
                  <a:lnTo>
                    <a:pt x="4146169" y="0"/>
                  </a:lnTo>
                  <a:lnTo>
                    <a:pt x="4146169" y="36068"/>
                  </a:lnTo>
                  <a:lnTo>
                    <a:pt x="4146169" y="0"/>
                  </a:lnTo>
                  <a:cubicBezTo>
                    <a:pt x="4270883" y="0"/>
                    <a:pt x="4374896" y="96901"/>
                    <a:pt x="4374896" y="219964"/>
                  </a:cubicBezTo>
                  <a:lnTo>
                    <a:pt x="4338828" y="219964"/>
                  </a:lnTo>
                  <a:lnTo>
                    <a:pt x="4374896" y="219964"/>
                  </a:lnTo>
                  <a:lnTo>
                    <a:pt x="4374896" y="955294"/>
                  </a:lnTo>
                  <a:lnTo>
                    <a:pt x="4338828" y="955294"/>
                  </a:lnTo>
                  <a:lnTo>
                    <a:pt x="4374896" y="955294"/>
                  </a:lnTo>
                  <a:cubicBezTo>
                    <a:pt x="4374896" y="1078357"/>
                    <a:pt x="4270883" y="1175258"/>
                    <a:pt x="4146169" y="1175258"/>
                  </a:cubicBezTo>
                  <a:lnTo>
                    <a:pt x="4146169" y="1139190"/>
                  </a:lnTo>
                  <a:lnTo>
                    <a:pt x="4146169" y="1175258"/>
                  </a:lnTo>
                  <a:lnTo>
                    <a:pt x="228727" y="1175258"/>
                  </a:lnTo>
                  <a:lnTo>
                    <a:pt x="228727" y="1139190"/>
                  </a:lnTo>
                  <a:lnTo>
                    <a:pt x="228727" y="1175258"/>
                  </a:lnTo>
                  <a:cubicBezTo>
                    <a:pt x="104013" y="1175258"/>
                    <a:pt x="0" y="1078357"/>
                    <a:pt x="0" y="955294"/>
                  </a:cubicBezTo>
                  <a:lnTo>
                    <a:pt x="0" y="219964"/>
                  </a:lnTo>
                  <a:lnTo>
                    <a:pt x="36068" y="219964"/>
                  </a:lnTo>
                  <a:lnTo>
                    <a:pt x="0" y="219964"/>
                  </a:lnTo>
                  <a:moveTo>
                    <a:pt x="72263" y="219964"/>
                  </a:moveTo>
                  <a:lnTo>
                    <a:pt x="72263" y="955294"/>
                  </a:lnTo>
                  <a:lnTo>
                    <a:pt x="36068" y="955294"/>
                  </a:lnTo>
                  <a:lnTo>
                    <a:pt x="72263" y="955294"/>
                  </a:lnTo>
                  <a:cubicBezTo>
                    <a:pt x="72263" y="1035304"/>
                    <a:pt x="140716" y="1102995"/>
                    <a:pt x="228727" y="1102995"/>
                  </a:cubicBezTo>
                  <a:lnTo>
                    <a:pt x="4146169" y="1102995"/>
                  </a:lnTo>
                  <a:cubicBezTo>
                    <a:pt x="4234180" y="1102995"/>
                    <a:pt x="4302633" y="1035304"/>
                    <a:pt x="4302633" y="955294"/>
                  </a:cubicBezTo>
                  <a:lnTo>
                    <a:pt x="4302633" y="219964"/>
                  </a:lnTo>
                  <a:cubicBezTo>
                    <a:pt x="4302633" y="139954"/>
                    <a:pt x="4234180" y="72263"/>
                    <a:pt x="4146169" y="72263"/>
                  </a:cubicBezTo>
                  <a:lnTo>
                    <a:pt x="228727" y="72263"/>
                  </a:lnTo>
                  <a:lnTo>
                    <a:pt x="228727" y="36068"/>
                  </a:lnTo>
                  <a:lnTo>
                    <a:pt x="228727" y="72263"/>
                  </a:lnTo>
                  <a:cubicBezTo>
                    <a:pt x="140716" y="72263"/>
                    <a:pt x="72263" y="139954"/>
                    <a:pt x="72263" y="219964"/>
                  </a:cubicBezTo>
                  <a:close/>
                </a:path>
              </a:pathLst>
            </a:custGeom>
            <a:solidFill>
              <a:srgbClr val="FF0000"/>
            </a:solidFill>
          </p:spPr>
          <p:txBody>
            <a:bodyPr/>
            <a:lstStyle/>
            <a:p>
              <a:endParaRPr lang="en-US" sz="1200">
                <a:latin typeface="Atkinson Hyperlegible" pitchFamily="2" charset="0"/>
              </a:endParaRPr>
            </a:p>
          </p:txBody>
        </p:sp>
      </p:grpSp>
      <p:sp>
        <p:nvSpPr>
          <p:cNvPr id="6" name="TextBox 6"/>
          <p:cNvSpPr txBox="1"/>
          <p:nvPr/>
        </p:nvSpPr>
        <p:spPr>
          <a:xfrm>
            <a:off x="838647" y="1410673"/>
            <a:ext cx="4021652" cy="761747"/>
          </a:xfrm>
          <a:prstGeom prst="rect">
            <a:avLst/>
          </a:prstGeom>
        </p:spPr>
        <p:txBody>
          <a:bodyPr lIns="0" tIns="0" rIns="0" bIns="0" rtlCol="0" anchor="t">
            <a:spAutoFit/>
          </a:bodyPr>
          <a:lstStyle/>
          <a:p>
            <a:pPr algn="r">
              <a:lnSpc>
                <a:spcPts val="2992"/>
              </a:lnSpc>
            </a:pPr>
            <a:r>
              <a:rPr lang="en-US" sz="2400" dirty="0">
                <a:solidFill>
                  <a:srgbClr val="000000"/>
                </a:solidFill>
                <a:latin typeface="Atkinson Hyperlegible" pitchFamily="2" charset="0"/>
              </a:rPr>
              <a:t>Patient, animal, food, environmental details</a:t>
            </a:r>
          </a:p>
        </p:txBody>
      </p:sp>
      <p:grpSp>
        <p:nvGrpSpPr>
          <p:cNvPr id="7" name="Group 7"/>
          <p:cNvGrpSpPr/>
          <p:nvPr/>
        </p:nvGrpSpPr>
        <p:grpSpPr>
          <a:xfrm>
            <a:off x="5155481" y="2203927"/>
            <a:ext cx="3625282" cy="580539"/>
            <a:chOff x="0" y="0"/>
            <a:chExt cx="4261121" cy="825655"/>
          </a:xfrm>
        </p:grpSpPr>
        <p:sp>
          <p:nvSpPr>
            <p:cNvPr id="8" name="Freeform 8"/>
            <p:cNvSpPr/>
            <p:nvPr/>
          </p:nvSpPr>
          <p:spPr>
            <a:xfrm>
              <a:off x="0" y="0"/>
              <a:ext cx="4261231" cy="825627"/>
            </a:xfrm>
            <a:custGeom>
              <a:avLst/>
              <a:gdLst/>
              <a:ahLst/>
              <a:cxnLst/>
              <a:rect l="l" t="t" r="r" b="b"/>
              <a:pathLst>
                <a:path w="4261231" h="825627">
                  <a:moveTo>
                    <a:pt x="0" y="161671"/>
                  </a:moveTo>
                  <a:cubicBezTo>
                    <a:pt x="0" y="69850"/>
                    <a:pt x="79375" y="0"/>
                    <a:pt x="171450" y="0"/>
                  </a:cubicBezTo>
                  <a:lnTo>
                    <a:pt x="4089781" y="0"/>
                  </a:lnTo>
                  <a:lnTo>
                    <a:pt x="4089781" y="36068"/>
                  </a:lnTo>
                  <a:lnTo>
                    <a:pt x="4089781" y="0"/>
                  </a:lnTo>
                  <a:cubicBezTo>
                    <a:pt x="4181856" y="0"/>
                    <a:pt x="4261231" y="69850"/>
                    <a:pt x="4261231" y="161671"/>
                  </a:cubicBezTo>
                  <a:lnTo>
                    <a:pt x="4225163" y="161671"/>
                  </a:lnTo>
                  <a:lnTo>
                    <a:pt x="4261231" y="161671"/>
                  </a:lnTo>
                  <a:lnTo>
                    <a:pt x="4261231" y="663956"/>
                  </a:lnTo>
                  <a:lnTo>
                    <a:pt x="4225163" y="663956"/>
                  </a:lnTo>
                  <a:lnTo>
                    <a:pt x="4261231" y="663956"/>
                  </a:lnTo>
                  <a:cubicBezTo>
                    <a:pt x="4261231" y="755777"/>
                    <a:pt x="4181856" y="825627"/>
                    <a:pt x="4089781" y="825627"/>
                  </a:cubicBezTo>
                  <a:lnTo>
                    <a:pt x="4089781" y="789559"/>
                  </a:lnTo>
                  <a:lnTo>
                    <a:pt x="4089781" y="825627"/>
                  </a:lnTo>
                  <a:lnTo>
                    <a:pt x="171450" y="825627"/>
                  </a:lnTo>
                  <a:lnTo>
                    <a:pt x="171450" y="789559"/>
                  </a:lnTo>
                  <a:lnTo>
                    <a:pt x="171450" y="825627"/>
                  </a:lnTo>
                  <a:cubicBezTo>
                    <a:pt x="79375" y="825627"/>
                    <a:pt x="0" y="755777"/>
                    <a:pt x="0" y="663956"/>
                  </a:cubicBezTo>
                  <a:lnTo>
                    <a:pt x="0" y="161671"/>
                  </a:lnTo>
                  <a:lnTo>
                    <a:pt x="36068" y="161671"/>
                  </a:lnTo>
                  <a:lnTo>
                    <a:pt x="0" y="161671"/>
                  </a:lnTo>
                  <a:moveTo>
                    <a:pt x="72263" y="161671"/>
                  </a:moveTo>
                  <a:lnTo>
                    <a:pt x="72263" y="663956"/>
                  </a:lnTo>
                  <a:lnTo>
                    <a:pt x="36068" y="663956"/>
                  </a:lnTo>
                  <a:lnTo>
                    <a:pt x="72263" y="663956"/>
                  </a:lnTo>
                  <a:cubicBezTo>
                    <a:pt x="72263" y="710819"/>
                    <a:pt x="114046" y="753364"/>
                    <a:pt x="171450" y="753364"/>
                  </a:cubicBezTo>
                  <a:lnTo>
                    <a:pt x="4089781" y="753364"/>
                  </a:lnTo>
                  <a:cubicBezTo>
                    <a:pt x="4147185" y="753364"/>
                    <a:pt x="4188968" y="710819"/>
                    <a:pt x="4188968" y="663956"/>
                  </a:cubicBezTo>
                  <a:lnTo>
                    <a:pt x="4188968" y="161671"/>
                  </a:lnTo>
                  <a:cubicBezTo>
                    <a:pt x="4188968" y="114808"/>
                    <a:pt x="4147185" y="72263"/>
                    <a:pt x="4089781" y="72263"/>
                  </a:cubicBezTo>
                  <a:lnTo>
                    <a:pt x="171450" y="72263"/>
                  </a:lnTo>
                  <a:lnTo>
                    <a:pt x="171450" y="36068"/>
                  </a:lnTo>
                  <a:lnTo>
                    <a:pt x="171450" y="72263"/>
                  </a:lnTo>
                  <a:cubicBezTo>
                    <a:pt x="114046" y="72263"/>
                    <a:pt x="72263" y="114808"/>
                    <a:pt x="72263" y="161671"/>
                  </a:cubicBezTo>
                  <a:close/>
                </a:path>
              </a:pathLst>
            </a:custGeom>
            <a:solidFill>
              <a:srgbClr val="FF0000"/>
            </a:solidFill>
          </p:spPr>
          <p:txBody>
            <a:bodyPr/>
            <a:lstStyle/>
            <a:p>
              <a:endParaRPr lang="en-US" sz="1200">
                <a:latin typeface="Atkinson Hyperlegible" pitchFamily="2" charset="0"/>
              </a:endParaRPr>
            </a:p>
          </p:txBody>
        </p:sp>
      </p:grpSp>
      <p:sp>
        <p:nvSpPr>
          <p:cNvPr id="9" name="TextBox 9"/>
          <p:cNvSpPr txBox="1"/>
          <p:nvPr/>
        </p:nvSpPr>
        <p:spPr>
          <a:xfrm>
            <a:off x="1150806" y="2329262"/>
            <a:ext cx="3665031" cy="415498"/>
          </a:xfrm>
          <a:prstGeom prst="rect">
            <a:avLst/>
          </a:prstGeom>
        </p:spPr>
        <p:txBody>
          <a:bodyPr lIns="0" tIns="0" rIns="0" bIns="0" rtlCol="0" anchor="t">
            <a:spAutoFit/>
          </a:bodyPr>
          <a:lstStyle/>
          <a:p>
            <a:pPr algn="r">
              <a:lnSpc>
                <a:spcPts val="3360"/>
              </a:lnSpc>
            </a:pPr>
            <a:r>
              <a:rPr lang="en-US" sz="2400" dirty="0">
                <a:solidFill>
                  <a:srgbClr val="000000"/>
                </a:solidFill>
                <a:latin typeface="Atkinson Hyperlegible" pitchFamily="2" charset="0"/>
              </a:rPr>
              <a:t>Specimen location</a:t>
            </a:r>
          </a:p>
        </p:txBody>
      </p:sp>
      <p:grpSp>
        <p:nvGrpSpPr>
          <p:cNvPr id="10" name="Group 10"/>
          <p:cNvGrpSpPr/>
          <p:nvPr/>
        </p:nvGrpSpPr>
        <p:grpSpPr>
          <a:xfrm>
            <a:off x="5155481" y="2864126"/>
            <a:ext cx="3625282" cy="532381"/>
            <a:chOff x="0" y="0"/>
            <a:chExt cx="4261121" cy="757164"/>
          </a:xfrm>
        </p:grpSpPr>
        <p:sp>
          <p:nvSpPr>
            <p:cNvPr id="11" name="Freeform 11"/>
            <p:cNvSpPr/>
            <p:nvPr/>
          </p:nvSpPr>
          <p:spPr>
            <a:xfrm>
              <a:off x="0" y="0"/>
              <a:ext cx="4261104" cy="757174"/>
            </a:xfrm>
            <a:custGeom>
              <a:avLst/>
              <a:gdLst/>
              <a:ahLst/>
              <a:cxnLst/>
              <a:rect l="l" t="t" r="r" b="b"/>
              <a:pathLst>
                <a:path w="4261104" h="757174">
                  <a:moveTo>
                    <a:pt x="0" y="150241"/>
                  </a:moveTo>
                  <a:cubicBezTo>
                    <a:pt x="0" y="64516"/>
                    <a:pt x="74549" y="0"/>
                    <a:pt x="160147" y="0"/>
                  </a:cubicBezTo>
                  <a:lnTo>
                    <a:pt x="4100957" y="0"/>
                  </a:lnTo>
                  <a:lnTo>
                    <a:pt x="4100957" y="36068"/>
                  </a:lnTo>
                  <a:lnTo>
                    <a:pt x="4100957" y="0"/>
                  </a:lnTo>
                  <a:cubicBezTo>
                    <a:pt x="4186555" y="0"/>
                    <a:pt x="4261104" y="64516"/>
                    <a:pt x="4261104" y="150241"/>
                  </a:cubicBezTo>
                  <a:lnTo>
                    <a:pt x="4225036" y="150241"/>
                  </a:lnTo>
                  <a:lnTo>
                    <a:pt x="4261104" y="150241"/>
                  </a:lnTo>
                  <a:lnTo>
                    <a:pt x="4261104" y="606933"/>
                  </a:lnTo>
                  <a:lnTo>
                    <a:pt x="4225036" y="606933"/>
                  </a:lnTo>
                  <a:lnTo>
                    <a:pt x="4261104" y="606933"/>
                  </a:lnTo>
                  <a:cubicBezTo>
                    <a:pt x="4261104" y="692658"/>
                    <a:pt x="4186555" y="757174"/>
                    <a:pt x="4100957" y="757174"/>
                  </a:cubicBezTo>
                  <a:lnTo>
                    <a:pt x="4100957" y="720979"/>
                  </a:lnTo>
                  <a:lnTo>
                    <a:pt x="4100957" y="757047"/>
                  </a:lnTo>
                  <a:lnTo>
                    <a:pt x="160147" y="757047"/>
                  </a:lnTo>
                  <a:lnTo>
                    <a:pt x="160147" y="720979"/>
                  </a:lnTo>
                  <a:lnTo>
                    <a:pt x="160147" y="757047"/>
                  </a:lnTo>
                  <a:cubicBezTo>
                    <a:pt x="74549" y="757174"/>
                    <a:pt x="0" y="692658"/>
                    <a:pt x="0" y="606933"/>
                  </a:cubicBezTo>
                  <a:lnTo>
                    <a:pt x="0" y="150241"/>
                  </a:lnTo>
                  <a:lnTo>
                    <a:pt x="36068" y="150241"/>
                  </a:lnTo>
                  <a:lnTo>
                    <a:pt x="0" y="150241"/>
                  </a:lnTo>
                  <a:moveTo>
                    <a:pt x="72263" y="150241"/>
                  </a:moveTo>
                  <a:lnTo>
                    <a:pt x="72263" y="606933"/>
                  </a:lnTo>
                  <a:lnTo>
                    <a:pt x="36068" y="606933"/>
                  </a:lnTo>
                  <a:lnTo>
                    <a:pt x="72263" y="606933"/>
                  </a:lnTo>
                  <a:cubicBezTo>
                    <a:pt x="72263" y="647319"/>
                    <a:pt x="108712" y="684911"/>
                    <a:pt x="160147" y="684911"/>
                  </a:cubicBezTo>
                  <a:lnTo>
                    <a:pt x="4100957" y="684911"/>
                  </a:lnTo>
                  <a:cubicBezTo>
                    <a:pt x="4152392" y="684911"/>
                    <a:pt x="4188841" y="647192"/>
                    <a:pt x="4188841" y="606933"/>
                  </a:cubicBezTo>
                  <a:lnTo>
                    <a:pt x="4188841" y="150241"/>
                  </a:lnTo>
                  <a:cubicBezTo>
                    <a:pt x="4188841" y="109855"/>
                    <a:pt x="4152392" y="72263"/>
                    <a:pt x="4100957" y="72263"/>
                  </a:cubicBezTo>
                  <a:lnTo>
                    <a:pt x="160147" y="72263"/>
                  </a:lnTo>
                  <a:lnTo>
                    <a:pt x="160147" y="36068"/>
                  </a:lnTo>
                  <a:lnTo>
                    <a:pt x="160147" y="72263"/>
                  </a:lnTo>
                  <a:cubicBezTo>
                    <a:pt x="108712" y="72263"/>
                    <a:pt x="72263" y="109982"/>
                    <a:pt x="72263" y="150241"/>
                  </a:cubicBezTo>
                  <a:close/>
                </a:path>
              </a:pathLst>
            </a:custGeom>
            <a:solidFill>
              <a:srgbClr val="FF0000"/>
            </a:solidFill>
          </p:spPr>
          <p:txBody>
            <a:bodyPr/>
            <a:lstStyle/>
            <a:p>
              <a:endParaRPr lang="en-US" sz="1200" dirty="0">
                <a:latin typeface="Atkinson Hyperlegible" pitchFamily="2" charset="0"/>
              </a:endParaRPr>
            </a:p>
          </p:txBody>
        </p:sp>
      </p:grpSp>
      <p:sp>
        <p:nvSpPr>
          <p:cNvPr id="12" name="TextBox 12"/>
          <p:cNvSpPr txBox="1"/>
          <p:nvPr/>
        </p:nvSpPr>
        <p:spPr>
          <a:xfrm>
            <a:off x="1773646" y="2846186"/>
            <a:ext cx="3028950" cy="415498"/>
          </a:xfrm>
          <a:prstGeom prst="rect">
            <a:avLst/>
          </a:prstGeom>
        </p:spPr>
        <p:txBody>
          <a:bodyPr lIns="0" tIns="0" rIns="0" bIns="0" rtlCol="0" anchor="t">
            <a:spAutoFit/>
          </a:bodyPr>
          <a:lstStyle/>
          <a:p>
            <a:pPr algn="r">
              <a:lnSpc>
                <a:spcPts val="3360"/>
              </a:lnSpc>
            </a:pPr>
            <a:r>
              <a:rPr lang="en-US" sz="2400" dirty="0">
                <a:solidFill>
                  <a:srgbClr val="000000"/>
                </a:solidFill>
                <a:latin typeface="Atkinson Hyperlegible" pitchFamily="2" charset="0"/>
              </a:rPr>
              <a:t>Specimen details</a:t>
            </a:r>
          </a:p>
        </p:txBody>
      </p:sp>
      <p:grpSp>
        <p:nvGrpSpPr>
          <p:cNvPr id="13" name="Group 13"/>
          <p:cNvGrpSpPr/>
          <p:nvPr/>
        </p:nvGrpSpPr>
        <p:grpSpPr>
          <a:xfrm>
            <a:off x="5155481" y="3510111"/>
            <a:ext cx="3625282" cy="760964"/>
            <a:chOff x="0" y="0"/>
            <a:chExt cx="4261121" cy="983871"/>
          </a:xfrm>
        </p:grpSpPr>
        <p:sp>
          <p:nvSpPr>
            <p:cNvPr id="14" name="Freeform 14"/>
            <p:cNvSpPr/>
            <p:nvPr/>
          </p:nvSpPr>
          <p:spPr>
            <a:xfrm>
              <a:off x="0" y="0"/>
              <a:ext cx="4261104" cy="983869"/>
            </a:xfrm>
            <a:custGeom>
              <a:avLst/>
              <a:gdLst/>
              <a:ahLst/>
              <a:cxnLst/>
              <a:rect l="l" t="t" r="r" b="b"/>
              <a:pathLst>
                <a:path w="4261104" h="983869">
                  <a:moveTo>
                    <a:pt x="0" y="188087"/>
                  </a:moveTo>
                  <a:cubicBezTo>
                    <a:pt x="0" y="82169"/>
                    <a:pt x="90424" y="0"/>
                    <a:pt x="197358" y="0"/>
                  </a:cubicBezTo>
                  <a:lnTo>
                    <a:pt x="4063746" y="0"/>
                  </a:lnTo>
                  <a:lnTo>
                    <a:pt x="4063746" y="36068"/>
                  </a:lnTo>
                  <a:lnTo>
                    <a:pt x="4063746" y="0"/>
                  </a:lnTo>
                  <a:cubicBezTo>
                    <a:pt x="4170680" y="0"/>
                    <a:pt x="4261104" y="82169"/>
                    <a:pt x="4261104" y="188087"/>
                  </a:cubicBezTo>
                  <a:lnTo>
                    <a:pt x="4225036" y="188087"/>
                  </a:lnTo>
                  <a:lnTo>
                    <a:pt x="4261104" y="188087"/>
                  </a:lnTo>
                  <a:lnTo>
                    <a:pt x="4261104" y="795782"/>
                  </a:lnTo>
                  <a:lnTo>
                    <a:pt x="4225036" y="795782"/>
                  </a:lnTo>
                  <a:lnTo>
                    <a:pt x="4261104" y="795782"/>
                  </a:lnTo>
                  <a:cubicBezTo>
                    <a:pt x="4261104" y="901573"/>
                    <a:pt x="4170680" y="983869"/>
                    <a:pt x="4063746" y="983869"/>
                  </a:cubicBezTo>
                  <a:lnTo>
                    <a:pt x="4063746" y="947801"/>
                  </a:lnTo>
                  <a:lnTo>
                    <a:pt x="4063746" y="983869"/>
                  </a:lnTo>
                  <a:lnTo>
                    <a:pt x="197358" y="983869"/>
                  </a:lnTo>
                  <a:lnTo>
                    <a:pt x="197358" y="947801"/>
                  </a:lnTo>
                  <a:lnTo>
                    <a:pt x="197358" y="983869"/>
                  </a:lnTo>
                  <a:cubicBezTo>
                    <a:pt x="90424" y="983869"/>
                    <a:pt x="0" y="901700"/>
                    <a:pt x="0" y="795782"/>
                  </a:cubicBezTo>
                  <a:lnTo>
                    <a:pt x="0" y="188087"/>
                  </a:lnTo>
                  <a:lnTo>
                    <a:pt x="36068" y="188087"/>
                  </a:lnTo>
                  <a:lnTo>
                    <a:pt x="0" y="188087"/>
                  </a:lnTo>
                  <a:moveTo>
                    <a:pt x="72263" y="188087"/>
                  </a:moveTo>
                  <a:lnTo>
                    <a:pt x="72263" y="795782"/>
                  </a:lnTo>
                  <a:lnTo>
                    <a:pt x="36068" y="795782"/>
                  </a:lnTo>
                  <a:lnTo>
                    <a:pt x="72263" y="795782"/>
                  </a:lnTo>
                  <a:cubicBezTo>
                    <a:pt x="72263" y="857758"/>
                    <a:pt x="126238" y="911606"/>
                    <a:pt x="197358" y="911606"/>
                  </a:cubicBezTo>
                  <a:lnTo>
                    <a:pt x="4063746" y="911606"/>
                  </a:lnTo>
                  <a:cubicBezTo>
                    <a:pt x="4134866" y="911606"/>
                    <a:pt x="4188841" y="857758"/>
                    <a:pt x="4188841" y="795782"/>
                  </a:cubicBezTo>
                  <a:lnTo>
                    <a:pt x="4188841" y="188087"/>
                  </a:lnTo>
                  <a:cubicBezTo>
                    <a:pt x="4188841" y="126111"/>
                    <a:pt x="4134866" y="72263"/>
                    <a:pt x="4063746" y="72263"/>
                  </a:cubicBezTo>
                  <a:lnTo>
                    <a:pt x="197358" y="72263"/>
                  </a:lnTo>
                  <a:lnTo>
                    <a:pt x="197358" y="36068"/>
                  </a:lnTo>
                  <a:lnTo>
                    <a:pt x="197358" y="72263"/>
                  </a:lnTo>
                  <a:cubicBezTo>
                    <a:pt x="126238" y="72263"/>
                    <a:pt x="72263" y="126111"/>
                    <a:pt x="72263" y="188087"/>
                  </a:cubicBezTo>
                  <a:close/>
                </a:path>
              </a:pathLst>
            </a:custGeom>
            <a:solidFill>
              <a:srgbClr val="FF0000"/>
            </a:solidFill>
          </p:spPr>
          <p:txBody>
            <a:bodyPr/>
            <a:lstStyle/>
            <a:p>
              <a:endParaRPr lang="en-US" sz="1200">
                <a:latin typeface="Atkinson Hyperlegible" pitchFamily="2" charset="0"/>
              </a:endParaRPr>
            </a:p>
          </p:txBody>
        </p:sp>
      </p:grpSp>
      <p:sp>
        <p:nvSpPr>
          <p:cNvPr id="15" name="TextBox 15"/>
          <p:cNvSpPr txBox="1"/>
          <p:nvPr/>
        </p:nvSpPr>
        <p:spPr>
          <a:xfrm>
            <a:off x="1748938" y="3719397"/>
            <a:ext cx="3028950" cy="415498"/>
          </a:xfrm>
          <a:prstGeom prst="rect">
            <a:avLst/>
          </a:prstGeom>
        </p:spPr>
        <p:txBody>
          <a:bodyPr lIns="0" tIns="0" rIns="0" bIns="0" rtlCol="0" anchor="t">
            <a:spAutoFit/>
          </a:bodyPr>
          <a:lstStyle/>
          <a:p>
            <a:pPr algn="r">
              <a:lnSpc>
                <a:spcPts val="3360"/>
              </a:lnSpc>
            </a:pPr>
            <a:r>
              <a:rPr lang="en-US" sz="2400">
                <a:solidFill>
                  <a:srgbClr val="000000"/>
                </a:solidFill>
                <a:latin typeface="Atkinson Hyperlegible" pitchFamily="2" charset="0"/>
              </a:rPr>
              <a:t>Organism</a:t>
            </a:r>
          </a:p>
        </p:txBody>
      </p:sp>
      <p:grpSp>
        <p:nvGrpSpPr>
          <p:cNvPr id="16" name="Group 16"/>
          <p:cNvGrpSpPr/>
          <p:nvPr/>
        </p:nvGrpSpPr>
        <p:grpSpPr>
          <a:xfrm>
            <a:off x="5155481" y="4198132"/>
            <a:ext cx="3625282" cy="2062482"/>
            <a:chOff x="0" y="0"/>
            <a:chExt cx="4261121" cy="2933308"/>
          </a:xfrm>
        </p:grpSpPr>
        <p:sp>
          <p:nvSpPr>
            <p:cNvPr id="17" name="Freeform 17"/>
            <p:cNvSpPr/>
            <p:nvPr/>
          </p:nvSpPr>
          <p:spPr>
            <a:xfrm>
              <a:off x="0" y="0"/>
              <a:ext cx="4261104" cy="2933319"/>
            </a:xfrm>
            <a:custGeom>
              <a:avLst/>
              <a:gdLst/>
              <a:ahLst/>
              <a:cxnLst/>
              <a:rect l="l" t="t" r="r" b="b"/>
              <a:pathLst>
                <a:path w="4261104" h="2933319">
                  <a:moveTo>
                    <a:pt x="0" y="512953"/>
                  </a:moveTo>
                  <a:cubicBezTo>
                    <a:pt x="0" y="229362"/>
                    <a:pt x="231648" y="0"/>
                    <a:pt x="516763" y="0"/>
                  </a:cubicBezTo>
                  <a:lnTo>
                    <a:pt x="3744341" y="0"/>
                  </a:lnTo>
                  <a:lnTo>
                    <a:pt x="3744341" y="36068"/>
                  </a:lnTo>
                  <a:lnTo>
                    <a:pt x="3744341" y="0"/>
                  </a:lnTo>
                  <a:cubicBezTo>
                    <a:pt x="4029456" y="0"/>
                    <a:pt x="4261104" y="229362"/>
                    <a:pt x="4261104" y="512953"/>
                  </a:cubicBezTo>
                  <a:lnTo>
                    <a:pt x="4225036" y="512953"/>
                  </a:lnTo>
                  <a:lnTo>
                    <a:pt x="4261104" y="512953"/>
                  </a:lnTo>
                  <a:lnTo>
                    <a:pt x="4261104" y="2420366"/>
                  </a:lnTo>
                  <a:lnTo>
                    <a:pt x="4225036" y="2420366"/>
                  </a:lnTo>
                  <a:lnTo>
                    <a:pt x="4261104" y="2420366"/>
                  </a:lnTo>
                  <a:cubicBezTo>
                    <a:pt x="4261104" y="2703957"/>
                    <a:pt x="4029456" y="2933319"/>
                    <a:pt x="3744341" y="2933319"/>
                  </a:cubicBezTo>
                  <a:lnTo>
                    <a:pt x="3744341" y="2897251"/>
                  </a:lnTo>
                  <a:lnTo>
                    <a:pt x="3744341" y="2933319"/>
                  </a:lnTo>
                  <a:lnTo>
                    <a:pt x="516763" y="2933319"/>
                  </a:lnTo>
                  <a:lnTo>
                    <a:pt x="516763" y="2897251"/>
                  </a:lnTo>
                  <a:lnTo>
                    <a:pt x="516763" y="2933319"/>
                  </a:lnTo>
                  <a:cubicBezTo>
                    <a:pt x="231648" y="2933319"/>
                    <a:pt x="0" y="2703957"/>
                    <a:pt x="0" y="2420366"/>
                  </a:cubicBezTo>
                  <a:lnTo>
                    <a:pt x="0" y="512953"/>
                  </a:lnTo>
                  <a:lnTo>
                    <a:pt x="36068" y="512953"/>
                  </a:lnTo>
                  <a:lnTo>
                    <a:pt x="0" y="512953"/>
                  </a:lnTo>
                  <a:moveTo>
                    <a:pt x="72263" y="512953"/>
                  </a:moveTo>
                  <a:lnTo>
                    <a:pt x="72263" y="2420366"/>
                  </a:lnTo>
                  <a:lnTo>
                    <a:pt x="36068" y="2420366"/>
                  </a:lnTo>
                  <a:lnTo>
                    <a:pt x="72263" y="2420366"/>
                  </a:lnTo>
                  <a:cubicBezTo>
                    <a:pt x="72263" y="2663444"/>
                    <a:pt x="271018" y="2861056"/>
                    <a:pt x="516763" y="2861056"/>
                  </a:cubicBezTo>
                  <a:lnTo>
                    <a:pt x="3744341" y="2861056"/>
                  </a:lnTo>
                  <a:cubicBezTo>
                    <a:pt x="3990086" y="2861056"/>
                    <a:pt x="4188841" y="2663444"/>
                    <a:pt x="4188841" y="2420366"/>
                  </a:cubicBezTo>
                  <a:lnTo>
                    <a:pt x="4188841" y="512953"/>
                  </a:lnTo>
                  <a:cubicBezTo>
                    <a:pt x="4188841" y="269875"/>
                    <a:pt x="3990086" y="72263"/>
                    <a:pt x="3744341" y="72263"/>
                  </a:cubicBezTo>
                  <a:lnTo>
                    <a:pt x="516763" y="72263"/>
                  </a:lnTo>
                  <a:lnTo>
                    <a:pt x="516763" y="36068"/>
                  </a:lnTo>
                  <a:lnTo>
                    <a:pt x="516763" y="72263"/>
                  </a:lnTo>
                  <a:cubicBezTo>
                    <a:pt x="271018" y="72263"/>
                    <a:pt x="72263" y="269875"/>
                    <a:pt x="72263" y="512953"/>
                  </a:cubicBezTo>
                  <a:close/>
                </a:path>
              </a:pathLst>
            </a:custGeom>
            <a:solidFill>
              <a:srgbClr val="FF0000"/>
            </a:solidFill>
          </p:spPr>
          <p:txBody>
            <a:bodyPr/>
            <a:lstStyle/>
            <a:p>
              <a:endParaRPr lang="en-US" sz="1200">
                <a:latin typeface="Atkinson Hyperlegible" pitchFamily="2" charset="0"/>
              </a:endParaRPr>
            </a:p>
          </p:txBody>
        </p:sp>
      </p:grpSp>
      <p:sp>
        <p:nvSpPr>
          <p:cNvPr id="18" name="TextBox 18"/>
          <p:cNvSpPr txBox="1"/>
          <p:nvPr/>
        </p:nvSpPr>
        <p:spPr>
          <a:xfrm>
            <a:off x="1666559" y="4767662"/>
            <a:ext cx="3028950" cy="415498"/>
          </a:xfrm>
          <a:prstGeom prst="rect">
            <a:avLst/>
          </a:prstGeom>
        </p:spPr>
        <p:txBody>
          <a:bodyPr lIns="0" tIns="0" rIns="0" bIns="0" rtlCol="0" anchor="t">
            <a:spAutoFit/>
          </a:bodyPr>
          <a:lstStyle/>
          <a:p>
            <a:pPr algn="r">
              <a:lnSpc>
                <a:spcPts val="3360"/>
              </a:lnSpc>
            </a:pPr>
            <a:r>
              <a:rPr lang="en-US" sz="2400" dirty="0">
                <a:solidFill>
                  <a:srgbClr val="000000"/>
                </a:solidFill>
                <a:latin typeface="Atkinson Hyperlegible" pitchFamily="2" charset="0"/>
              </a:rPr>
              <a:t>Antibiotic results</a:t>
            </a:r>
          </a:p>
        </p:txBody>
      </p:sp>
      <p:grpSp>
        <p:nvGrpSpPr>
          <p:cNvPr id="19" name="Group 19"/>
          <p:cNvGrpSpPr/>
          <p:nvPr/>
        </p:nvGrpSpPr>
        <p:grpSpPr>
          <a:xfrm>
            <a:off x="5155481" y="6347322"/>
            <a:ext cx="3625282" cy="448801"/>
            <a:chOff x="0" y="0"/>
            <a:chExt cx="4261121" cy="638295"/>
          </a:xfrm>
        </p:grpSpPr>
        <p:sp>
          <p:nvSpPr>
            <p:cNvPr id="20" name="Freeform 20"/>
            <p:cNvSpPr/>
            <p:nvPr/>
          </p:nvSpPr>
          <p:spPr>
            <a:xfrm>
              <a:off x="0" y="0"/>
              <a:ext cx="4261104" cy="638302"/>
            </a:xfrm>
            <a:custGeom>
              <a:avLst/>
              <a:gdLst/>
              <a:ahLst/>
              <a:cxnLst/>
              <a:rect l="l" t="t" r="r" b="b"/>
              <a:pathLst>
                <a:path w="4261104" h="638302">
                  <a:moveTo>
                    <a:pt x="0" y="130429"/>
                  </a:moveTo>
                  <a:cubicBezTo>
                    <a:pt x="0" y="54991"/>
                    <a:pt x="66548" y="0"/>
                    <a:pt x="140716" y="0"/>
                  </a:cubicBezTo>
                  <a:lnTo>
                    <a:pt x="4120388" y="0"/>
                  </a:lnTo>
                  <a:lnTo>
                    <a:pt x="4120388" y="36068"/>
                  </a:lnTo>
                  <a:lnTo>
                    <a:pt x="4120388" y="0"/>
                  </a:lnTo>
                  <a:cubicBezTo>
                    <a:pt x="4194556" y="0"/>
                    <a:pt x="4261104" y="54991"/>
                    <a:pt x="4261104" y="130429"/>
                  </a:cubicBezTo>
                  <a:lnTo>
                    <a:pt x="4225036" y="130429"/>
                  </a:lnTo>
                  <a:lnTo>
                    <a:pt x="4261104" y="130429"/>
                  </a:lnTo>
                  <a:lnTo>
                    <a:pt x="4261104" y="507873"/>
                  </a:lnTo>
                  <a:lnTo>
                    <a:pt x="4225036" y="507873"/>
                  </a:lnTo>
                  <a:lnTo>
                    <a:pt x="4261104" y="507873"/>
                  </a:lnTo>
                  <a:cubicBezTo>
                    <a:pt x="4261104" y="583311"/>
                    <a:pt x="4194556" y="638302"/>
                    <a:pt x="4120388" y="638302"/>
                  </a:cubicBezTo>
                  <a:lnTo>
                    <a:pt x="4120388" y="602234"/>
                  </a:lnTo>
                  <a:lnTo>
                    <a:pt x="4120388" y="638302"/>
                  </a:lnTo>
                  <a:lnTo>
                    <a:pt x="140716" y="638302"/>
                  </a:lnTo>
                  <a:lnTo>
                    <a:pt x="140716" y="602234"/>
                  </a:lnTo>
                  <a:lnTo>
                    <a:pt x="140716" y="638302"/>
                  </a:lnTo>
                  <a:cubicBezTo>
                    <a:pt x="66548" y="638302"/>
                    <a:pt x="0" y="583311"/>
                    <a:pt x="0" y="507873"/>
                  </a:cubicBezTo>
                  <a:lnTo>
                    <a:pt x="0" y="130429"/>
                  </a:lnTo>
                  <a:lnTo>
                    <a:pt x="36068" y="130429"/>
                  </a:lnTo>
                  <a:lnTo>
                    <a:pt x="0" y="130429"/>
                  </a:lnTo>
                  <a:moveTo>
                    <a:pt x="72263" y="130429"/>
                  </a:moveTo>
                  <a:lnTo>
                    <a:pt x="72263" y="507873"/>
                  </a:lnTo>
                  <a:lnTo>
                    <a:pt x="36068" y="507873"/>
                  </a:lnTo>
                  <a:lnTo>
                    <a:pt x="72263" y="507873"/>
                  </a:lnTo>
                  <a:cubicBezTo>
                    <a:pt x="72263" y="536575"/>
                    <a:pt x="99314" y="566039"/>
                    <a:pt x="140716" y="566039"/>
                  </a:cubicBezTo>
                  <a:lnTo>
                    <a:pt x="4120388" y="566039"/>
                  </a:lnTo>
                  <a:cubicBezTo>
                    <a:pt x="4161790" y="566039"/>
                    <a:pt x="4188841" y="536575"/>
                    <a:pt x="4188841" y="507873"/>
                  </a:cubicBezTo>
                  <a:lnTo>
                    <a:pt x="4188841" y="130429"/>
                  </a:lnTo>
                  <a:cubicBezTo>
                    <a:pt x="4188841" y="101727"/>
                    <a:pt x="4161790" y="72263"/>
                    <a:pt x="4120388" y="72263"/>
                  </a:cubicBezTo>
                  <a:lnTo>
                    <a:pt x="140716" y="72263"/>
                  </a:lnTo>
                  <a:lnTo>
                    <a:pt x="140716" y="36068"/>
                  </a:lnTo>
                  <a:lnTo>
                    <a:pt x="140716" y="72263"/>
                  </a:lnTo>
                  <a:cubicBezTo>
                    <a:pt x="99314" y="72263"/>
                    <a:pt x="72263" y="101727"/>
                    <a:pt x="72263" y="130429"/>
                  </a:cubicBezTo>
                  <a:close/>
                </a:path>
              </a:pathLst>
            </a:custGeom>
            <a:solidFill>
              <a:srgbClr val="FF0000"/>
            </a:solidFill>
          </p:spPr>
          <p:txBody>
            <a:bodyPr/>
            <a:lstStyle/>
            <a:p>
              <a:endParaRPr lang="en-US" sz="1200">
                <a:latin typeface="Atkinson Hyperlegible" pitchFamily="2" charset="0"/>
              </a:endParaRPr>
            </a:p>
          </p:txBody>
        </p:sp>
      </p:grpSp>
      <p:sp>
        <p:nvSpPr>
          <p:cNvPr id="21" name="TextBox 21"/>
          <p:cNvSpPr txBox="1"/>
          <p:nvPr/>
        </p:nvSpPr>
        <p:spPr>
          <a:xfrm>
            <a:off x="1650078" y="6400814"/>
            <a:ext cx="3028950" cy="415498"/>
          </a:xfrm>
          <a:prstGeom prst="rect">
            <a:avLst/>
          </a:prstGeom>
        </p:spPr>
        <p:txBody>
          <a:bodyPr lIns="0" tIns="0" rIns="0" bIns="0" rtlCol="0" anchor="t">
            <a:spAutoFit/>
          </a:bodyPr>
          <a:lstStyle/>
          <a:p>
            <a:pPr algn="r">
              <a:lnSpc>
                <a:spcPts val="3360"/>
              </a:lnSpc>
            </a:pPr>
            <a:r>
              <a:rPr lang="en-US" sz="2400">
                <a:solidFill>
                  <a:srgbClr val="000000"/>
                </a:solidFill>
                <a:latin typeface="Atkinson Hyperlegible" pitchFamily="2" charset="0"/>
              </a:rPr>
              <a:t>Other</a:t>
            </a:r>
          </a:p>
        </p:txBody>
      </p:sp>
      <p:grpSp>
        <p:nvGrpSpPr>
          <p:cNvPr id="22" name="Group 22"/>
          <p:cNvGrpSpPr/>
          <p:nvPr/>
        </p:nvGrpSpPr>
        <p:grpSpPr>
          <a:xfrm>
            <a:off x="8752645" y="958676"/>
            <a:ext cx="1724015" cy="1752541"/>
            <a:chOff x="0" y="0"/>
            <a:chExt cx="2026389" cy="1406953"/>
          </a:xfrm>
        </p:grpSpPr>
        <p:sp>
          <p:nvSpPr>
            <p:cNvPr id="23" name="Freeform 23"/>
            <p:cNvSpPr/>
            <p:nvPr/>
          </p:nvSpPr>
          <p:spPr>
            <a:xfrm>
              <a:off x="0" y="0"/>
              <a:ext cx="2026412" cy="1406906"/>
            </a:xfrm>
            <a:custGeom>
              <a:avLst/>
              <a:gdLst/>
              <a:ahLst/>
              <a:cxnLst/>
              <a:rect l="l" t="t" r="r" b="b"/>
              <a:pathLst>
                <a:path w="2026412" h="1406906">
                  <a:moveTo>
                    <a:pt x="0" y="258572"/>
                  </a:moveTo>
                  <a:cubicBezTo>
                    <a:pt x="0" y="115189"/>
                    <a:pt x="117983" y="0"/>
                    <a:pt x="262255" y="0"/>
                  </a:cubicBezTo>
                  <a:lnTo>
                    <a:pt x="1764157" y="0"/>
                  </a:lnTo>
                  <a:lnTo>
                    <a:pt x="1764157" y="36068"/>
                  </a:lnTo>
                  <a:lnTo>
                    <a:pt x="1764157" y="0"/>
                  </a:lnTo>
                  <a:cubicBezTo>
                    <a:pt x="1908429" y="0"/>
                    <a:pt x="2026412" y="115189"/>
                    <a:pt x="2026412" y="258572"/>
                  </a:cubicBezTo>
                  <a:lnTo>
                    <a:pt x="1990344" y="258572"/>
                  </a:lnTo>
                  <a:lnTo>
                    <a:pt x="2026412" y="258572"/>
                  </a:lnTo>
                  <a:lnTo>
                    <a:pt x="2026412" y="1148334"/>
                  </a:lnTo>
                  <a:lnTo>
                    <a:pt x="1990344" y="1148334"/>
                  </a:lnTo>
                  <a:lnTo>
                    <a:pt x="2026412" y="1148334"/>
                  </a:lnTo>
                  <a:cubicBezTo>
                    <a:pt x="2026412" y="1291717"/>
                    <a:pt x="1908429" y="1406906"/>
                    <a:pt x="1764157" y="1406906"/>
                  </a:cubicBezTo>
                  <a:lnTo>
                    <a:pt x="1764157" y="1370838"/>
                  </a:lnTo>
                  <a:lnTo>
                    <a:pt x="1764157" y="1406906"/>
                  </a:lnTo>
                  <a:lnTo>
                    <a:pt x="262255" y="1406906"/>
                  </a:lnTo>
                  <a:lnTo>
                    <a:pt x="262255" y="1370838"/>
                  </a:lnTo>
                  <a:lnTo>
                    <a:pt x="262255" y="1406906"/>
                  </a:lnTo>
                  <a:cubicBezTo>
                    <a:pt x="117983" y="1406906"/>
                    <a:pt x="0" y="1291717"/>
                    <a:pt x="0" y="1148334"/>
                  </a:cubicBezTo>
                  <a:lnTo>
                    <a:pt x="0" y="258572"/>
                  </a:lnTo>
                  <a:lnTo>
                    <a:pt x="36068" y="258572"/>
                  </a:lnTo>
                  <a:lnTo>
                    <a:pt x="0" y="258572"/>
                  </a:lnTo>
                  <a:moveTo>
                    <a:pt x="72263" y="258572"/>
                  </a:moveTo>
                  <a:lnTo>
                    <a:pt x="72263" y="1148334"/>
                  </a:lnTo>
                  <a:lnTo>
                    <a:pt x="36068" y="1148334"/>
                  </a:lnTo>
                  <a:lnTo>
                    <a:pt x="72263" y="1148334"/>
                  </a:lnTo>
                  <a:cubicBezTo>
                    <a:pt x="72263" y="1250696"/>
                    <a:pt x="156718" y="1334643"/>
                    <a:pt x="262255" y="1334643"/>
                  </a:cubicBezTo>
                  <a:lnTo>
                    <a:pt x="1764157" y="1334643"/>
                  </a:lnTo>
                  <a:cubicBezTo>
                    <a:pt x="1869694" y="1334643"/>
                    <a:pt x="1954149" y="1250696"/>
                    <a:pt x="1954149" y="1148334"/>
                  </a:cubicBezTo>
                  <a:lnTo>
                    <a:pt x="1954149" y="258572"/>
                  </a:lnTo>
                  <a:cubicBezTo>
                    <a:pt x="1954149" y="156210"/>
                    <a:pt x="1869694" y="72263"/>
                    <a:pt x="1764157" y="72263"/>
                  </a:cubicBezTo>
                  <a:lnTo>
                    <a:pt x="262255" y="72263"/>
                  </a:lnTo>
                  <a:lnTo>
                    <a:pt x="262255" y="36068"/>
                  </a:lnTo>
                  <a:lnTo>
                    <a:pt x="262255" y="72263"/>
                  </a:lnTo>
                  <a:cubicBezTo>
                    <a:pt x="156718" y="72263"/>
                    <a:pt x="72263" y="156210"/>
                    <a:pt x="72263" y="258572"/>
                  </a:cubicBezTo>
                  <a:close/>
                </a:path>
              </a:pathLst>
            </a:custGeom>
            <a:solidFill>
              <a:srgbClr val="FF0000"/>
            </a:solidFill>
          </p:spPr>
          <p:txBody>
            <a:bodyPr/>
            <a:lstStyle/>
            <a:p>
              <a:endParaRPr lang="en-US" sz="1200">
                <a:latin typeface="Atkinson Hyperlegible" pitchFamily="2" charset="0"/>
              </a:endParaRPr>
            </a:p>
          </p:txBody>
        </p:sp>
      </p:grpSp>
      <p:grpSp>
        <p:nvGrpSpPr>
          <p:cNvPr id="24" name="Group 24"/>
          <p:cNvGrpSpPr/>
          <p:nvPr/>
        </p:nvGrpSpPr>
        <p:grpSpPr>
          <a:xfrm>
            <a:off x="5155481" y="1092466"/>
            <a:ext cx="3625282" cy="255037"/>
            <a:chOff x="0" y="0"/>
            <a:chExt cx="4261121" cy="362719"/>
          </a:xfrm>
        </p:grpSpPr>
        <p:sp>
          <p:nvSpPr>
            <p:cNvPr id="25" name="Freeform 25"/>
            <p:cNvSpPr/>
            <p:nvPr/>
          </p:nvSpPr>
          <p:spPr>
            <a:xfrm>
              <a:off x="0" y="0"/>
              <a:ext cx="4261104" cy="362712"/>
            </a:xfrm>
            <a:custGeom>
              <a:avLst/>
              <a:gdLst/>
              <a:ahLst/>
              <a:cxnLst/>
              <a:rect l="l" t="t" r="r" b="b"/>
              <a:pathLst>
                <a:path w="4261104" h="362712">
                  <a:moveTo>
                    <a:pt x="0" y="84582"/>
                  </a:moveTo>
                  <a:cubicBezTo>
                    <a:pt x="0" y="31242"/>
                    <a:pt x="50038" y="0"/>
                    <a:pt x="95504" y="0"/>
                  </a:cubicBezTo>
                  <a:lnTo>
                    <a:pt x="4165600" y="0"/>
                  </a:lnTo>
                  <a:lnTo>
                    <a:pt x="4165600" y="36068"/>
                  </a:lnTo>
                  <a:lnTo>
                    <a:pt x="4165600" y="0"/>
                  </a:lnTo>
                  <a:cubicBezTo>
                    <a:pt x="4211066" y="0"/>
                    <a:pt x="4261104" y="31242"/>
                    <a:pt x="4261104" y="84582"/>
                  </a:cubicBezTo>
                  <a:lnTo>
                    <a:pt x="4225036" y="84582"/>
                  </a:lnTo>
                  <a:lnTo>
                    <a:pt x="4261104" y="84582"/>
                  </a:lnTo>
                  <a:lnTo>
                    <a:pt x="4261104" y="278130"/>
                  </a:lnTo>
                  <a:lnTo>
                    <a:pt x="4225036" y="278130"/>
                  </a:lnTo>
                  <a:lnTo>
                    <a:pt x="4261104" y="278130"/>
                  </a:lnTo>
                  <a:cubicBezTo>
                    <a:pt x="4261104" y="331343"/>
                    <a:pt x="4211066" y="362712"/>
                    <a:pt x="4165600" y="362712"/>
                  </a:cubicBezTo>
                  <a:lnTo>
                    <a:pt x="4165600" y="326644"/>
                  </a:lnTo>
                  <a:lnTo>
                    <a:pt x="4165600" y="362712"/>
                  </a:lnTo>
                  <a:lnTo>
                    <a:pt x="95504" y="362712"/>
                  </a:lnTo>
                  <a:lnTo>
                    <a:pt x="95504" y="326644"/>
                  </a:lnTo>
                  <a:lnTo>
                    <a:pt x="95504" y="362712"/>
                  </a:lnTo>
                  <a:cubicBezTo>
                    <a:pt x="50038" y="362712"/>
                    <a:pt x="0" y="331470"/>
                    <a:pt x="0" y="278130"/>
                  </a:cubicBezTo>
                  <a:lnTo>
                    <a:pt x="0" y="84582"/>
                  </a:lnTo>
                  <a:lnTo>
                    <a:pt x="36068" y="84582"/>
                  </a:lnTo>
                  <a:lnTo>
                    <a:pt x="0" y="84582"/>
                  </a:lnTo>
                  <a:moveTo>
                    <a:pt x="72263" y="84582"/>
                  </a:moveTo>
                  <a:lnTo>
                    <a:pt x="72263" y="278130"/>
                  </a:lnTo>
                  <a:lnTo>
                    <a:pt x="36068" y="278130"/>
                  </a:lnTo>
                  <a:lnTo>
                    <a:pt x="72263" y="278130"/>
                  </a:lnTo>
                  <a:cubicBezTo>
                    <a:pt x="72263" y="278384"/>
                    <a:pt x="75438" y="290449"/>
                    <a:pt x="95631" y="290449"/>
                  </a:cubicBezTo>
                  <a:lnTo>
                    <a:pt x="4165600" y="290449"/>
                  </a:lnTo>
                  <a:cubicBezTo>
                    <a:pt x="4185793" y="290449"/>
                    <a:pt x="4188968" y="278384"/>
                    <a:pt x="4188968" y="278130"/>
                  </a:cubicBezTo>
                  <a:lnTo>
                    <a:pt x="4188968" y="84582"/>
                  </a:lnTo>
                  <a:cubicBezTo>
                    <a:pt x="4188968" y="84328"/>
                    <a:pt x="4185793" y="72263"/>
                    <a:pt x="4165600" y="72263"/>
                  </a:cubicBezTo>
                  <a:lnTo>
                    <a:pt x="95504" y="72263"/>
                  </a:lnTo>
                  <a:lnTo>
                    <a:pt x="95504" y="36068"/>
                  </a:lnTo>
                  <a:lnTo>
                    <a:pt x="95504" y="72263"/>
                  </a:lnTo>
                  <a:cubicBezTo>
                    <a:pt x="75311" y="72263"/>
                    <a:pt x="72136" y="84328"/>
                    <a:pt x="72136" y="84582"/>
                  </a:cubicBezTo>
                  <a:close/>
                </a:path>
              </a:pathLst>
            </a:custGeom>
            <a:solidFill>
              <a:srgbClr val="FF0000"/>
            </a:solidFill>
          </p:spPr>
          <p:txBody>
            <a:bodyPr/>
            <a:lstStyle/>
            <a:p>
              <a:endParaRPr lang="en-US" sz="1200">
                <a:latin typeface="Atkinson Hyperlegible" pitchFamily="2" charset="0"/>
              </a:endParaRPr>
            </a:p>
          </p:txBody>
        </p:sp>
      </p:grpSp>
      <p:sp>
        <p:nvSpPr>
          <p:cNvPr id="26" name="TextBox 26"/>
          <p:cNvSpPr txBox="1"/>
          <p:nvPr/>
        </p:nvSpPr>
        <p:spPr>
          <a:xfrm>
            <a:off x="3531717" y="978472"/>
            <a:ext cx="1280613" cy="415498"/>
          </a:xfrm>
          <a:prstGeom prst="rect">
            <a:avLst/>
          </a:prstGeom>
        </p:spPr>
        <p:txBody>
          <a:bodyPr wrap="square" lIns="0" tIns="0" rIns="0" bIns="0" rtlCol="0" anchor="t">
            <a:spAutoFit/>
          </a:bodyPr>
          <a:lstStyle/>
          <a:p>
            <a:pPr algn="r">
              <a:lnSpc>
                <a:spcPts val="3360"/>
              </a:lnSpc>
            </a:pPr>
            <a:r>
              <a:rPr lang="en-US" sz="2400" dirty="0">
                <a:solidFill>
                  <a:srgbClr val="000000"/>
                </a:solidFill>
                <a:latin typeface="Atkinson Hyperlegible" pitchFamily="2" charset="0"/>
              </a:rPr>
              <a:t>Sector</a:t>
            </a:r>
          </a:p>
        </p:txBody>
      </p:sp>
      <p:grpSp>
        <p:nvGrpSpPr>
          <p:cNvPr id="32" name="Group 31">
            <a:extLst>
              <a:ext uri="{FF2B5EF4-FFF2-40B4-BE49-F238E27FC236}">
                <a16:creationId xmlns:a16="http://schemas.microsoft.com/office/drawing/2014/main" id="{80A46E98-CA8F-9C25-1B6D-B99A2ADF5A9B}"/>
              </a:ext>
            </a:extLst>
          </p:cNvPr>
          <p:cNvGrpSpPr/>
          <p:nvPr/>
        </p:nvGrpSpPr>
        <p:grpSpPr>
          <a:xfrm>
            <a:off x="73629" y="72784"/>
            <a:ext cx="588108" cy="596974"/>
            <a:chOff x="97692" y="88826"/>
            <a:chExt cx="588108" cy="596974"/>
          </a:xfrm>
        </p:grpSpPr>
        <p:sp>
          <p:nvSpPr>
            <p:cNvPr id="33" name="Freeform 4">
              <a:extLst>
                <a:ext uri="{FF2B5EF4-FFF2-40B4-BE49-F238E27FC236}">
                  <a16:creationId xmlns:a16="http://schemas.microsoft.com/office/drawing/2014/main" id="{6610C4CC-F3EE-C4A7-C61B-8C582E5E0D62}"/>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34" name="TextBox 13">
              <a:extLst>
                <a:ext uri="{FF2B5EF4-FFF2-40B4-BE49-F238E27FC236}">
                  <a16:creationId xmlns:a16="http://schemas.microsoft.com/office/drawing/2014/main" id="{793C42D0-7595-6661-C083-8407DE4A9AE3}"/>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35" name="Group 34">
            <a:extLst>
              <a:ext uri="{FF2B5EF4-FFF2-40B4-BE49-F238E27FC236}">
                <a16:creationId xmlns:a16="http://schemas.microsoft.com/office/drawing/2014/main" id="{33B2AC1B-D1B3-97EE-E70E-7BEECCF9385E}"/>
              </a:ext>
            </a:extLst>
          </p:cNvPr>
          <p:cNvGrpSpPr/>
          <p:nvPr/>
        </p:nvGrpSpPr>
        <p:grpSpPr>
          <a:xfrm>
            <a:off x="37531" y="522706"/>
            <a:ext cx="686587" cy="985056"/>
            <a:chOff x="2330260" y="1769955"/>
            <a:chExt cx="1029881" cy="1477583"/>
          </a:xfrm>
        </p:grpSpPr>
        <p:sp>
          <p:nvSpPr>
            <p:cNvPr id="36" name="Freeform 7">
              <a:extLst>
                <a:ext uri="{FF2B5EF4-FFF2-40B4-BE49-F238E27FC236}">
                  <a16:creationId xmlns:a16="http://schemas.microsoft.com/office/drawing/2014/main" id="{8F1E9907-2D43-835E-0E27-896C755980FA}"/>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37" name="TextBox 10">
              <a:extLst>
                <a:ext uri="{FF2B5EF4-FFF2-40B4-BE49-F238E27FC236}">
                  <a16:creationId xmlns:a16="http://schemas.microsoft.com/office/drawing/2014/main" id="{5F87E5D1-5375-E2BF-7E99-2B82D8496B7C}"/>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88361" y="773812"/>
            <a:ext cx="10197259" cy="1667123"/>
          </a:xfrm>
          <a:prstGeom prst="rect">
            <a:avLst/>
          </a:prstGeom>
        </p:spPr>
        <p:txBody>
          <a:bodyPr wrap="square" lIns="0" tIns="0" rIns="0" bIns="0" rtlCol="0" anchor="t">
            <a:spAutoFit/>
          </a:bodyPr>
          <a:lstStyle/>
          <a:p>
            <a:pPr>
              <a:lnSpc>
                <a:spcPts val="2879"/>
              </a:lnSpc>
            </a:pPr>
            <a:r>
              <a:rPr lang="en-US" sz="2399" dirty="0">
                <a:solidFill>
                  <a:srgbClr val="000066"/>
                </a:solidFill>
                <a:latin typeface="Atkinson Hyperlegible" pitchFamily="2" charset="0"/>
              </a:rPr>
              <a:t>Most laboratories in the world already have a computer system for managing their microbiology data.</a:t>
            </a:r>
          </a:p>
          <a:p>
            <a:pPr marL="714622" lvl="2" indent="-238207">
              <a:lnSpc>
                <a:spcPts val="2400"/>
              </a:lnSpc>
              <a:buFont typeface="Arial"/>
              <a:buChar char="⚬"/>
            </a:pPr>
            <a:r>
              <a:rPr lang="en-US" sz="2000" dirty="0">
                <a:solidFill>
                  <a:srgbClr val="000066"/>
                </a:solidFill>
                <a:latin typeface="Atkinson Hyperlegible" pitchFamily="2" charset="0"/>
              </a:rPr>
              <a:t>Simple desktop systems:  Excel, Access</a:t>
            </a:r>
          </a:p>
          <a:p>
            <a:pPr marL="714622" lvl="2" indent="-238207">
              <a:lnSpc>
                <a:spcPts val="2400"/>
              </a:lnSpc>
              <a:buFont typeface="Arial"/>
              <a:buChar char="⚬"/>
            </a:pPr>
            <a:r>
              <a:rPr lang="en-US" sz="2000" dirty="0">
                <a:solidFill>
                  <a:srgbClr val="000066"/>
                </a:solidFill>
                <a:latin typeface="Atkinson Hyperlegible" pitchFamily="2" charset="0"/>
              </a:rPr>
              <a:t>Laboratory instruments:  </a:t>
            </a:r>
            <a:r>
              <a:rPr lang="en-US" sz="2000" dirty="0" err="1">
                <a:solidFill>
                  <a:srgbClr val="000066"/>
                </a:solidFill>
                <a:latin typeface="Atkinson Hyperlegible" pitchFamily="2" charset="0"/>
              </a:rPr>
              <a:t>Vitek</a:t>
            </a:r>
            <a:r>
              <a:rPr lang="en-US" sz="2000" dirty="0">
                <a:solidFill>
                  <a:srgbClr val="000066"/>
                </a:solidFill>
                <a:latin typeface="Atkinson Hyperlegible" pitchFamily="2" charset="0"/>
              </a:rPr>
              <a:t>, </a:t>
            </a:r>
            <a:r>
              <a:rPr lang="en-US" sz="2000" dirty="0" err="1">
                <a:solidFill>
                  <a:srgbClr val="000066"/>
                </a:solidFill>
                <a:latin typeface="Atkinson Hyperlegible" pitchFamily="2" charset="0"/>
              </a:rPr>
              <a:t>Microscan</a:t>
            </a:r>
            <a:r>
              <a:rPr lang="en-US" sz="2000" dirty="0">
                <a:solidFill>
                  <a:srgbClr val="000066"/>
                </a:solidFill>
                <a:latin typeface="Atkinson Hyperlegible" pitchFamily="2" charset="0"/>
              </a:rPr>
              <a:t>, BD Phoenix, </a:t>
            </a:r>
            <a:r>
              <a:rPr lang="en-US" sz="2000" dirty="0" err="1">
                <a:solidFill>
                  <a:srgbClr val="000066"/>
                </a:solidFill>
                <a:latin typeface="Atkinson Hyperlegible" pitchFamily="2" charset="0"/>
              </a:rPr>
              <a:t>Sensititre</a:t>
            </a:r>
            <a:endParaRPr lang="en-US" sz="2000" dirty="0">
              <a:solidFill>
                <a:srgbClr val="000066"/>
              </a:solidFill>
              <a:latin typeface="Atkinson Hyperlegible" pitchFamily="2" charset="0"/>
            </a:endParaRPr>
          </a:p>
          <a:p>
            <a:pPr marL="714622" lvl="2" indent="-238207">
              <a:lnSpc>
                <a:spcPts val="2400"/>
              </a:lnSpc>
              <a:buFont typeface="Arial"/>
              <a:buChar char="⚬"/>
            </a:pPr>
            <a:r>
              <a:rPr lang="en-US" sz="2000" dirty="0">
                <a:solidFill>
                  <a:srgbClr val="000066"/>
                </a:solidFill>
                <a:latin typeface="Atkinson Hyperlegible" pitchFamily="2" charset="0"/>
              </a:rPr>
              <a:t>Laboratory information systems:  Commercial systems or local systems</a:t>
            </a:r>
          </a:p>
        </p:txBody>
      </p:sp>
      <p:sp>
        <p:nvSpPr>
          <p:cNvPr id="3" name="TextBox 3"/>
          <p:cNvSpPr txBox="1"/>
          <p:nvPr/>
        </p:nvSpPr>
        <p:spPr>
          <a:xfrm>
            <a:off x="895852" y="61245"/>
            <a:ext cx="8439150"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Data entry – Import with BacLink</a:t>
            </a:r>
          </a:p>
        </p:txBody>
      </p:sp>
      <p:sp>
        <p:nvSpPr>
          <p:cNvPr id="4" name="TextBox 4"/>
          <p:cNvSpPr txBox="1"/>
          <p:nvPr/>
        </p:nvSpPr>
        <p:spPr>
          <a:xfrm>
            <a:off x="1088361" y="2534604"/>
            <a:ext cx="10333616" cy="739305"/>
          </a:xfrm>
          <a:prstGeom prst="rect">
            <a:avLst/>
          </a:prstGeom>
        </p:spPr>
        <p:txBody>
          <a:bodyPr wrap="square" lIns="0" tIns="0" rIns="0" bIns="0" rtlCol="0" anchor="t">
            <a:spAutoFit/>
          </a:bodyPr>
          <a:lstStyle/>
          <a:p>
            <a:pPr>
              <a:lnSpc>
                <a:spcPts val="2879"/>
              </a:lnSpc>
            </a:pPr>
            <a:r>
              <a:rPr lang="en-US" sz="2399">
                <a:solidFill>
                  <a:srgbClr val="000066"/>
                </a:solidFill>
                <a:latin typeface="Atkinson Hyperlegible" pitchFamily="2" charset="0"/>
              </a:rPr>
              <a:t>This is an obstacle because they are not directly compatible.</a:t>
            </a:r>
          </a:p>
          <a:p>
            <a:pPr>
              <a:lnSpc>
                <a:spcPts val="2879"/>
              </a:lnSpc>
            </a:pPr>
            <a:r>
              <a:rPr lang="en-US" sz="2399">
                <a:solidFill>
                  <a:srgbClr val="000066"/>
                </a:solidFill>
                <a:latin typeface="Atkinson Hyperlegible" pitchFamily="2" charset="0"/>
              </a:rPr>
              <a:t>But it is also an opportunity!  The electronic data have been stored.</a:t>
            </a:r>
          </a:p>
        </p:txBody>
      </p:sp>
      <p:sp>
        <p:nvSpPr>
          <p:cNvPr id="5" name="TextBox 5"/>
          <p:cNvSpPr txBox="1"/>
          <p:nvPr/>
        </p:nvSpPr>
        <p:spPr>
          <a:xfrm>
            <a:off x="1056278" y="3339237"/>
            <a:ext cx="10197259" cy="739305"/>
          </a:xfrm>
          <a:prstGeom prst="rect">
            <a:avLst/>
          </a:prstGeom>
        </p:spPr>
        <p:txBody>
          <a:bodyPr wrap="square" lIns="0" tIns="0" rIns="0" bIns="0" rtlCol="0" anchor="t">
            <a:spAutoFit/>
          </a:bodyPr>
          <a:lstStyle/>
          <a:p>
            <a:pPr>
              <a:lnSpc>
                <a:spcPts val="2879"/>
              </a:lnSpc>
            </a:pPr>
            <a:r>
              <a:rPr lang="en-US" sz="2399" dirty="0">
                <a:solidFill>
                  <a:srgbClr val="000066"/>
                </a:solidFill>
                <a:latin typeface="Atkinson Hyperlegible" pitchFamily="2" charset="0"/>
              </a:rPr>
              <a:t>The goal of </a:t>
            </a:r>
            <a:r>
              <a:rPr lang="en-US" sz="2399" dirty="0" err="1">
                <a:solidFill>
                  <a:srgbClr val="000066"/>
                </a:solidFill>
                <a:latin typeface="Atkinson Hyperlegible" pitchFamily="2" charset="0"/>
              </a:rPr>
              <a:t>BacLink</a:t>
            </a:r>
            <a:r>
              <a:rPr lang="en-US" sz="2399" dirty="0">
                <a:solidFill>
                  <a:srgbClr val="000066"/>
                </a:solidFill>
                <a:latin typeface="Atkinson Hyperlegible" pitchFamily="2" charset="0"/>
              </a:rPr>
              <a:t> is converting data from existing incompatible systems into common WHONET files.</a:t>
            </a:r>
          </a:p>
        </p:txBody>
      </p:sp>
      <p:grpSp>
        <p:nvGrpSpPr>
          <p:cNvPr id="6" name="Group 6"/>
          <p:cNvGrpSpPr/>
          <p:nvPr/>
        </p:nvGrpSpPr>
        <p:grpSpPr>
          <a:xfrm>
            <a:off x="4866061" y="4666827"/>
            <a:ext cx="2240294" cy="280252"/>
            <a:chOff x="0" y="0"/>
            <a:chExt cx="3186196" cy="398581"/>
          </a:xfrm>
        </p:grpSpPr>
        <p:sp>
          <p:nvSpPr>
            <p:cNvPr id="7" name="Freeform 7"/>
            <p:cNvSpPr/>
            <p:nvPr/>
          </p:nvSpPr>
          <p:spPr>
            <a:xfrm>
              <a:off x="6731" y="6731"/>
              <a:ext cx="3172714" cy="385064"/>
            </a:xfrm>
            <a:custGeom>
              <a:avLst/>
              <a:gdLst/>
              <a:ahLst/>
              <a:cxnLst/>
              <a:rect l="l" t="t" r="r" b="b"/>
              <a:pathLst>
                <a:path w="3172714" h="385064">
                  <a:moveTo>
                    <a:pt x="0" y="96266"/>
                  </a:moveTo>
                  <a:lnTo>
                    <a:pt x="2888361" y="96266"/>
                  </a:lnTo>
                  <a:lnTo>
                    <a:pt x="2888361" y="0"/>
                  </a:lnTo>
                  <a:lnTo>
                    <a:pt x="3172714" y="192532"/>
                  </a:lnTo>
                  <a:lnTo>
                    <a:pt x="2888361" y="385064"/>
                  </a:lnTo>
                  <a:lnTo>
                    <a:pt x="2888361" y="288798"/>
                  </a:lnTo>
                  <a:lnTo>
                    <a:pt x="0" y="288798"/>
                  </a:lnTo>
                  <a:close/>
                </a:path>
              </a:pathLst>
            </a:custGeom>
            <a:solidFill>
              <a:srgbClr val="00CC99"/>
            </a:solidFill>
          </p:spPr>
          <p:txBody>
            <a:bodyPr/>
            <a:lstStyle/>
            <a:p>
              <a:endParaRPr lang="en-US" sz="1200">
                <a:latin typeface="Atkinson Hyperlegible" pitchFamily="2" charset="0"/>
              </a:endParaRPr>
            </a:p>
          </p:txBody>
        </p:sp>
        <p:sp>
          <p:nvSpPr>
            <p:cNvPr id="8" name="Freeform 8"/>
            <p:cNvSpPr/>
            <p:nvPr/>
          </p:nvSpPr>
          <p:spPr>
            <a:xfrm>
              <a:off x="0" y="-381"/>
              <a:ext cx="3186176" cy="399288"/>
            </a:xfrm>
            <a:custGeom>
              <a:avLst/>
              <a:gdLst/>
              <a:ahLst/>
              <a:cxnLst/>
              <a:rect l="l" t="t" r="r" b="b"/>
              <a:pathLst>
                <a:path w="3186176" h="399288">
                  <a:moveTo>
                    <a:pt x="6731" y="96647"/>
                  </a:moveTo>
                  <a:lnTo>
                    <a:pt x="2895092" y="96647"/>
                  </a:lnTo>
                  <a:lnTo>
                    <a:pt x="2895092" y="103378"/>
                  </a:lnTo>
                  <a:lnTo>
                    <a:pt x="2888361" y="103378"/>
                  </a:lnTo>
                  <a:lnTo>
                    <a:pt x="2888361" y="7112"/>
                  </a:lnTo>
                  <a:cubicBezTo>
                    <a:pt x="2888361" y="4572"/>
                    <a:pt x="2889758" y="2286"/>
                    <a:pt x="2891917" y="1143"/>
                  </a:cubicBezTo>
                  <a:cubicBezTo>
                    <a:pt x="2894076" y="0"/>
                    <a:pt x="2896870" y="127"/>
                    <a:pt x="2898902" y="1524"/>
                  </a:cubicBezTo>
                  <a:lnTo>
                    <a:pt x="3183255" y="194056"/>
                  </a:lnTo>
                  <a:cubicBezTo>
                    <a:pt x="3185160" y="195326"/>
                    <a:pt x="3186176" y="197358"/>
                    <a:pt x="3186176" y="199644"/>
                  </a:cubicBezTo>
                  <a:cubicBezTo>
                    <a:pt x="3186176" y="201930"/>
                    <a:pt x="3185033" y="203962"/>
                    <a:pt x="3183255" y="205232"/>
                  </a:cubicBezTo>
                  <a:lnTo>
                    <a:pt x="2898902" y="397764"/>
                  </a:lnTo>
                  <a:cubicBezTo>
                    <a:pt x="2896870" y="399161"/>
                    <a:pt x="2894203" y="399288"/>
                    <a:pt x="2891917" y="398145"/>
                  </a:cubicBezTo>
                  <a:cubicBezTo>
                    <a:pt x="2889631" y="397002"/>
                    <a:pt x="2888361" y="394716"/>
                    <a:pt x="2888361" y="392176"/>
                  </a:cubicBezTo>
                  <a:lnTo>
                    <a:pt x="2888361" y="295910"/>
                  </a:lnTo>
                  <a:lnTo>
                    <a:pt x="2895092" y="295910"/>
                  </a:lnTo>
                  <a:lnTo>
                    <a:pt x="2895092" y="302641"/>
                  </a:lnTo>
                  <a:lnTo>
                    <a:pt x="6731" y="302641"/>
                  </a:lnTo>
                  <a:cubicBezTo>
                    <a:pt x="3048" y="302641"/>
                    <a:pt x="0" y="299593"/>
                    <a:pt x="0" y="295910"/>
                  </a:cubicBezTo>
                  <a:lnTo>
                    <a:pt x="0" y="103378"/>
                  </a:lnTo>
                  <a:cubicBezTo>
                    <a:pt x="0" y="99695"/>
                    <a:pt x="3048" y="96647"/>
                    <a:pt x="6731" y="96647"/>
                  </a:cubicBezTo>
                  <a:moveTo>
                    <a:pt x="6731" y="110236"/>
                  </a:moveTo>
                  <a:lnTo>
                    <a:pt x="6731" y="103378"/>
                  </a:lnTo>
                  <a:lnTo>
                    <a:pt x="13462" y="103378"/>
                  </a:lnTo>
                  <a:lnTo>
                    <a:pt x="13462" y="295910"/>
                  </a:lnTo>
                  <a:lnTo>
                    <a:pt x="6731" y="295910"/>
                  </a:lnTo>
                  <a:lnTo>
                    <a:pt x="6731" y="289179"/>
                  </a:lnTo>
                  <a:lnTo>
                    <a:pt x="2895092" y="289179"/>
                  </a:lnTo>
                  <a:cubicBezTo>
                    <a:pt x="2898775" y="289179"/>
                    <a:pt x="2901823" y="292227"/>
                    <a:pt x="2901823" y="295910"/>
                  </a:cubicBezTo>
                  <a:lnTo>
                    <a:pt x="2901823" y="392176"/>
                  </a:lnTo>
                  <a:lnTo>
                    <a:pt x="2895092" y="392176"/>
                  </a:lnTo>
                  <a:lnTo>
                    <a:pt x="2891282" y="386588"/>
                  </a:lnTo>
                  <a:lnTo>
                    <a:pt x="3175635" y="194056"/>
                  </a:lnTo>
                  <a:lnTo>
                    <a:pt x="3179445" y="199644"/>
                  </a:lnTo>
                  <a:lnTo>
                    <a:pt x="3175635" y="205232"/>
                  </a:lnTo>
                  <a:lnTo>
                    <a:pt x="2891282" y="12700"/>
                  </a:lnTo>
                  <a:lnTo>
                    <a:pt x="2895092" y="7112"/>
                  </a:lnTo>
                  <a:lnTo>
                    <a:pt x="2901823" y="7112"/>
                  </a:lnTo>
                  <a:lnTo>
                    <a:pt x="2901823" y="103378"/>
                  </a:lnTo>
                  <a:cubicBezTo>
                    <a:pt x="2901823" y="107061"/>
                    <a:pt x="2898775" y="110109"/>
                    <a:pt x="2895092" y="110109"/>
                  </a:cubicBezTo>
                  <a:lnTo>
                    <a:pt x="6731" y="110109"/>
                  </a:lnTo>
                  <a:close/>
                </a:path>
              </a:pathLst>
            </a:custGeom>
            <a:solidFill>
              <a:srgbClr val="000000"/>
            </a:solidFill>
          </p:spPr>
          <p:txBody>
            <a:bodyPr/>
            <a:lstStyle/>
            <a:p>
              <a:endParaRPr lang="en-US" sz="1200">
                <a:latin typeface="Atkinson Hyperlegible" pitchFamily="2" charset="0"/>
              </a:endParaRPr>
            </a:p>
          </p:txBody>
        </p:sp>
      </p:grpSp>
      <p:sp>
        <p:nvSpPr>
          <p:cNvPr id="9" name="TextBox 9"/>
          <p:cNvSpPr txBox="1"/>
          <p:nvPr/>
        </p:nvSpPr>
        <p:spPr>
          <a:xfrm>
            <a:off x="8402178" y="4673686"/>
            <a:ext cx="1860632" cy="487313"/>
          </a:xfrm>
          <a:prstGeom prst="rect">
            <a:avLst/>
          </a:prstGeom>
        </p:spPr>
        <p:txBody>
          <a:bodyPr lIns="0" tIns="0" rIns="0" bIns="0" rtlCol="0" anchor="t">
            <a:spAutoFit/>
          </a:bodyPr>
          <a:lstStyle/>
          <a:p>
            <a:pPr>
              <a:lnSpc>
                <a:spcPts val="3840"/>
              </a:lnSpc>
            </a:pPr>
            <a:r>
              <a:rPr lang="en-US" sz="3199">
                <a:solidFill>
                  <a:srgbClr val="000066"/>
                </a:solidFill>
                <a:latin typeface="Atkinson Hyperlegible" pitchFamily="2" charset="0"/>
              </a:rPr>
              <a:t>WHONET</a:t>
            </a:r>
          </a:p>
        </p:txBody>
      </p:sp>
      <p:sp>
        <p:nvSpPr>
          <p:cNvPr id="10" name="TextBox 10"/>
          <p:cNvSpPr txBox="1"/>
          <p:nvPr/>
        </p:nvSpPr>
        <p:spPr>
          <a:xfrm>
            <a:off x="5245764" y="5079997"/>
            <a:ext cx="1657350" cy="367408"/>
          </a:xfrm>
          <a:prstGeom prst="rect">
            <a:avLst/>
          </a:prstGeom>
        </p:spPr>
        <p:txBody>
          <a:bodyPr lIns="0" tIns="0" rIns="0" bIns="0" rtlCol="0" anchor="t">
            <a:spAutoFit/>
          </a:bodyPr>
          <a:lstStyle/>
          <a:p>
            <a:pPr>
              <a:lnSpc>
                <a:spcPts val="2879"/>
              </a:lnSpc>
            </a:pPr>
            <a:r>
              <a:rPr lang="en-US" sz="2399">
                <a:solidFill>
                  <a:srgbClr val="000066"/>
                </a:solidFill>
                <a:latin typeface="Atkinson Hyperlegible" pitchFamily="2" charset="0"/>
              </a:rPr>
              <a:t> BacLink</a:t>
            </a:r>
          </a:p>
        </p:txBody>
      </p:sp>
      <p:sp>
        <p:nvSpPr>
          <p:cNvPr id="11" name="TextBox 11"/>
          <p:cNvSpPr txBox="1"/>
          <p:nvPr/>
        </p:nvSpPr>
        <p:spPr>
          <a:xfrm>
            <a:off x="1296902" y="5709176"/>
            <a:ext cx="3333750" cy="307777"/>
          </a:xfrm>
          <a:prstGeom prst="rect">
            <a:avLst/>
          </a:prstGeom>
        </p:spPr>
        <p:txBody>
          <a:bodyPr lIns="0" tIns="0" rIns="0" bIns="0" rtlCol="0" anchor="t">
            <a:spAutoFit/>
          </a:bodyPr>
          <a:lstStyle/>
          <a:p>
            <a:pPr>
              <a:lnSpc>
                <a:spcPts val="2400"/>
              </a:lnSpc>
            </a:pPr>
            <a:r>
              <a:rPr lang="en-US" sz="2000" dirty="0">
                <a:solidFill>
                  <a:srgbClr val="000066"/>
                </a:solidFill>
                <a:latin typeface="Atkinson Hyperlegible" pitchFamily="2" charset="0"/>
              </a:rPr>
              <a:t>Incompatible local systems</a:t>
            </a:r>
          </a:p>
        </p:txBody>
      </p:sp>
      <p:sp>
        <p:nvSpPr>
          <p:cNvPr id="12" name="TextBox 12"/>
          <p:cNvSpPr txBox="1"/>
          <p:nvPr/>
        </p:nvSpPr>
        <p:spPr>
          <a:xfrm>
            <a:off x="8052837" y="5654090"/>
            <a:ext cx="3333750" cy="307777"/>
          </a:xfrm>
          <a:prstGeom prst="rect">
            <a:avLst/>
          </a:prstGeom>
        </p:spPr>
        <p:txBody>
          <a:bodyPr lIns="0" tIns="0" rIns="0" bIns="0" rtlCol="0" anchor="t">
            <a:spAutoFit/>
          </a:bodyPr>
          <a:lstStyle/>
          <a:p>
            <a:pPr>
              <a:lnSpc>
                <a:spcPts val="2400"/>
              </a:lnSpc>
            </a:pPr>
            <a:r>
              <a:rPr lang="en-US" sz="2000">
                <a:solidFill>
                  <a:srgbClr val="000066"/>
                </a:solidFill>
                <a:latin typeface="Atkinson Hyperlegible" pitchFamily="2" charset="0"/>
              </a:rPr>
              <a:t>Standard WHONET files</a:t>
            </a:r>
          </a:p>
        </p:txBody>
      </p:sp>
      <p:pic>
        <p:nvPicPr>
          <p:cNvPr id="13" name="Picture 9">
            <a:extLst>
              <a:ext uri="{FF2B5EF4-FFF2-40B4-BE49-F238E27FC236}">
                <a16:creationId xmlns:a16="http://schemas.microsoft.com/office/drawing/2014/main" id="{6E2CBEF8-EADC-B233-7F8F-D64A020138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651" y="4101024"/>
            <a:ext cx="848291" cy="7139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a:extLst>
              <a:ext uri="{FF2B5EF4-FFF2-40B4-BE49-F238E27FC236}">
                <a16:creationId xmlns:a16="http://schemas.microsoft.com/office/drawing/2014/main" id="{B960BD96-84A0-7139-9847-6409D6F187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033" y="4744342"/>
            <a:ext cx="848291" cy="7139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a:extLst>
              <a:ext uri="{FF2B5EF4-FFF2-40B4-BE49-F238E27FC236}">
                <a16:creationId xmlns:a16="http://schemas.microsoft.com/office/drawing/2014/main" id="{B186686A-7794-8264-EF4E-74D71832F1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0354" y="4919172"/>
            <a:ext cx="848291" cy="71397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8F6A2328-77CB-D9DE-5275-D7DD793E3F56}"/>
              </a:ext>
            </a:extLst>
          </p:cNvPr>
          <p:cNvGrpSpPr/>
          <p:nvPr/>
        </p:nvGrpSpPr>
        <p:grpSpPr>
          <a:xfrm>
            <a:off x="73629" y="72784"/>
            <a:ext cx="588108" cy="596974"/>
            <a:chOff x="97692" y="88826"/>
            <a:chExt cx="588108" cy="596974"/>
          </a:xfrm>
        </p:grpSpPr>
        <p:sp>
          <p:nvSpPr>
            <p:cNvPr id="22" name="Freeform 4">
              <a:extLst>
                <a:ext uri="{FF2B5EF4-FFF2-40B4-BE49-F238E27FC236}">
                  <a16:creationId xmlns:a16="http://schemas.microsoft.com/office/drawing/2014/main" id="{0EA77049-4E48-8FA8-393B-B4191FB2DA1C}"/>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23" name="TextBox 13">
              <a:extLst>
                <a:ext uri="{FF2B5EF4-FFF2-40B4-BE49-F238E27FC236}">
                  <a16:creationId xmlns:a16="http://schemas.microsoft.com/office/drawing/2014/main" id="{7BCA19E8-01E6-FBCC-45BA-D31835F564DC}"/>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24" name="Group 23">
            <a:extLst>
              <a:ext uri="{FF2B5EF4-FFF2-40B4-BE49-F238E27FC236}">
                <a16:creationId xmlns:a16="http://schemas.microsoft.com/office/drawing/2014/main" id="{40EE3FB2-4366-C6C7-90A9-CE29D13CF2E8}"/>
              </a:ext>
            </a:extLst>
          </p:cNvPr>
          <p:cNvGrpSpPr/>
          <p:nvPr/>
        </p:nvGrpSpPr>
        <p:grpSpPr>
          <a:xfrm>
            <a:off x="37531" y="522706"/>
            <a:ext cx="686587" cy="985056"/>
            <a:chOff x="2330260" y="1769955"/>
            <a:chExt cx="1029881" cy="1477583"/>
          </a:xfrm>
        </p:grpSpPr>
        <p:sp>
          <p:nvSpPr>
            <p:cNvPr id="25" name="Freeform 7">
              <a:extLst>
                <a:ext uri="{FF2B5EF4-FFF2-40B4-BE49-F238E27FC236}">
                  <a16:creationId xmlns:a16="http://schemas.microsoft.com/office/drawing/2014/main" id="{14191448-DF56-B295-80CB-55DC5E413787}"/>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26" name="TextBox 10">
              <a:extLst>
                <a:ext uri="{FF2B5EF4-FFF2-40B4-BE49-F238E27FC236}">
                  <a16:creationId xmlns:a16="http://schemas.microsoft.com/office/drawing/2014/main" id="{F5595197-6C51-D0E3-EBF7-4167D37CA65A}"/>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
        <p:nvSpPr>
          <p:cNvPr id="16" name="TextBox 10">
            <a:extLst>
              <a:ext uri="{FF2B5EF4-FFF2-40B4-BE49-F238E27FC236}">
                <a16:creationId xmlns:a16="http://schemas.microsoft.com/office/drawing/2014/main" id="{A5AC829A-47B9-3480-2222-B8B5D5677B12}"/>
              </a:ext>
            </a:extLst>
          </p:cNvPr>
          <p:cNvSpPr txBox="1"/>
          <p:nvPr/>
        </p:nvSpPr>
        <p:spPr>
          <a:xfrm>
            <a:off x="1243932" y="6338985"/>
            <a:ext cx="7055628" cy="383823"/>
          </a:xfrm>
          <a:prstGeom prst="rect">
            <a:avLst/>
          </a:prstGeom>
        </p:spPr>
        <p:txBody>
          <a:bodyPr wrap="square" lIns="0" tIns="0" rIns="0" bIns="0" rtlCol="0" anchor="t">
            <a:spAutoFit/>
          </a:bodyPr>
          <a:lstStyle/>
          <a:p>
            <a:pPr>
              <a:lnSpc>
                <a:spcPts val="3291"/>
              </a:lnSpc>
            </a:pPr>
            <a:r>
              <a:rPr lang="en-US" b="1" spc="-23" dirty="0">
                <a:solidFill>
                  <a:srgbClr val="0B3A7F"/>
                </a:solidFill>
                <a:latin typeface="Atkinson Hyperlegible" pitchFamily="2" charset="0"/>
              </a:rPr>
              <a:t>BacLink will be covered in a separate course.</a:t>
            </a:r>
            <a:endParaRPr lang="en-US" sz="1600" b="1" spc="-23" dirty="0">
              <a:solidFill>
                <a:srgbClr val="0B3A7F"/>
              </a:solidFill>
              <a:latin typeface="Atkinson Hyperlegible"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54AE89E-17C9-FE30-FEEC-49D4DC7BCCF3}"/>
              </a:ext>
            </a:extLst>
          </p:cNvPr>
          <p:cNvPicPr>
            <a:picLocks noChangeAspect="1"/>
          </p:cNvPicPr>
          <p:nvPr/>
        </p:nvPicPr>
        <p:blipFill>
          <a:blip r:embed="rId3"/>
          <a:stretch>
            <a:fillRect/>
          </a:stretch>
        </p:blipFill>
        <p:spPr>
          <a:xfrm>
            <a:off x="2416273" y="1000126"/>
            <a:ext cx="7258050" cy="5314950"/>
          </a:xfrm>
          <a:prstGeom prst="rect">
            <a:avLst/>
          </a:prstGeom>
        </p:spPr>
      </p:pic>
      <p:grpSp>
        <p:nvGrpSpPr>
          <p:cNvPr id="3" name="Group 3"/>
          <p:cNvGrpSpPr/>
          <p:nvPr/>
        </p:nvGrpSpPr>
        <p:grpSpPr>
          <a:xfrm>
            <a:off x="2359356" y="1432648"/>
            <a:ext cx="1839335" cy="495821"/>
            <a:chOff x="0" y="0"/>
            <a:chExt cx="3115733" cy="839893"/>
          </a:xfrm>
        </p:grpSpPr>
        <p:sp>
          <p:nvSpPr>
            <p:cNvPr id="4" name="Freeform 4"/>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latin typeface="Atkinson Hyperlegible" pitchFamily="2" charset="0"/>
              </a:endParaRPr>
            </a:p>
          </p:txBody>
        </p:sp>
      </p:grpSp>
      <p:grpSp>
        <p:nvGrpSpPr>
          <p:cNvPr id="11" name="Group 11"/>
          <p:cNvGrpSpPr/>
          <p:nvPr/>
        </p:nvGrpSpPr>
        <p:grpSpPr>
          <a:xfrm>
            <a:off x="5132960" y="2877889"/>
            <a:ext cx="2201871" cy="687751"/>
            <a:chOff x="0" y="0"/>
            <a:chExt cx="3729849" cy="1165013"/>
          </a:xfrm>
        </p:grpSpPr>
        <p:sp>
          <p:nvSpPr>
            <p:cNvPr id="12" name="Freeform 12"/>
            <p:cNvSpPr/>
            <p:nvPr/>
          </p:nvSpPr>
          <p:spPr>
            <a:xfrm>
              <a:off x="0" y="0"/>
              <a:ext cx="3729863" cy="1165098"/>
            </a:xfrm>
            <a:custGeom>
              <a:avLst/>
              <a:gdLst/>
              <a:ahLst/>
              <a:cxnLst/>
              <a:rect l="l" t="t" r="r" b="b"/>
              <a:pathLst>
                <a:path w="3729863" h="1165098">
                  <a:moveTo>
                    <a:pt x="0" y="582549"/>
                  </a:moveTo>
                  <a:lnTo>
                    <a:pt x="40640" y="582549"/>
                  </a:lnTo>
                  <a:lnTo>
                    <a:pt x="0" y="582549"/>
                  </a:lnTo>
                  <a:cubicBezTo>
                    <a:pt x="0" y="233553"/>
                    <a:pt x="880745" y="0"/>
                    <a:pt x="1864868" y="0"/>
                  </a:cubicBezTo>
                  <a:cubicBezTo>
                    <a:pt x="2848991" y="0"/>
                    <a:pt x="3729863" y="233553"/>
                    <a:pt x="3729863" y="582549"/>
                  </a:cubicBezTo>
                  <a:lnTo>
                    <a:pt x="3689223" y="582549"/>
                  </a:lnTo>
                  <a:lnTo>
                    <a:pt x="3729863" y="582549"/>
                  </a:lnTo>
                  <a:cubicBezTo>
                    <a:pt x="3729863" y="931545"/>
                    <a:pt x="2849118" y="1165098"/>
                    <a:pt x="1864995" y="1165098"/>
                  </a:cubicBezTo>
                  <a:lnTo>
                    <a:pt x="1864995" y="1124458"/>
                  </a:lnTo>
                  <a:lnTo>
                    <a:pt x="1864995" y="1165098"/>
                  </a:lnTo>
                  <a:cubicBezTo>
                    <a:pt x="880745" y="1164971"/>
                    <a:pt x="0" y="931418"/>
                    <a:pt x="0" y="582549"/>
                  </a:cubicBezTo>
                  <a:lnTo>
                    <a:pt x="40640" y="582549"/>
                  </a:lnTo>
                  <a:lnTo>
                    <a:pt x="81280" y="582549"/>
                  </a:lnTo>
                  <a:lnTo>
                    <a:pt x="40640" y="582549"/>
                  </a:lnTo>
                  <a:lnTo>
                    <a:pt x="0" y="582549"/>
                  </a:lnTo>
                  <a:moveTo>
                    <a:pt x="81280" y="582549"/>
                  </a:moveTo>
                  <a:cubicBezTo>
                    <a:pt x="81280" y="605028"/>
                    <a:pt x="63119" y="623189"/>
                    <a:pt x="40640" y="623189"/>
                  </a:cubicBezTo>
                  <a:cubicBezTo>
                    <a:pt x="18161" y="623189"/>
                    <a:pt x="0" y="604901"/>
                    <a:pt x="0" y="582549"/>
                  </a:cubicBezTo>
                  <a:cubicBezTo>
                    <a:pt x="0" y="560197"/>
                    <a:pt x="18161" y="541909"/>
                    <a:pt x="40640" y="541909"/>
                  </a:cubicBezTo>
                  <a:cubicBezTo>
                    <a:pt x="63119" y="541909"/>
                    <a:pt x="81280" y="560070"/>
                    <a:pt x="81280" y="582549"/>
                  </a:cubicBezTo>
                  <a:cubicBezTo>
                    <a:pt x="81280" y="832104"/>
                    <a:pt x="834009" y="1083818"/>
                    <a:pt x="1864868" y="1083818"/>
                  </a:cubicBezTo>
                  <a:cubicBezTo>
                    <a:pt x="2895727" y="1083818"/>
                    <a:pt x="3648583" y="832104"/>
                    <a:pt x="3648583" y="582549"/>
                  </a:cubicBezTo>
                  <a:cubicBezTo>
                    <a:pt x="3648583" y="332994"/>
                    <a:pt x="2895727" y="81280"/>
                    <a:pt x="1864868" y="81280"/>
                  </a:cubicBezTo>
                  <a:lnTo>
                    <a:pt x="1864868" y="40640"/>
                  </a:lnTo>
                  <a:lnTo>
                    <a:pt x="1864868" y="81280"/>
                  </a:lnTo>
                  <a:cubicBezTo>
                    <a:pt x="834009" y="81280"/>
                    <a:pt x="81280" y="332994"/>
                    <a:pt x="81280" y="582549"/>
                  </a:cubicBezTo>
                  <a:close/>
                </a:path>
              </a:pathLst>
            </a:custGeom>
            <a:solidFill>
              <a:srgbClr val="FF9900"/>
            </a:solidFill>
          </p:spPr>
          <p:txBody>
            <a:bodyPr/>
            <a:lstStyle/>
            <a:p>
              <a:endParaRPr lang="en-US" sz="1200">
                <a:latin typeface="Atkinson Hyperlegible" pitchFamily="2" charset="0"/>
              </a:endParaRPr>
            </a:p>
          </p:txBody>
        </p:sp>
      </p:grpSp>
      <p:grpSp>
        <p:nvGrpSpPr>
          <p:cNvPr id="13" name="Group 13"/>
          <p:cNvGrpSpPr/>
          <p:nvPr/>
        </p:nvGrpSpPr>
        <p:grpSpPr>
          <a:xfrm>
            <a:off x="5874021" y="1336446"/>
            <a:ext cx="3942781" cy="708985"/>
            <a:chOff x="0" y="0"/>
            <a:chExt cx="3115733" cy="1598507"/>
          </a:xfrm>
        </p:grpSpPr>
        <p:sp>
          <p:nvSpPr>
            <p:cNvPr id="14" name="Freeform 14"/>
            <p:cNvSpPr/>
            <p:nvPr/>
          </p:nvSpPr>
          <p:spPr>
            <a:xfrm>
              <a:off x="0" y="0"/>
              <a:ext cx="3115691" cy="1598549"/>
            </a:xfrm>
            <a:custGeom>
              <a:avLst/>
              <a:gdLst/>
              <a:ahLst/>
              <a:cxnLst/>
              <a:rect l="l" t="t" r="r" b="b"/>
              <a:pathLst>
                <a:path w="3115691" h="1598549">
                  <a:moveTo>
                    <a:pt x="0" y="799211"/>
                  </a:moveTo>
                  <a:cubicBezTo>
                    <a:pt x="0" y="337566"/>
                    <a:pt x="725678" y="0"/>
                    <a:pt x="1557909" y="0"/>
                  </a:cubicBezTo>
                  <a:cubicBezTo>
                    <a:pt x="2390140" y="0"/>
                    <a:pt x="3115691" y="337566"/>
                    <a:pt x="3115691" y="799211"/>
                  </a:cubicBezTo>
                  <a:lnTo>
                    <a:pt x="3075051" y="799211"/>
                  </a:lnTo>
                  <a:lnTo>
                    <a:pt x="3115691" y="799211"/>
                  </a:lnTo>
                  <a:cubicBezTo>
                    <a:pt x="3115691" y="1260983"/>
                    <a:pt x="2390013" y="1598422"/>
                    <a:pt x="1557782" y="1598422"/>
                  </a:cubicBezTo>
                  <a:lnTo>
                    <a:pt x="1557782" y="1557782"/>
                  </a:lnTo>
                  <a:lnTo>
                    <a:pt x="1557782" y="1598422"/>
                  </a:lnTo>
                  <a:cubicBezTo>
                    <a:pt x="725678" y="1598549"/>
                    <a:pt x="0" y="1260983"/>
                    <a:pt x="0" y="799211"/>
                  </a:cubicBezTo>
                  <a:lnTo>
                    <a:pt x="40640" y="799211"/>
                  </a:lnTo>
                  <a:lnTo>
                    <a:pt x="81280" y="799211"/>
                  </a:lnTo>
                  <a:lnTo>
                    <a:pt x="40640" y="799211"/>
                  </a:lnTo>
                  <a:lnTo>
                    <a:pt x="0" y="799211"/>
                  </a:lnTo>
                  <a:moveTo>
                    <a:pt x="81280" y="799211"/>
                  </a:moveTo>
                  <a:cubicBezTo>
                    <a:pt x="81280" y="821690"/>
                    <a:pt x="63119" y="839851"/>
                    <a:pt x="40640" y="839851"/>
                  </a:cubicBezTo>
                  <a:cubicBezTo>
                    <a:pt x="18161" y="839851"/>
                    <a:pt x="0" y="821690"/>
                    <a:pt x="0" y="799211"/>
                  </a:cubicBezTo>
                  <a:cubicBezTo>
                    <a:pt x="0" y="776732"/>
                    <a:pt x="18161" y="758571"/>
                    <a:pt x="40640" y="758571"/>
                  </a:cubicBezTo>
                  <a:cubicBezTo>
                    <a:pt x="63119" y="758571"/>
                    <a:pt x="81280" y="776732"/>
                    <a:pt x="81280" y="799211"/>
                  </a:cubicBezTo>
                  <a:cubicBezTo>
                    <a:pt x="81280" y="1175385"/>
                    <a:pt x="714248" y="1517142"/>
                    <a:pt x="1557909" y="1517142"/>
                  </a:cubicBezTo>
                  <a:cubicBezTo>
                    <a:pt x="2401570" y="1517142"/>
                    <a:pt x="3034411" y="1175512"/>
                    <a:pt x="3034411" y="799211"/>
                  </a:cubicBezTo>
                  <a:cubicBezTo>
                    <a:pt x="3034411" y="422910"/>
                    <a:pt x="2401570" y="81280"/>
                    <a:pt x="1557909" y="81280"/>
                  </a:cubicBezTo>
                  <a:lnTo>
                    <a:pt x="1557909" y="40640"/>
                  </a:lnTo>
                  <a:lnTo>
                    <a:pt x="1557909" y="81280"/>
                  </a:lnTo>
                  <a:cubicBezTo>
                    <a:pt x="714248" y="81280"/>
                    <a:pt x="81280" y="423037"/>
                    <a:pt x="81280" y="799211"/>
                  </a:cubicBezTo>
                  <a:close/>
                </a:path>
              </a:pathLst>
            </a:custGeom>
            <a:solidFill>
              <a:srgbClr val="FF9900"/>
            </a:solidFill>
          </p:spPr>
          <p:txBody>
            <a:bodyPr/>
            <a:lstStyle/>
            <a:p>
              <a:endParaRPr lang="en-US" sz="1200">
                <a:latin typeface="Atkinson Hyperlegible" pitchFamily="2" charset="0"/>
              </a:endParaRPr>
            </a:p>
          </p:txBody>
        </p:sp>
      </p:grpSp>
      <p:sp>
        <p:nvSpPr>
          <p:cNvPr id="15" name="TextBox 15"/>
          <p:cNvSpPr txBox="1"/>
          <p:nvPr/>
        </p:nvSpPr>
        <p:spPr>
          <a:xfrm>
            <a:off x="1120439" y="125413"/>
            <a:ext cx="7600950"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Data analysis - Interactive</a:t>
            </a:r>
          </a:p>
        </p:txBody>
      </p:sp>
      <p:grpSp>
        <p:nvGrpSpPr>
          <p:cNvPr id="16" name="Group 16"/>
          <p:cNvGrpSpPr/>
          <p:nvPr/>
        </p:nvGrpSpPr>
        <p:grpSpPr>
          <a:xfrm>
            <a:off x="2090452" y="5570468"/>
            <a:ext cx="2201871" cy="625228"/>
            <a:chOff x="0" y="0"/>
            <a:chExt cx="3729849" cy="1165013"/>
          </a:xfrm>
        </p:grpSpPr>
        <p:sp>
          <p:nvSpPr>
            <p:cNvPr id="17" name="Freeform 17"/>
            <p:cNvSpPr/>
            <p:nvPr/>
          </p:nvSpPr>
          <p:spPr>
            <a:xfrm>
              <a:off x="0" y="0"/>
              <a:ext cx="3729863" cy="1165098"/>
            </a:xfrm>
            <a:custGeom>
              <a:avLst/>
              <a:gdLst/>
              <a:ahLst/>
              <a:cxnLst/>
              <a:rect l="l" t="t" r="r" b="b"/>
              <a:pathLst>
                <a:path w="3729863" h="1165098">
                  <a:moveTo>
                    <a:pt x="0" y="582549"/>
                  </a:moveTo>
                  <a:lnTo>
                    <a:pt x="40640" y="582549"/>
                  </a:lnTo>
                  <a:lnTo>
                    <a:pt x="0" y="582549"/>
                  </a:lnTo>
                  <a:cubicBezTo>
                    <a:pt x="0" y="233553"/>
                    <a:pt x="880745" y="0"/>
                    <a:pt x="1864868" y="0"/>
                  </a:cubicBezTo>
                  <a:cubicBezTo>
                    <a:pt x="2848991" y="0"/>
                    <a:pt x="3729863" y="233553"/>
                    <a:pt x="3729863" y="582549"/>
                  </a:cubicBezTo>
                  <a:lnTo>
                    <a:pt x="3689223" y="582549"/>
                  </a:lnTo>
                  <a:lnTo>
                    <a:pt x="3729863" y="582549"/>
                  </a:lnTo>
                  <a:cubicBezTo>
                    <a:pt x="3729863" y="931545"/>
                    <a:pt x="2849118" y="1165098"/>
                    <a:pt x="1864995" y="1165098"/>
                  </a:cubicBezTo>
                  <a:lnTo>
                    <a:pt x="1864995" y="1124458"/>
                  </a:lnTo>
                  <a:lnTo>
                    <a:pt x="1864995" y="1165098"/>
                  </a:lnTo>
                  <a:cubicBezTo>
                    <a:pt x="880745" y="1164971"/>
                    <a:pt x="0" y="931418"/>
                    <a:pt x="0" y="582549"/>
                  </a:cubicBezTo>
                  <a:lnTo>
                    <a:pt x="40640" y="582549"/>
                  </a:lnTo>
                  <a:lnTo>
                    <a:pt x="81280" y="582549"/>
                  </a:lnTo>
                  <a:lnTo>
                    <a:pt x="40640" y="582549"/>
                  </a:lnTo>
                  <a:lnTo>
                    <a:pt x="0" y="582549"/>
                  </a:lnTo>
                  <a:moveTo>
                    <a:pt x="81280" y="582549"/>
                  </a:moveTo>
                  <a:cubicBezTo>
                    <a:pt x="81280" y="605028"/>
                    <a:pt x="63119" y="623189"/>
                    <a:pt x="40640" y="623189"/>
                  </a:cubicBezTo>
                  <a:cubicBezTo>
                    <a:pt x="18161" y="623189"/>
                    <a:pt x="0" y="604901"/>
                    <a:pt x="0" y="582549"/>
                  </a:cubicBezTo>
                  <a:cubicBezTo>
                    <a:pt x="0" y="560197"/>
                    <a:pt x="18161" y="541909"/>
                    <a:pt x="40640" y="541909"/>
                  </a:cubicBezTo>
                  <a:cubicBezTo>
                    <a:pt x="63119" y="541909"/>
                    <a:pt x="81280" y="560070"/>
                    <a:pt x="81280" y="582549"/>
                  </a:cubicBezTo>
                  <a:cubicBezTo>
                    <a:pt x="81280" y="832104"/>
                    <a:pt x="834009" y="1083818"/>
                    <a:pt x="1864868" y="1083818"/>
                  </a:cubicBezTo>
                  <a:cubicBezTo>
                    <a:pt x="2895727" y="1083818"/>
                    <a:pt x="3648583" y="832104"/>
                    <a:pt x="3648583" y="582549"/>
                  </a:cubicBezTo>
                  <a:cubicBezTo>
                    <a:pt x="3648583" y="332994"/>
                    <a:pt x="2895727" y="81280"/>
                    <a:pt x="1864868" y="81280"/>
                  </a:cubicBezTo>
                  <a:lnTo>
                    <a:pt x="1864868" y="40640"/>
                  </a:lnTo>
                  <a:lnTo>
                    <a:pt x="1864868" y="81280"/>
                  </a:lnTo>
                  <a:cubicBezTo>
                    <a:pt x="834009" y="81280"/>
                    <a:pt x="81280" y="332994"/>
                    <a:pt x="81280" y="582549"/>
                  </a:cubicBezTo>
                  <a:close/>
                </a:path>
              </a:pathLst>
            </a:custGeom>
            <a:solidFill>
              <a:srgbClr val="FF9900"/>
            </a:solidFill>
          </p:spPr>
          <p:txBody>
            <a:bodyPr/>
            <a:lstStyle/>
            <a:p>
              <a:endParaRPr lang="en-US" sz="1200">
                <a:latin typeface="Atkinson Hyperlegible" pitchFamily="2" charset="0"/>
              </a:endParaRPr>
            </a:p>
          </p:txBody>
        </p:sp>
      </p:grpSp>
      <p:grpSp>
        <p:nvGrpSpPr>
          <p:cNvPr id="25" name="Group 24">
            <a:extLst>
              <a:ext uri="{FF2B5EF4-FFF2-40B4-BE49-F238E27FC236}">
                <a16:creationId xmlns:a16="http://schemas.microsoft.com/office/drawing/2014/main" id="{253B20C8-C2F7-E968-87A0-23D8915430FC}"/>
              </a:ext>
            </a:extLst>
          </p:cNvPr>
          <p:cNvGrpSpPr/>
          <p:nvPr/>
        </p:nvGrpSpPr>
        <p:grpSpPr>
          <a:xfrm>
            <a:off x="73629" y="72784"/>
            <a:ext cx="588108" cy="596974"/>
            <a:chOff x="97692" y="88826"/>
            <a:chExt cx="588108" cy="596974"/>
          </a:xfrm>
        </p:grpSpPr>
        <p:sp>
          <p:nvSpPr>
            <p:cNvPr id="26" name="Freeform 4">
              <a:extLst>
                <a:ext uri="{FF2B5EF4-FFF2-40B4-BE49-F238E27FC236}">
                  <a16:creationId xmlns:a16="http://schemas.microsoft.com/office/drawing/2014/main" id="{1BCFC66C-A13B-9E44-2C8B-A642791C462E}"/>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27" name="TextBox 13">
              <a:extLst>
                <a:ext uri="{FF2B5EF4-FFF2-40B4-BE49-F238E27FC236}">
                  <a16:creationId xmlns:a16="http://schemas.microsoft.com/office/drawing/2014/main" id="{8B64709D-D0B7-7456-84E0-8D2FA6D56B68}"/>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28" name="Group 27">
            <a:extLst>
              <a:ext uri="{FF2B5EF4-FFF2-40B4-BE49-F238E27FC236}">
                <a16:creationId xmlns:a16="http://schemas.microsoft.com/office/drawing/2014/main" id="{3A19A786-4AAF-FB57-4A5B-7BFBC70295A4}"/>
              </a:ext>
            </a:extLst>
          </p:cNvPr>
          <p:cNvGrpSpPr/>
          <p:nvPr/>
        </p:nvGrpSpPr>
        <p:grpSpPr>
          <a:xfrm>
            <a:off x="37531" y="522706"/>
            <a:ext cx="686587" cy="985056"/>
            <a:chOff x="2330260" y="1769955"/>
            <a:chExt cx="1029881" cy="1477583"/>
          </a:xfrm>
        </p:grpSpPr>
        <p:sp>
          <p:nvSpPr>
            <p:cNvPr id="29" name="Freeform 7">
              <a:extLst>
                <a:ext uri="{FF2B5EF4-FFF2-40B4-BE49-F238E27FC236}">
                  <a16:creationId xmlns:a16="http://schemas.microsoft.com/office/drawing/2014/main" id="{1A14CC3F-84A4-56B0-9A63-E0B5C703FC53}"/>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latin typeface="Atkinson Hyperlegible" pitchFamily="2" charset="0"/>
              </a:endParaRPr>
            </a:p>
          </p:txBody>
        </p:sp>
        <p:sp>
          <p:nvSpPr>
            <p:cNvPr id="30" name="TextBox 10">
              <a:extLst>
                <a:ext uri="{FF2B5EF4-FFF2-40B4-BE49-F238E27FC236}">
                  <a16:creationId xmlns:a16="http://schemas.microsoft.com/office/drawing/2014/main" id="{9BB4F360-262D-A778-6D33-760CE3058071}"/>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grpSp>
        <p:nvGrpSpPr>
          <p:cNvPr id="33" name="Group 3">
            <a:extLst>
              <a:ext uri="{FF2B5EF4-FFF2-40B4-BE49-F238E27FC236}">
                <a16:creationId xmlns:a16="http://schemas.microsoft.com/office/drawing/2014/main" id="{87B93F65-2FB2-2D46-4589-8BCDEBBFDBC3}"/>
              </a:ext>
            </a:extLst>
          </p:cNvPr>
          <p:cNvGrpSpPr/>
          <p:nvPr/>
        </p:nvGrpSpPr>
        <p:grpSpPr>
          <a:xfrm>
            <a:off x="2351335" y="2964664"/>
            <a:ext cx="1839335" cy="495821"/>
            <a:chOff x="0" y="0"/>
            <a:chExt cx="3115733" cy="839893"/>
          </a:xfrm>
        </p:grpSpPr>
        <p:sp>
          <p:nvSpPr>
            <p:cNvPr id="34" name="Freeform 4">
              <a:extLst>
                <a:ext uri="{FF2B5EF4-FFF2-40B4-BE49-F238E27FC236}">
                  <a16:creationId xmlns:a16="http://schemas.microsoft.com/office/drawing/2014/main" id="{827B3DD0-B5AE-CB58-4F48-4F03D9C81C41}"/>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latin typeface="Atkinson Hyperlegible" pitchFamily="2" charset="0"/>
              </a:endParaRPr>
            </a:p>
          </p:txBody>
        </p:sp>
      </p:grpSp>
      <p:grpSp>
        <p:nvGrpSpPr>
          <p:cNvPr id="35" name="Group 3">
            <a:extLst>
              <a:ext uri="{FF2B5EF4-FFF2-40B4-BE49-F238E27FC236}">
                <a16:creationId xmlns:a16="http://schemas.microsoft.com/office/drawing/2014/main" id="{C8BF4123-50E5-64C3-DAA8-35D1212C12AF}"/>
              </a:ext>
            </a:extLst>
          </p:cNvPr>
          <p:cNvGrpSpPr/>
          <p:nvPr/>
        </p:nvGrpSpPr>
        <p:grpSpPr>
          <a:xfrm>
            <a:off x="2359356" y="4352312"/>
            <a:ext cx="1839335" cy="495821"/>
            <a:chOff x="0" y="0"/>
            <a:chExt cx="3115733" cy="839893"/>
          </a:xfrm>
        </p:grpSpPr>
        <p:sp>
          <p:nvSpPr>
            <p:cNvPr id="36" name="Freeform 4">
              <a:extLst>
                <a:ext uri="{FF2B5EF4-FFF2-40B4-BE49-F238E27FC236}">
                  <a16:creationId xmlns:a16="http://schemas.microsoft.com/office/drawing/2014/main" id="{9D6D4E08-1884-ADD0-0AAB-F9079268B78E}"/>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latin typeface="Atkinson Hyperlegible" pitchFamily="2" charset="0"/>
              </a:endParaRPr>
            </a:p>
          </p:txBody>
        </p:sp>
      </p:grpSp>
      <p:grpSp>
        <p:nvGrpSpPr>
          <p:cNvPr id="37" name="Group 3">
            <a:extLst>
              <a:ext uri="{FF2B5EF4-FFF2-40B4-BE49-F238E27FC236}">
                <a16:creationId xmlns:a16="http://schemas.microsoft.com/office/drawing/2014/main" id="{2115FB72-59BD-E89D-6BFE-F66551110523}"/>
              </a:ext>
            </a:extLst>
          </p:cNvPr>
          <p:cNvGrpSpPr/>
          <p:nvPr/>
        </p:nvGrpSpPr>
        <p:grpSpPr>
          <a:xfrm>
            <a:off x="6442078" y="5627652"/>
            <a:ext cx="1839335" cy="495821"/>
            <a:chOff x="0" y="0"/>
            <a:chExt cx="3115733" cy="839893"/>
          </a:xfrm>
        </p:grpSpPr>
        <p:sp>
          <p:nvSpPr>
            <p:cNvPr id="38" name="Freeform 4">
              <a:extLst>
                <a:ext uri="{FF2B5EF4-FFF2-40B4-BE49-F238E27FC236}">
                  <a16:creationId xmlns:a16="http://schemas.microsoft.com/office/drawing/2014/main" id="{2901D7CE-67B2-EB5C-7D2E-31815C741B89}"/>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latin typeface="Atkinson Hyperlegible" pitchFamily="2" charset="0"/>
              </a:endParaRPr>
            </a:p>
          </p:txBody>
        </p:sp>
      </p:grpSp>
      <p:grpSp>
        <p:nvGrpSpPr>
          <p:cNvPr id="2" name="Group 3">
            <a:extLst>
              <a:ext uri="{FF2B5EF4-FFF2-40B4-BE49-F238E27FC236}">
                <a16:creationId xmlns:a16="http://schemas.microsoft.com/office/drawing/2014/main" id="{F77F079B-3962-CD7D-943E-A588DB31D4A0}"/>
              </a:ext>
            </a:extLst>
          </p:cNvPr>
          <p:cNvGrpSpPr/>
          <p:nvPr/>
        </p:nvGrpSpPr>
        <p:grpSpPr>
          <a:xfrm>
            <a:off x="6450099" y="4352313"/>
            <a:ext cx="1839335" cy="495821"/>
            <a:chOff x="0" y="0"/>
            <a:chExt cx="3115733" cy="839893"/>
          </a:xfrm>
        </p:grpSpPr>
        <p:sp>
          <p:nvSpPr>
            <p:cNvPr id="5" name="Freeform 4">
              <a:extLst>
                <a:ext uri="{FF2B5EF4-FFF2-40B4-BE49-F238E27FC236}">
                  <a16:creationId xmlns:a16="http://schemas.microsoft.com/office/drawing/2014/main" id="{A0B3D862-C76A-8DAD-912F-23B2118655F6}"/>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latin typeface="Atkinson Hyperlegible" pitchFamily="2" charset="0"/>
              </a:endParaRPr>
            </a:p>
          </p:txBody>
        </p:sp>
      </p:grpSp>
    </p:spTree>
    <p:extLst>
      <p:ext uri="{BB962C8B-B14F-4D97-AF65-F5344CB8AC3E}">
        <p14:creationId xmlns:p14="http://schemas.microsoft.com/office/powerpoint/2010/main" val="328786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8B2A92E4-A58D-469D-82EE-8353E5B1E66C}"/>
              </a:ext>
            </a:extLst>
          </p:cNvPr>
          <p:cNvGrpSpPr/>
          <p:nvPr/>
        </p:nvGrpSpPr>
        <p:grpSpPr>
          <a:xfrm>
            <a:off x="6168981" y="3956508"/>
            <a:ext cx="3708551" cy="2304274"/>
            <a:chOff x="6032185" y="2971800"/>
            <a:chExt cx="2883215" cy="1981200"/>
          </a:xfrm>
        </p:grpSpPr>
        <p:pic>
          <p:nvPicPr>
            <p:cNvPr id="34" name="Picture 6">
              <a:extLst>
                <a:ext uri="{FF2B5EF4-FFF2-40B4-BE49-F238E27FC236}">
                  <a16:creationId xmlns:a16="http://schemas.microsoft.com/office/drawing/2014/main" id="{B176AD30-F42F-4EF0-AD39-5EA636A241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185" y="3213104"/>
              <a:ext cx="2883215" cy="173989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 name="TextBox 49">
              <a:extLst>
                <a:ext uri="{FF2B5EF4-FFF2-40B4-BE49-F238E27FC236}">
                  <a16:creationId xmlns:a16="http://schemas.microsoft.com/office/drawing/2014/main" id="{50056677-44CA-48C8-9A3F-D3858FE20F88}"/>
                </a:ext>
              </a:extLst>
            </p:cNvPr>
            <p:cNvSpPr txBox="1"/>
            <p:nvPr/>
          </p:nvSpPr>
          <p:spPr>
            <a:xfrm>
              <a:off x="6172200" y="2971800"/>
              <a:ext cx="2322918" cy="317549"/>
            </a:xfrm>
            <a:prstGeom prst="rect">
              <a:avLst/>
            </a:prstGeom>
            <a:noFill/>
          </p:spPr>
          <p:txBody>
            <a:bodyPr wrap="square" rtlCol="0">
              <a:spAutoFit/>
            </a:bodyPr>
            <a:lstStyle/>
            <a:p>
              <a:pPr algn="l"/>
              <a:r>
                <a:rPr lang="en-US" dirty="0">
                  <a:latin typeface="Atkinson Hyperlegible" pitchFamily="2" charset="0"/>
                </a:rPr>
                <a:t>Outbreak detection</a:t>
              </a:r>
              <a:endParaRPr lang="en-US" sz="1200" dirty="0">
                <a:latin typeface="Atkinson Hyperlegible" pitchFamily="2" charset="0"/>
              </a:endParaRPr>
            </a:p>
          </p:txBody>
        </p:sp>
      </p:grpSp>
      <p:grpSp>
        <p:nvGrpSpPr>
          <p:cNvPr id="61" name="Group 60">
            <a:extLst>
              <a:ext uri="{FF2B5EF4-FFF2-40B4-BE49-F238E27FC236}">
                <a16:creationId xmlns:a16="http://schemas.microsoft.com/office/drawing/2014/main" id="{CF73379A-A301-47C0-A3E0-AC48CFB17BEF}"/>
              </a:ext>
            </a:extLst>
          </p:cNvPr>
          <p:cNvGrpSpPr/>
          <p:nvPr/>
        </p:nvGrpSpPr>
        <p:grpSpPr>
          <a:xfrm>
            <a:off x="1015217" y="974350"/>
            <a:ext cx="3196043" cy="2291364"/>
            <a:chOff x="3083590" y="1066800"/>
            <a:chExt cx="2936210" cy="2057400"/>
          </a:xfrm>
        </p:grpSpPr>
        <p:grpSp>
          <p:nvGrpSpPr>
            <p:cNvPr id="13" name="Group 12">
              <a:extLst>
                <a:ext uri="{FF2B5EF4-FFF2-40B4-BE49-F238E27FC236}">
                  <a16:creationId xmlns:a16="http://schemas.microsoft.com/office/drawing/2014/main" id="{3B40E930-807C-460E-A23A-655F2CCBCD0E}"/>
                </a:ext>
              </a:extLst>
            </p:cNvPr>
            <p:cNvGrpSpPr/>
            <p:nvPr/>
          </p:nvGrpSpPr>
          <p:grpSpPr>
            <a:xfrm>
              <a:off x="3146153" y="1382115"/>
              <a:ext cx="2873647" cy="1742085"/>
              <a:chOff x="1028439" y="1295400"/>
              <a:chExt cx="6926262" cy="5194300"/>
            </a:xfrm>
          </p:grpSpPr>
          <p:pic>
            <p:nvPicPr>
              <p:cNvPr id="14" name="Picture 2">
                <a:extLst>
                  <a:ext uri="{FF2B5EF4-FFF2-40B4-BE49-F238E27FC236}">
                    <a16:creationId xmlns:a16="http://schemas.microsoft.com/office/drawing/2014/main" id="{ACBD5122-D9F9-4B8E-AC5B-5E3402A3E3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439" y="1295400"/>
                <a:ext cx="6926262"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15" name="Group 3">
                <a:extLst>
                  <a:ext uri="{FF2B5EF4-FFF2-40B4-BE49-F238E27FC236}">
                    <a16:creationId xmlns:a16="http://schemas.microsoft.com/office/drawing/2014/main" id="{1586B931-5436-49E5-994E-4F3C130F2C5E}"/>
                  </a:ext>
                </a:extLst>
              </p:cNvPr>
              <p:cNvGrpSpPr>
                <a:grpSpLocks/>
              </p:cNvGrpSpPr>
              <p:nvPr/>
            </p:nvGrpSpPr>
            <p:grpSpPr bwMode="auto">
              <a:xfrm>
                <a:off x="1928813" y="1828800"/>
                <a:ext cx="5310187" cy="2514600"/>
                <a:chOff x="1128" y="946"/>
                <a:chExt cx="4412" cy="1728"/>
              </a:xfrm>
            </p:grpSpPr>
            <p:sp>
              <p:nvSpPr>
                <p:cNvPr id="16" name="Oval 4">
                  <a:extLst>
                    <a:ext uri="{FF2B5EF4-FFF2-40B4-BE49-F238E27FC236}">
                      <a16:creationId xmlns:a16="http://schemas.microsoft.com/office/drawing/2014/main" id="{6ED717CD-0EF8-4F4E-A4A0-EE044C04B9FE}"/>
                    </a:ext>
                  </a:extLst>
                </p:cNvPr>
                <p:cNvSpPr>
                  <a:spLocks noChangeArrowheads="1"/>
                </p:cNvSpPr>
                <p:nvPr/>
              </p:nvSpPr>
              <p:spPr bwMode="auto">
                <a:xfrm>
                  <a:off x="1128" y="953"/>
                  <a:ext cx="600" cy="1598"/>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tkinson Hyperlegible" pitchFamily="2" charset="0"/>
                  </a:endParaRPr>
                </a:p>
              </p:txBody>
            </p:sp>
            <p:sp>
              <p:nvSpPr>
                <p:cNvPr id="17" name="Oval 5">
                  <a:extLst>
                    <a:ext uri="{FF2B5EF4-FFF2-40B4-BE49-F238E27FC236}">
                      <a16:creationId xmlns:a16="http://schemas.microsoft.com/office/drawing/2014/main" id="{998E05C6-81D0-4974-82B8-57C1C7F1BEDC}"/>
                    </a:ext>
                  </a:extLst>
                </p:cNvPr>
                <p:cNvSpPr>
                  <a:spLocks noChangeArrowheads="1"/>
                </p:cNvSpPr>
                <p:nvPr/>
              </p:nvSpPr>
              <p:spPr bwMode="auto">
                <a:xfrm>
                  <a:off x="2905" y="999"/>
                  <a:ext cx="601" cy="1598"/>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tkinson Hyperlegible" pitchFamily="2" charset="0"/>
                  </a:endParaRPr>
                </a:p>
              </p:txBody>
            </p:sp>
            <p:sp>
              <p:nvSpPr>
                <p:cNvPr id="18" name="Oval 6">
                  <a:extLst>
                    <a:ext uri="{FF2B5EF4-FFF2-40B4-BE49-F238E27FC236}">
                      <a16:creationId xmlns:a16="http://schemas.microsoft.com/office/drawing/2014/main" id="{4B41233B-832C-402E-A507-089A4F6EB3E0}"/>
                    </a:ext>
                  </a:extLst>
                </p:cNvPr>
                <p:cNvSpPr>
                  <a:spLocks noChangeArrowheads="1"/>
                </p:cNvSpPr>
                <p:nvPr/>
              </p:nvSpPr>
              <p:spPr bwMode="auto">
                <a:xfrm>
                  <a:off x="3717" y="946"/>
                  <a:ext cx="1823" cy="1728"/>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tkinson Hyperlegible" pitchFamily="2" charset="0"/>
                  </a:endParaRPr>
                </a:p>
              </p:txBody>
            </p:sp>
          </p:grpSp>
        </p:grpSp>
        <p:sp>
          <p:nvSpPr>
            <p:cNvPr id="46" name="TextBox 45">
              <a:extLst>
                <a:ext uri="{FF2B5EF4-FFF2-40B4-BE49-F238E27FC236}">
                  <a16:creationId xmlns:a16="http://schemas.microsoft.com/office/drawing/2014/main" id="{7C7E10B2-9311-4529-8CD4-82BC4C86D070}"/>
                </a:ext>
              </a:extLst>
            </p:cNvPr>
            <p:cNvSpPr txBox="1"/>
            <p:nvPr/>
          </p:nvSpPr>
          <p:spPr>
            <a:xfrm>
              <a:off x="3083590" y="1066800"/>
              <a:ext cx="2555210" cy="331621"/>
            </a:xfrm>
            <a:prstGeom prst="rect">
              <a:avLst/>
            </a:prstGeom>
            <a:noFill/>
          </p:spPr>
          <p:txBody>
            <a:bodyPr wrap="square" rtlCol="0">
              <a:spAutoFit/>
            </a:bodyPr>
            <a:lstStyle/>
            <a:p>
              <a:pPr algn="l"/>
              <a:r>
                <a:rPr lang="en-US" dirty="0">
                  <a:latin typeface="Atkinson Hyperlegible" pitchFamily="2" charset="0"/>
                </a:rPr>
                <a:t>%RIS and histograms</a:t>
              </a:r>
              <a:endParaRPr lang="en-US" sz="1200" dirty="0">
                <a:latin typeface="Atkinson Hyperlegible" pitchFamily="2" charset="0"/>
              </a:endParaRPr>
            </a:p>
          </p:txBody>
        </p:sp>
      </p:grpSp>
      <p:grpSp>
        <p:nvGrpSpPr>
          <p:cNvPr id="54" name="Group 53">
            <a:extLst>
              <a:ext uri="{FF2B5EF4-FFF2-40B4-BE49-F238E27FC236}">
                <a16:creationId xmlns:a16="http://schemas.microsoft.com/office/drawing/2014/main" id="{C3DD9547-82E8-49B3-B1AA-D52570C8EC56}"/>
              </a:ext>
            </a:extLst>
          </p:cNvPr>
          <p:cNvGrpSpPr/>
          <p:nvPr/>
        </p:nvGrpSpPr>
        <p:grpSpPr>
          <a:xfrm>
            <a:off x="4548264" y="989962"/>
            <a:ext cx="3788441" cy="2439038"/>
            <a:chOff x="6076321" y="926068"/>
            <a:chExt cx="2991479" cy="1925897"/>
          </a:xfrm>
        </p:grpSpPr>
        <p:grpSp>
          <p:nvGrpSpPr>
            <p:cNvPr id="4" name="Group 3">
              <a:extLst>
                <a:ext uri="{FF2B5EF4-FFF2-40B4-BE49-F238E27FC236}">
                  <a16:creationId xmlns:a16="http://schemas.microsoft.com/office/drawing/2014/main" id="{6D810544-0AEE-4CC7-91FC-B16A7C1E201E}"/>
                </a:ext>
              </a:extLst>
            </p:cNvPr>
            <p:cNvGrpSpPr/>
            <p:nvPr/>
          </p:nvGrpSpPr>
          <p:grpSpPr>
            <a:xfrm>
              <a:off x="6076321" y="1143000"/>
              <a:ext cx="2991479" cy="1708965"/>
              <a:chOff x="0" y="3940965"/>
              <a:chExt cx="5099498" cy="2677641"/>
            </a:xfrm>
          </p:grpSpPr>
          <p:grpSp>
            <p:nvGrpSpPr>
              <p:cNvPr id="5" name="Group 4">
                <a:extLst>
                  <a:ext uri="{FF2B5EF4-FFF2-40B4-BE49-F238E27FC236}">
                    <a16:creationId xmlns:a16="http://schemas.microsoft.com/office/drawing/2014/main" id="{FEBD551B-E61B-4453-9135-78227B189EE1}"/>
                  </a:ext>
                </a:extLst>
              </p:cNvPr>
              <p:cNvGrpSpPr/>
              <p:nvPr/>
            </p:nvGrpSpPr>
            <p:grpSpPr>
              <a:xfrm>
                <a:off x="0" y="3940965"/>
                <a:ext cx="2787516" cy="2677641"/>
                <a:chOff x="373063" y="1761049"/>
                <a:chExt cx="4046537" cy="3822189"/>
              </a:xfrm>
            </p:grpSpPr>
            <p:pic>
              <p:nvPicPr>
                <p:cNvPr id="7" name="Picture 3">
                  <a:extLst>
                    <a:ext uri="{FF2B5EF4-FFF2-40B4-BE49-F238E27FC236}">
                      <a16:creationId xmlns:a16="http://schemas.microsoft.com/office/drawing/2014/main" id="{11AC9250-7687-4225-AAD2-2B9BFC4503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063" y="1761049"/>
                  <a:ext cx="4046537" cy="38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 name="Group 7">
                  <a:extLst>
                    <a:ext uri="{FF2B5EF4-FFF2-40B4-BE49-F238E27FC236}">
                      <a16:creationId xmlns:a16="http://schemas.microsoft.com/office/drawing/2014/main" id="{51E3A90E-8D53-405C-BA0A-F7F555245BD6}"/>
                    </a:ext>
                  </a:extLst>
                </p:cNvPr>
                <p:cNvGrpSpPr/>
                <p:nvPr/>
              </p:nvGrpSpPr>
              <p:grpSpPr>
                <a:xfrm>
                  <a:off x="1648142" y="2590800"/>
                  <a:ext cx="1684338" cy="1600200"/>
                  <a:chOff x="1524000" y="2743200"/>
                  <a:chExt cx="1684338" cy="1600200"/>
                </a:xfrm>
              </p:grpSpPr>
              <p:sp>
                <p:nvSpPr>
                  <p:cNvPr id="9" name="Oval 6">
                    <a:extLst>
                      <a:ext uri="{FF2B5EF4-FFF2-40B4-BE49-F238E27FC236}">
                        <a16:creationId xmlns:a16="http://schemas.microsoft.com/office/drawing/2014/main" id="{2CA0230C-2D38-4D96-B3DB-176107E6B7B8}"/>
                      </a:ext>
                    </a:extLst>
                  </p:cNvPr>
                  <p:cNvSpPr>
                    <a:spLocks noChangeArrowheads="1"/>
                  </p:cNvSpPr>
                  <p:nvPr/>
                </p:nvSpPr>
                <p:spPr bwMode="auto">
                  <a:xfrm>
                    <a:off x="2070100" y="4191000"/>
                    <a:ext cx="152400" cy="1524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a:latin typeface="Atkinson Hyperlegible" pitchFamily="2" charset="0"/>
                    </a:endParaRPr>
                  </a:p>
                </p:txBody>
              </p:sp>
              <p:sp>
                <p:nvSpPr>
                  <p:cNvPr id="10" name="Oval 9">
                    <a:extLst>
                      <a:ext uri="{FF2B5EF4-FFF2-40B4-BE49-F238E27FC236}">
                        <a16:creationId xmlns:a16="http://schemas.microsoft.com/office/drawing/2014/main" id="{2B53318D-4400-4A9E-A586-5A28B581FF82}"/>
                      </a:ext>
                    </a:extLst>
                  </p:cNvPr>
                  <p:cNvSpPr>
                    <a:spLocks noChangeArrowheads="1"/>
                  </p:cNvSpPr>
                  <p:nvPr/>
                </p:nvSpPr>
                <p:spPr bwMode="auto">
                  <a:xfrm>
                    <a:off x="1524000" y="2971800"/>
                    <a:ext cx="271463" cy="11430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a:latin typeface="Atkinson Hyperlegible" pitchFamily="2" charset="0"/>
                    </a:endParaRPr>
                  </a:p>
                </p:txBody>
              </p:sp>
              <p:sp>
                <p:nvSpPr>
                  <p:cNvPr id="11" name="Oval 10">
                    <a:extLst>
                      <a:ext uri="{FF2B5EF4-FFF2-40B4-BE49-F238E27FC236}">
                        <a16:creationId xmlns:a16="http://schemas.microsoft.com/office/drawing/2014/main" id="{190D049C-C4C9-41C1-B2DC-19E788912414}"/>
                      </a:ext>
                    </a:extLst>
                  </p:cNvPr>
                  <p:cNvSpPr>
                    <a:spLocks noChangeArrowheads="1"/>
                  </p:cNvSpPr>
                  <p:nvPr/>
                </p:nvSpPr>
                <p:spPr bwMode="auto">
                  <a:xfrm>
                    <a:off x="1905000" y="3352800"/>
                    <a:ext cx="542925" cy="6096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a:latin typeface="Atkinson Hyperlegible" pitchFamily="2" charset="0"/>
                    </a:endParaRPr>
                  </a:p>
                </p:txBody>
              </p:sp>
              <p:sp>
                <p:nvSpPr>
                  <p:cNvPr id="12" name="Oval 11">
                    <a:extLst>
                      <a:ext uri="{FF2B5EF4-FFF2-40B4-BE49-F238E27FC236}">
                        <a16:creationId xmlns:a16="http://schemas.microsoft.com/office/drawing/2014/main" id="{2396A18C-FEE4-4801-96E4-06028CF30D06}"/>
                      </a:ext>
                    </a:extLst>
                  </p:cNvPr>
                  <p:cNvSpPr>
                    <a:spLocks noChangeArrowheads="1"/>
                  </p:cNvSpPr>
                  <p:nvPr/>
                </p:nvSpPr>
                <p:spPr bwMode="auto">
                  <a:xfrm rot="2366884">
                    <a:off x="2667000" y="2743200"/>
                    <a:ext cx="541338" cy="11430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a:latin typeface="Atkinson Hyperlegible" pitchFamily="2" charset="0"/>
                    </a:endParaRPr>
                  </a:p>
                </p:txBody>
              </p:sp>
            </p:grpSp>
          </p:grpSp>
          <p:pic>
            <p:nvPicPr>
              <p:cNvPr id="6" name="Picture 4">
                <a:extLst>
                  <a:ext uri="{FF2B5EF4-FFF2-40B4-BE49-F238E27FC236}">
                    <a16:creationId xmlns:a16="http://schemas.microsoft.com/office/drawing/2014/main" id="{673BA96E-3C33-41F6-A411-5D7DC2D55B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1979" y="3943085"/>
                <a:ext cx="2787519" cy="263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47" name="TextBox 46">
              <a:extLst>
                <a:ext uri="{FF2B5EF4-FFF2-40B4-BE49-F238E27FC236}">
                  <a16:creationId xmlns:a16="http://schemas.microsoft.com/office/drawing/2014/main" id="{D675FC33-55C3-4D1D-8A2E-9CD828D37BD0}"/>
                </a:ext>
              </a:extLst>
            </p:cNvPr>
            <p:cNvSpPr txBox="1"/>
            <p:nvPr/>
          </p:nvSpPr>
          <p:spPr>
            <a:xfrm>
              <a:off x="6211482" y="926068"/>
              <a:ext cx="2322918" cy="291629"/>
            </a:xfrm>
            <a:prstGeom prst="rect">
              <a:avLst/>
            </a:prstGeom>
            <a:noFill/>
          </p:spPr>
          <p:txBody>
            <a:bodyPr wrap="square" rtlCol="0">
              <a:spAutoFit/>
            </a:bodyPr>
            <a:lstStyle/>
            <a:p>
              <a:pPr algn="l"/>
              <a:r>
                <a:rPr lang="en-US" dirty="0">
                  <a:latin typeface="Atkinson Hyperlegible" pitchFamily="2" charset="0"/>
                </a:rPr>
                <a:t>Scatterplot</a:t>
              </a:r>
              <a:endParaRPr lang="en-US" sz="1200" dirty="0">
                <a:latin typeface="Atkinson Hyperlegible" pitchFamily="2" charset="0"/>
              </a:endParaRPr>
            </a:p>
          </p:txBody>
        </p:sp>
      </p:grpSp>
      <p:grpSp>
        <p:nvGrpSpPr>
          <p:cNvPr id="55" name="Group 54">
            <a:extLst>
              <a:ext uri="{FF2B5EF4-FFF2-40B4-BE49-F238E27FC236}">
                <a16:creationId xmlns:a16="http://schemas.microsoft.com/office/drawing/2014/main" id="{4F67D7F9-57F2-4328-AF2A-CA15571902EC}"/>
              </a:ext>
            </a:extLst>
          </p:cNvPr>
          <p:cNvGrpSpPr/>
          <p:nvPr/>
        </p:nvGrpSpPr>
        <p:grpSpPr>
          <a:xfrm>
            <a:off x="8716352" y="1066788"/>
            <a:ext cx="3341670" cy="2158734"/>
            <a:chOff x="152400" y="2983468"/>
            <a:chExt cx="2788099" cy="1893332"/>
          </a:xfrm>
        </p:grpSpPr>
        <p:grpSp>
          <p:nvGrpSpPr>
            <p:cNvPr id="19" name="Group 18">
              <a:extLst>
                <a:ext uri="{FF2B5EF4-FFF2-40B4-BE49-F238E27FC236}">
                  <a16:creationId xmlns:a16="http://schemas.microsoft.com/office/drawing/2014/main" id="{99B8BBEE-34EC-47EB-86EB-B00EAA2B8DF0}"/>
                </a:ext>
              </a:extLst>
            </p:cNvPr>
            <p:cNvGrpSpPr/>
            <p:nvPr/>
          </p:nvGrpSpPr>
          <p:grpSpPr>
            <a:xfrm>
              <a:off x="152400" y="3336040"/>
              <a:ext cx="2788099" cy="1540760"/>
              <a:chOff x="166824" y="1981200"/>
              <a:chExt cx="8615055" cy="3429000"/>
            </a:xfrm>
          </p:grpSpPr>
          <p:pic>
            <p:nvPicPr>
              <p:cNvPr id="20" name="Picture 2">
                <a:extLst>
                  <a:ext uri="{FF2B5EF4-FFF2-40B4-BE49-F238E27FC236}">
                    <a16:creationId xmlns:a16="http://schemas.microsoft.com/office/drawing/2014/main" id="{17546B87-056C-4D3D-BC72-DF148A9141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981200"/>
                <a:ext cx="840087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a:extLst>
                  <a:ext uri="{FF2B5EF4-FFF2-40B4-BE49-F238E27FC236}">
                    <a16:creationId xmlns:a16="http://schemas.microsoft.com/office/drawing/2014/main" id="{E7FC522D-7756-423E-A8F4-1C108E6F492C}"/>
                  </a:ext>
                </a:extLst>
              </p:cNvPr>
              <p:cNvGrpSpPr/>
              <p:nvPr/>
            </p:nvGrpSpPr>
            <p:grpSpPr>
              <a:xfrm>
                <a:off x="166824" y="3714690"/>
                <a:ext cx="1372869" cy="1080068"/>
                <a:chOff x="166824" y="3714690"/>
                <a:chExt cx="1372869" cy="1080068"/>
              </a:xfrm>
            </p:grpSpPr>
            <p:sp>
              <p:nvSpPr>
                <p:cNvPr id="32" name="TextBox 31">
                  <a:extLst>
                    <a:ext uri="{FF2B5EF4-FFF2-40B4-BE49-F238E27FC236}">
                      <a16:creationId xmlns:a16="http://schemas.microsoft.com/office/drawing/2014/main" id="{2C84F1D1-0605-492B-94F9-D50BEEAB16B8}"/>
                    </a:ext>
                  </a:extLst>
                </p:cNvPr>
                <p:cNvSpPr txBox="1"/>
                <p:nvPr/>
              </p:nvSpPr>
              <p:spPr>
                <a:xfrm>
                  <a:off x="166824" y="3714690"/>
                  <a:ext cx="1372869" cy="360452"/>
                </a:xfrm>
                <a:prstGeom prst="rect">
                  <a:avLst/>
                </a:prstGeom>
                <a:noFill/>
              </p:spPr>
              <p:txBody>
                <a:bodyPr wrap="none" rtlCol="0">
                  <a:spAutoFit/>
                </a:bodyPr>
                <a:lstStyle/>
                <a:p>
                  <a:r>
                    <a:rPr lang="en-US" sz="600" dirty="0">
                      <a:latin typeface="Atkinson Hyperlegible" pitchFamily="2" charset="0"/>
                    </a:rPr>
                    <a:t>Hospital B</a:t>
                  </a:r>
                </a:p>
              </p:txBody>
            </p:sp>
            <p:sp>
              <p:nvSpPr>
                <p:cNvPr id="33" name="AutoShape 9">
                  <a:extLst>
                    <a:ext uri="{FF2B5EF4-FFF2-40B4-BE49-F238E27FC236}">
                      <a16:creationId xmlns:a16="http://schemas.microsoft.com/office/drawing/2014/main" id="{7B4002D8-D742-45F5-B6EB-7E68DD82EA4D}"/>
                    </a:ext>
                  </a:extLst>
                </p:cNvPr>
                <p:cNvSpPr>
                  <a:spLocks noChangeArrowheads="1"/>
                </p:cNvSpPr>
                <p:nvPr/>
              </p:nvSpPr>
              <p:spPr bwMode="auto">
                <a:xfrm rot="4808718">
                  <a:off x="618640" y="4402157"/>
                  <a:ext cx="660034" cy="125167"/>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tkinson Hyperlegible" pitchFamily="2" charset="0"/>
                  </a:endParaRPr>
                </a:p>
              </p:txBody>
            </p:sp>
          </p:grpSp>
          <p:grpSp>
            <p:nvGrpSpPr>
              <p:cNvPr id="22" name="Group 21">
                <a:extLst>
                  <a:ext uri="{FF2B5EF4-FFF2-40B4-BE49-F238E27FC236}">
                    <a16:creationId xmlns:a16="http://schemas.microsoft.com/office/drawing/2014/main" id="{90E9269B-5345-4C6F-BA01-C97927B748BF}"/>
                  </a:ext>
                </a:extLst>
              </p:cNvPr>
              <p:cNvGrpSpPr/>
              <p:nvPr/>
            </p:nvGrpSpPr>
            <p:grpSpPr>
              <a:xfrm>
                <a:off x="1038573" y="2895600"/>
                <a:ext cx="1377001" cy="1218995"/>
                <a:chOff x="1267173" y="3105090"/>
                <a:chExt cx="1377001" cy="1218995"/>
              </a:xfrm>
            </p:grpSpPr>
            <p:sp>
              <p:nvSpPr>
                <p:cNvPr id="30" name="TextBox 29">
                  <a:extLst>
                    <a:ext uri="{FF2B5EF4-FFF2-40B4-BE49-F238E27FC236}">
                      <a16:creationId xmlns:a16="http://schemas.microsoft.com/office/drawing/2014/main" id="{BC23E390-8522-4BC5-A079-D2730DDD3301}"/>
                    </a:ext>
                  </a:extLst>
                </p:cNvPr>
                <p:cNvSpPr txBox="1"/>
                <p:nvPr/>
              </p:nvSpPr>
              <p:spPr>
                <a:xfrm>
                  <a:off x="1267173" y="3105090"/>
                  <a:ext cx="1377001" cy="360452"/>
                </a:xfrm>
                <a:prstGeom prst="rect">
                  <a:avLst/>
                </a:prstGeom>
                <a:noFill/>
              </p:spPr>
              <p:txBody>
                <a:bodyPr wrap="none" rtlCol="0">
                  <a:spAutoFit/>
                </a:bodyPr>
                <a:lstStyle/>
                <a:p>
                  <a:r>
                    <a:rPr lang="en-US" sz="600" dirty="0">
                      <a:latin typeface="Atkinson Hyperlegible" pitchFamily="2" charset="0"/>
                    </a:rPr>
                    <a:t>Hospital C</a:t>
                  </a:r>
                </a:p>
              </p:txBody>
            </p:sp>
            <p:sp>
              <p:nvSpPr>
                <p:cNvPr id="31" name="AutoShape 9">
                  <a:extLst>
                    <a:ext uri="{FF2B5EF4-FFF2-40B4-BE49-F238E27FC236}">
                      <a16:creationId xmlns:a16="http://schemas.microsoft.com/office/drawing/2014/main" id="{51AAE36C-E514-4436-8F3E-D0EB3169DC0C}"/>
                    </a:ext>
                  </a:extLst>
                </p:cNvPr>
                <p:cNvSpPr>
                  <a:spLocks noChangeArrowheads="1"/>
                </p:cNvSpPr>
                <p:nvPr/>
              </p:nvSpPr>
              <p:spPr bwMode="auto">
                <a:xfrm rot="3687374">
                  <a:off x="1645337" y="3860931"/>
                  <a:ext cx="880588" cy="45719"/>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tkinson Hyperlegible" pitchFamily="2" charset="0"/>
                  </a:endParaRPr>
                </a:p>
              </p:txBody>
            </p:sp>
          </p:grpSp>
          <p:grpSp>
            <p:nvGrpSpPr>
              <p:cNvPr id="23" name="Group 22">
                <a:extLst>
                  <a:ext uri="{FF2B5EF4-FFF2-40B4-BE49-F238E27FC236}">
                    <a16:creationId xmlns:a16="http://schemas.microsoft.com/office/drawing/2014/main" id="{9A40D793-F6D1-4535-BDC3-74FC7718FC3B}"/>
                  </a:ext>
                </a:extLst>
              </p:cNvPr>
              <p:cNvGrpSpPr/>
              <p:nvPr/>
            </p:nvGrpSpPr>
            <p:grpSpPr>
              <a:xfrm>
                <a:off x="3660439" y="2514600"/>
                <a:ext cx="2590520" cy="1061732"/>
                <a:chOff x="3660439" y="2514600"/>
                <a:chExt cx="2590520" cy="1061732"/>
              </a:xfrm>
            </p:grpSpPr>
            <p:sp>
              <p:nvSpPr>
                <p:cNvPr id="27" name="AutoShape 9">
                  <a:extLst>
                    <a:ext uri="{FF2B5EF4-FFF2-40B4-BE49-F238E27FC236}">
                      <a16:creationId xmlns:a16="http://schemas.microsoft.com/office/drawing/2014/main" id="{87469A43-7234-4AD2-888F-3DFA6F5D565E}"/>
                    </a:ext>
                  </a:extLst>
                </p:cNvPr>
                <p:cNvSpPr>
                  <a:spLocks noChangeArrowheads="1"/>
                </p:cNvSpPr>
                <p:nvPr/>
              </p:nvSpPr>
              <p:spPr bwMode="auto">
                <a:xfrm rot="6283671">
                  <a:off x="3548210" y="3183731"/>
                  <a:ext cx="660034" cy="125167"/>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tkinson Hyperlegible" pitchFamily="2" charset="0"/>
                  </a:endParaRPr>
                </a:p>
              </p:txBody>
            </p:sp>
            <p:sp>
              <p:nvSpPr>
                <p:cNvPr id="28" name="TextBox 27">
                  <a:extLst>
                    <a:ext uri="{FF2B5EF4-FFF2-40B4-BE49-F238E27FC236}">
                      <a16:creationId xmlns:a16="http://schemas.microsoft.com/office/drawing/2014/main" id="{0BD0BC39-D9BB-4E56-BD09-4DDAACA9AD83}"/>
                    </a:ext>
                  </a:extLst>
                </p:cNvPr>
                <p:cNvSpPr txBox="1"/>
                <p:nvPr/>
              </p:nvSpPr>
              <p:spPr>
                <a:xfrm>
                  <a:off x="3660439" y="2514600"/>
                  <a:ext cx="1356337" cy="360452"/>
                </a:xfrm>
                <a:prstGeom prst="rect">
                  <a:avLst/>
                </a:prstGeom>
                <a:noFill/>
              </p:spPr>
              <p:txBody>
                <a:bodyPr wrap="none" rtlCol="0">
                  <a:spAutoFit/>
                </a:bodyPr>
                <a:lstStyle/>
                <a:p>
                  <a:r>
                    <a:rPr lang="en-US" sz="600" dirty="0">
                      <a:latin typeface="Atkinson Hyperlegible" pitchFamily="2" charset="0"/>
                    </a:rPr>
                    <a:t>Hospital F</a:t>
                  </a:r>
                </a:p>
              </p:txBody>
            </p:sp>
            <p:sp>
              <p:nvSpPr>
                <p:cNvPr id="29" name="AutoShape 9">
                  <a:extLst>
                    <a:ext uri="{FF2B5EF4-FFF2-40B4-BE49-F238E27FC236}">
                      <a16:creationId xmlns:a16="http://schemas.microsoft.com/office/drawing/2014/main" id="{FC6AD906-7900-49B3-ADA3-40C3941B6939}"/>
                    </a:ext>
                  </a:extLst>
                </p:cNvPr>
                <p:cNvSpPr>
                  <a:spLocks noChangeArrowheads="1"/>
                </p:cNvSpPr>
                <p:nvPr/>
              </p:nvSpPr>
              <p:spPr bwMode="auto">
                <a:xfrm rot="2616126">
                  <a:off x="5590925" y="3029732"/>
                  <a:ext cx="660034" cy="125167"/>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tkinson Hyperlegible" pitchFamily="2" charset="0"/>
                  </a:endParaRPr>
                </a:p>
              </p:txBody>
            </p:sp>
          </p:grpSp>
          <p:grpSp>
            <p:nvGrpSpPr>
              <p:cNvPr id="24" name="Group 23">
                <a:extLst>
                  <a:ext uri="{FF2B5EF4-FFF2-40B4-BE49-F238E27FC236}">
                    <a16:creationId xmlns:a16="http://schemas.microsoft.com/office/drawing/2014/main" id="{62171F00-B733-400E-9B51-9CB6C287AAE5}"/>
                  </a:ext>
                </a:extLst>
              </p:cNvPr>
              <p:cNvGrpSpPr/>
              <p:nvPr/>
            </p:nvGrpSpPr>
            <p:grpSpPr>
              <a:xfrm>
                <a:off x="1716132" y="3515990"/>
                <a:ext cx="1790265" cy="1035993"/>
                <a:chOff x="1716132" y="3515990"/>
                <a:chExt cx="1790265" cy="1035993"/>
              </a:xfrm>
            </p:grpSpPr>
            <p:sp>
              <p:nvSpPr>
                <p:cNvPr id="25" name="TextBox 24">
                  <a:extLst>
                    <a:ext uri="{FF2B5EF4-FFF2-40B4-BE49-F238E27FC236}">
                      <a16:creationId xmlns:a16="http://schemas.microsoft.com/office/drawing/2014/main" id="{0A1BC3C5-8056-4405-82A7-05EF3CCB11CD}"/>
                    </a:ext>
                  </a:extLst>
                </p:cNvPr>
                <p:cNvSpPr txBox="1"/>
                <p:nvPr/>
              </p:nvSpPr>
              <p:spPr>
                <a:xfrm>
                  <a:off x="1716132" y="3515990"/>
                  <a:ext cx="1790265" cy="360452"/>
                </a:xfrm>
                <a:prstGeom prst="rect">
                  <a:avLst/>
                </a:prstGeom>
                <a:noFill/>
              </p:spPr>
              <p:txBody>
                <a:bodyPr wrap="none" rtlCol="0">
                  <a:spAutoFit/>
                </a:bodyPr>
                <a:lstStyle/>
                <a:p>
                  <a:r>
                    <a:rPr lang="en-US" sz="600" dirty="0">
                      <a:latin typeface="Atkinson Hyperlegible" pitchFamily="2" charset="0"/>
                    </a:rPr>
                    <a:t>Nursing homes</a:t>
                  </a:r>
                </a:p>
              </p:txBody>
            </p:sp>
            <p:sp>
              <p:nvSpPr>
                <p:cNvPr id="26" name="AutoShape 9">
                  <a:extLst>
                    <a:ext uri="{FF2B5EF4-FFF2-40B4-BE49-F238E27FC236}">
                      <a16:creationId xmlns:a16="http://schemas.microsoft.com/office/drawing/2014/main" id="{5AC932DB-B6B4-4782-BFD5-BD7941CD96B2}"/>
                    </a:ext>
                  </a:extLst>
                </p:cNvPr>
                <p:cNvSpPr>
                  <a:spLocks noChangeArrowheads="1"/>
                </p:cNvSpPr>
                <p:nvPr/>
              </p:nvSpPr>
              <p:spPr bwMode="auto">
                <a:xfrm rot="5947411">
                  <a:off x="2451104" y="4159382"/>
                  <a:ext cx="660034" cy="125167"/>
                </a:xfrm>
                <a:prstGeom prst="rightArrow">
                  <a:avLst>
                    <a:gd name="adj1" fmla="val 50000"/>
                    <a:gd name="adj2" fmla="val 137500"/>
                  </a:avLst>
                </a:prstGeom>
                <a:solidFill>
                  <a:schemeClr val="folHlink"/>
                </a:solidFill>
                <a:ln w="9525">
                  <a:solidFill>
                    <a:schemeClr val="tx1"/>
                  </a:solidFill>
                  <a:miter lim="800000"/>
                  <a:headEnd/>
                  <a:tailEnd/>
                </a:ln>
              </p:spPr>
              <p:txBody>
                <a:bodyPr wrap="none" anchor="ct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algn="ctr" eaLnBrk="1" hangingPunct="1">
                    <a:spcBef>
                      <a:spcPct val="50000"/>
                    </a:spcBef>
                    <a:buFontTx/>
                    <a:buNone/>
                  </a:pPr>
                  <a:endParaRPr lang="en-US" altLang="en-US" sz="2100">
                    <a:solidFill>
                      <a:schemeClr val="bg1"/>
                    </a:solidFill>
                    <a:latin typeface="Atkinson Hyperlegible" pitchFamily="2" charset="0"/>
                  </a:endParaRPr>
                </a:p>
              </p:txBody>
            </p:sp>
          </p:grpSp>
        </p:grpSp>
        <p:sp>
          <p:nvSpPr>
            <p:cNvPr id="48" name="TextBox 47">
              <a:extLst>
                <a:ext uri="{FF2B5EF4-FFF2-40B4-BE49-F238E27FC236}">
                  <a16:creationId xmlns:a16="http://schemas.microsoft.com/office/drawing/2014/main" id="{762C35DA-A26C-4818-8670-8BC4D13663C8}"/>
                </a:ext>
              </a:extLst>
            </p:cNvPr>
            <p:cNvSpPr txBox="1"/>
            <p:nvPr/>
          </p:nvSpPr>
          <p:spPr>
            <a:xfrm>
              <a:off x="152400" y="2983468"/>
              <a:ext cx="2322918" cy="323925"/>
            </a:xfrm>
            <a:prstGeom prst="rect">
              <a:avLst/>
            </a:prstGeom>
            <a:noFill/>
          </p:spPr>
          <p:txBody>
            <a:bodyPr wrap="square" rtlCol="0">
              <a:spAutoFit/>
            </a:bodyPr>
            <a:lstStyle/>
            <a:p>
              <a:pPr algn="l"/>
              <a:r>
                <a:rPr lang="en-US" dirty="0">
                  <a:latin typeface="Atkinson Hyperlegible" pitchFamily="2" charset="0"/>
                </a:rPr>
                <a:t>Resistance profiles</a:t>
              </a:r>
              <a:endParaRPr lang="en-US" sz="1200" dirty="0">
                <a:latin typeface="Atkinson Hyperlegible" pitchFamily="2" charset="0"/>
              </a:endParaRPr>
            </a:p>
          </p:txBody>
        </p:sp>
      </p:grpSp>
      <p:sp>
        <p:nvSpPr>
          <p:cNvPr id="63" name="TextBox 15">
            <a:extLst>
              <a:ext uri="{FF2B5EF4-FFF2-40B4-BE49-F238E27FC236}">
                <a16:creationId xmlns:a16="http://schemas.microsoft.com/office/drawing/2014/main" id="{64E79786-464F-D09B-4090-33B7F67ABDAB}"/>
              </a:ext>
            </a:extLst>
          </p:cNvPr>
          <p:cNvSpPr txBox="1"/>
          <p:nvPr/>
        </p:nvSpPr>
        <p:spPr>
          <a:xfrm>
            <a:off x="917665" y="125413"/>
            <a:ext cx="8361045"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Data analysis, alert, and report features</a:t>
            </a:r>
          </a:p>
        </p:txBody>
      </p:sp>
      <p:grpSp>
        <p:nvGrpSpPr>
          <p:cNvPr id="62" name="Group 61">
            <a:extLst>
              <a:ext uri="{FF2B5EF4-FFF2-40B4-BE49-F238E27FC236}">
                <a16:creationId xmlns:a16="http://schemas.microsoft.com/office/drawing/2014/main" id="{26816AF6-3CF6-DA01-3FE9-ED05BDBB2D91}"/>
              </a:ext>
            </a:extLst>
          </p:cNvPr>
          <p:cNvGrpSpPr/>
          <p:nvPr/>
        </p:nvGrpSpPr>
        <p:grpSpPr>
          <a:xfrm>
            <a:off x="73629" y="72784"/>
            <a:ext cx="588108" cy="596974"/>
            <a:chOff x="97692" y="88826"/>
            <a:chExt cx="588108" cy="596974"/>
          </a:xfrm>
        </p:grpSpPr>
        <p:sp>
          <p:nvSpPr>
            <p:cNvPr id="1024" name="Freeform 4">
              <a:extLst>
                <a:ext uri="{FF2B5EF4-FFF2-40B4-BE49-F238E27FC236}">
                  <a16:creationId xmlns:a16="http://schemas.microsoft.com/office/drawing/2014/main" id="{9BF2F396-414C-7DA3-345E-04D681A26217}"/>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025" name="TextBox 13">
              <a:extLst>
                <a:ext uri="{FF2B5EF4-FFF2-40B4-BE49-F238E27FC236}">
                  <a16:creationId xmlns:a16="http://schemas.microsoft.com/office/drawing/2014/main" id="{703AB98F-C7FC-C339-1642-13C93BFAD946}"/>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027" name="Group 1026">
            <a:extLst>
              <a:ext uri="{FF2B5EF4-FFF2-40B4-BE49-F238E27FC236}">
                <a16:creationId xmlns:a16="http://schemas.microsoft.com/office/drawing/2014/main" id="{08342CB3-CAD4-2A08-FC1C-E09A53779FF4}"/>
              </a:ext>
            </a:extLst>
          </p:cNvPr>
          <p:cNvGrpSpPr/>
          <p:nvPr/>
        </p:nvGrpSpPr>
        <p:grpSpPr>
          <a:xfrm>
            <a:off x="37531" y="522706"/>
            <a:ext cx="686587" cy="985056"/>
            <a:chOff x="2330260" y="1769955"/>
            <a:chExt cx="1029881" cy="1477583"/>
          </a:xfrm>
        </p:grpSpPr>
        <p:sp>
          <p:nvSpPr>
            <p:cNvPr id="1028" name="Freeform 7">
              <a:extLst>
                <a:ext uri="{FF2B5EF4-FFF2-40B4-BE49-F238E27FC236}">
                  <a16:creationId xmlns:a16="http://schemas.microsoft.com/office/drawing/2014/main" id="{6DC5F357-490A-AB38-0EE7-2BAB2AC3B752}"/>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latin typeface="Atkinson Hyperlegible" pitchFamily="2" charset="0"/>
              </a:endParaRPr>
            </a:p>
          </p:txBody>
        </p:sp>
        <p:sp>
          <p:nvSpPr>
            <p:cNvPr id="1029" name="TextBox 10">
              <a:extLst>
                <a:ext uri="{FF2B5EF4-FFF2-40B4-BE49-F238E27FC236}">
                  <a16:creationId xmlns:a16="http://schemas.microsoft.com/office/drawing/2014/main" id="{0D9CAC5B-B469-9BA5-46FB-FCEB46B263EB}"/>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grpSp>
        <p:nvGrpSpPr>
          <p:cNvPr id="36" name="Group 35">
            <a:extLst>
              <a:ext uri="{FF2B5EF4-FFF2-40B4-BE49-F238E27FC236}">
                <a16:creationId xmlns:a16="http://schemas.microsoft.com/office/drawing/2014/main" id="{0DE48F94-5CCF-D177-6C33-E4C1B59CEC6E}"/>
              </a:ext>
            </a:extLst>
          </p:cNvPr>
          <p:cNvGrpSpPr/>
          <p:nvPr/>
        </p:nvGrpSpPr>
        <p:grpSpPr>
          <a:xfrm>
            <a:off x="1429512" y="3929037"/>
            <a:ext cx="3259776" cy="2003536"/>
            <a:chOff x="1741009" y="4517213"/>
            <a:chExt cx="2665751" cy="1849724"/>
          </a:xfrm>
        </p:grpSpPr>
        <p:sp>
          <p:nvSpPr>
            <p:cNvPr id="49" name="TextBox 48">
              <a:extLst>
                <a:ext uri="{FF2B5EF4-FFF2-40B4-BE49-F238E27FC236}">
                  <a16:creationId xmlns:a16="http://schemas.microsoft.com/office/drawing/2014/main" id="{D0D7A2C3-0B36-4B3E-AB0C-C263755B4A03}"/>
                </a:ext>
              </a:extLst>
            </p:cNvPr>
            <p:cNvSpPr txBox="1"/>
            <p:nvPr/>
          </p:nvSpPr>
          <p:spPr>
            <a:xfrm>
              <a:off x="1741009" y="4517213"/>
              <a:ext cx="2322918" cy="681957"/>
            </a:xfrm>
            <a:prstGeom prst="rect">
              <a:avLst/>
            </a:prstGeom>
            <a:noFill/>
          </p:spPr>
          <p:txBody>
            <a:bodyPr wrap="square" rtlCol="0">
              <a:spAutoFit/>
            </a:bodyPr>
            <a:lstStyle/>
            <a:p>
              <a:pPr algn="l"/>
              <a:r>
                <a:rPr lang="en-US" dirty="0">
                  <a:latin typeface="Atkinson Hyperlegible" pitchFamily="2" charset="0"/>
                  <a:cs typeface="Arial" panose="020B0604020202020204" pitchFamily="34" charset="0"/>
                </a:rPr>
                <a:t>Microbiology alerts</a:t>
              </a:r>
            </a:p>
            <a:p>
              <a:pPr algn="l"/>
              <a:endParaRPr lang="en-US" sz="1200" dirty="0">
                <a:latin typeface="Atkinson Hyperlegible" pitchFamily="2" charset="0"/>
                <a:cs typeface="Arial" panose="020B0604020202020204" pitchFamily="34" charset="0"/>
              </a:endParaRPr>
            </a:p>
            <a:p>
              <a:pPr algn="l"/>
              <a:endParaRPr lang="en-US" sz="1200" dirty="0">
                <a:latin typeface="Atkinson Hyperlegible" pitchFamily="2" charset="0"/>
                <a:cs typeface="Arial" panose="020B0604020202020204" pitchFamily="34" charset="0"/>
              </a:endParaRPr>
            </a:p>
          </p:txBody>
        </p:sp>
        <p:pic>
          <p:nvPicPr>
            <p:cNvPr id="3" name="Picture 2">
              <a:extLst>
                <a:ext uri="{FF2B5EF4-FFF2-40B4-BE49-F238E27FC236}">
                  <a16:creationId xmlns:a16="http://schemas.microsoft.com/office/drawing/2014/main" id="{C221FF69-F99E-2284-5553-F52CA67D3739}"/>
                </a:ext>
              </a:extLst>
            </p:cNvPr>
            <p:cNvPicPr>
              <a:picLocks noChangeAspect="1"/>
            </p:cNvPicPr>
            <p:nvPr/>
          </p:nvPicPr>
          <p:blipFill>
            <a:blip r:embed="rId9"/>
            <a:stretch>
              <a:fillRect/>
            </a:stretch>
          </p:blipFill>
          <p:spPr>
            <a:xfrm>
              <a:off x="1796939" y="4891742"/>
              <a:ext cx="2609821" cy="1475195"/>
            </a:xfrm>
            <a:prstGeom prst="rect">
              <a:avLst/>
            </a:prstGeom>
          </p:spPr>
        </p:pic>
      </p:grpSp>
    </p:spTree>
    <p:extLst>
      <p:ext uri="{BB962C8B-B14F-4D97-AF65-F5344CB8AC3E}">
        <p14:creationId xmlns:p14="http://schemas.microsoft.com/office/powerpoint/2010/main" val="1748618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id="{AEC10717-CDEC-9E7B-8A50-4431866F976F}"/>
              </a:ext>
            </a:extLst>
          </p:cNvPr>
          <p:cNvSpPr txBox="1"/>
          <p:nvPr/>
        </p:nvSpPr>
        <p:spPr>
          <a:xfrm>
            <a:off x="1016000" y="-25400"/>
            <a:ext cx="11048384" cy="709874"/>
          </a:xfrm>
          <a:prstGeom prst="rect">
            <a:avLst/>
          </a:prstGeom>
        </p:spPr>
        <p:txBody>
          <a:bodyPr wrap="square" lIns="0" tIns="0" rIns="0" bIns="0" rtlCol="0" anchor="t">
            <a:spAutoFit/>
          </a:bodyPr>
          <a:lstStyle/>
          <a:p>
            <a:pPr>
              <a:lnSpc>
                <a:spcPts val="5973"/>
              </a:lnSpc>
            </a:pPr>
            <a:r>
              <a:rPr lang="en-US" sz="3600" spc="-8" dirty="0">
                <a:solidFill>
                  <a:srgbClr val="0B3A7F"/>
                </a:solidFill>
                <a:latin typeface="Atkinson Hyperlegible" pitchFamily="2" charset="0"/>
                <a:ea typeface="Tahoma" panose="020B0604030504040204" pitchFamily="34" charset="0"/>
                <a:cs typeface="Tahoma" panose="020B0604030504040204" pitchFamily="34" charset="0"/>
              </a:rPr>
              <a:t>Quick Analysis - Output options</a:t>
            </a:r>
          </a:p>
        </p:txBody>
      </p:sp>
      <p:pic>
        <p:nvPicPr>
          <p:cNvPr id="2" name="Picture 1">
            <a:extLst>
              <a:ext uri="{FF2B5EF4-FFF2-40B4-BE49-F238E27FC236}">
                <a16:creationId xmlns:a16="http://schemas.microsoft.com/office/drawing/2014/main" id="{C5A1EACC-C428-0618-CC5D-4B5CDFCB2B15}"/>
              </a:ext>
            </a:extLst>
          </p:cNvPr>
          <p:cNvPicPr>
            <a:picLocks noChangeAspect="1"/>
          </p:cNvPicPr>
          <p:nvPr/>
        </p:nvPicPr>
        <p:blipFill>
          <a:blip r:embed="rId2"/>
          <a:stretch>
            <a:fillRect/>
          </a:stretch>
        </p:blipFill>
        <p:spPr>
          <a:xfrm>
            <a:off x="1342184" y="1644904"/>
            <a:ext cx="3149600" cy="1870075"/>
          </a:xfrm>
          <a:prstGeom prst="rect">
            <a:avLst/>
          </a:prstGeom>
        </p:spPr>
      </p:pic>
      <p:pic>
        <p:nvPicPr>
          <p:cNvPr id="8" name="Picture 7">
            <a:extLst>
              <a:ext uri="{FF2B5EF4-FFF2-40B4-BE49-F238E27FC236}">
                <a16:creationId xmlns:a16="http://schemas.microsoft.com/office/drawing/2014/main" id="{9B1A7890-2E99-7920-8992-DDEEC621805F}"/>
              </a:ext>
            </a:extLst>
          </p:cNvPr>
          <p:cNvPicPr>
            <a:picLocks noChangeAspect="1"/>
          </p:cNvPicPr>
          <p:nvPr/>
        </p:nvPicPr>
        <p:blipFill>
          <a:blip r:embed="rId3"/>
          <a:stretch>
            <a:fillRect/>
          </a:stretch>
        </p:blipFill>
        <p:spPr>
          <a:xfrm>
            <a:off x="4860756" y="1643400"/>
            <a:ext cx="3556000" cy="1880344"/>
          </a:xfrm>
          <a:prstGeom prst="rect">
            <a:avLst/>
          </a:prstGeom>
        </p:spPr>
      </p:pic>
      <p:pic>
        <p:nvPicPr>
          <p:cNvPr id="10" name="Picture 9">
            <a:extLst>
              <a:ext uri="{FF2B5EF4-FFF2-40B4-BE49-F238E27FC236}">
                <a16:creationId xmlns:a16="http://schemas.microsoft.com/office/drawing/2014/main" id="{3CBFC950-7992-B5C1-F8AF-C46258217D1C}"/>
              </a:ext>
            </a:extLst>
          </p:cNvPr>
          <p:cNvPicPr>
            <a:picLocks noChangeAspect="1"/>
          </p:cNvPicPr>
          <p:nvPr/>
        </p:nvPicPr>
        <p:blipFill>
          <a:blip r:embed="rId4"/>
          <a:stretch>
            <a:fillRect/>
          </a:stretch>
        </p:blipFill>
        <p:spPr>
          <a:xfrm>
            <a:off x="8895993" y="1511966"/>
            <a:ext cx="2091833" cy="2594813"/>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C78A21E8-84EF-5398-01C7-1DF6038799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2411" y="4356330"/>
            <a:ext cx="5473353" cy="2068378"/>
          </a:xfrm>
          <a:prstGeom prst="rect">
            <a:avLst/>
          </a:prstGeom>
        </p:spPr>
      </p:pic>
      <p:sp>
        <p:nvSpPr>
          <p:cNvPr id="12" name="TextBox 11">
            <a:extLst>
              <a:ext uri="{FF2B5EF4-FFF2-40B4-BE49-F238E27FC236}">
                <a16:creationId xmlns:a16="http://schemas.microsoft.com/office/drawing/2014/main" id="{A14538B7-FFF6-E8A7-D476-B2B55F8D78FA}"/>
              </a:ext>
            </a:extLst>
          </p:cNvPr>
          <p:cNvSpPr txBox="1"/>
          <p:nvPr/>
        </p:nvSpPr>
        <p:spPr>
          <a:xfrm>
            <a:off x="1342183" y="1204492"/>
            <a:ext cx="1285269" cy="461665"/>
          </a:xfrm>
          <a:prstGeom prst="rect">
            <a:avLst/>
          </a:prstGeom>
          <a:noFill/>
        </p:spPr>
        <p:txBody>
          <a:bodyPr wrap="square" rtlCol="0">
            <a:spAutoFit/>
          </a:bodyPr>
          <a:lstStyle/>
          <a:p>
            <a:pPr algn="l"/>
            <a:r>
              <a:rPr lang="en-US" sz="2400" b="1" dirty="0">
                <a:latin typeface="Atkinson Hyperlegible" pitchFamily="2" charset="0"/>
              </a:rPr>
              <a:t>Screen</a:t>
            </a:r>
            <a:endParaRPr lang="en-US" sz="1600" b="1" dirty="0">
              <a:latin typeface="Atkinson Hyperlegible" pitchFamily="2" charset="0"/>
            </a:endParaRPr>
          </a:p>
        </p:txBody>
      </p:sp>
      <p:sp>
        <p:nvSpPr>
          <p:cNvPr id="13" name="TextBox 12">
            <a:extLst>
              <a:ext uri="{FF2B5EF4-FFF2-40B4-BE49-F238E27FC236}">
                <a16:creationId xmlns:a16="http://schemas.microsoft.com/office/drawing/2014/main" id="{802A6E9B-3D36-50CB-8E05-7885F517970D}"/>
              </a:ext>
            </a:extLst>
          </p:cNvPr>
          <p:cNvSpPr txBox="1"/>
          <p:nvPr/>
        </p:nvSpPr>
        <p:spPr>
          <a:xfrm>
            <a:off x="4930970" y="1212513"/>
            <a:ext cx="1098186" cy="461665"/>
          </a:xfrm>
          <a:prstGeom prst="rect">
            <a:avLst/>
          </a:prstGeom>
          <a:noFill/>
        </p:spPr>
        <p:txBody>
          <a:bodyPr wrap="square" rtlCol="0">
            <a:spAutoFit/>
          </a:bodyPr>
          <a:lstStyle/>
          <a:p>
            <a:pPr algn="l"/>
            <a:r>
              <a:rPr lang="en-US" sz="2400" b="1" dirty="0">
                <a:latin typeface="Atkinson Hyperlegible" pitchFamily="2" charset="0"/>
              </a:rPr>
              <a:t>Excel</a:t>
            </a:r>
            <a:endParaRPr lang="en-US" sz="1600" b="1" dirty="0">
              <a:latin typeface="Atkinson Hyperlegible" pitchFamily="2" charset="0"/>
            </a:endParaRPr>
          </a:p>
        </p:txBody>
      </p:sp>
      <p:sp>
        <p:nvSpPr>
          <p:cNvPr id="14" name="TextBox 13">
            <a:extLst>
              <a:ext uri="{FF2B5EF4-FFF2-40B4-BE49-F238E27FC236}">
                <a16:creationId xmlns:a16="http://schemas.microsoft.com/office/drawing/2014/main" id="{E98CF619-D596-9ECF-08EC-96ACAC330649}"/>
              </a:ext>
            </a:extLst>
          </p:cNvPr>
          <p:cNvSpPr txBox="1"/>
          <p:nvPr/>
        </p:nvSpPr>
        <p:spPr>
          <a:xfrm>
            <a:off x="5411538" y="3915611"/>
            <a:ext cx="1301777" cy="461665"/>
          </a:xfrm>
          <a:prstGeom prst="rect">
            <a:avLst/>
          </a:prstGeom>
          <a:noFill/>
        </p:spPr>
        <p:txBody>
          <a:bodyPr wrap="square" rtlCol="0">
            <a:spAutoFit/>
          </a:bodyPr>
          <a:lstStyle/>
          <a:p>
            <a:pPr algn="l"/>
            <a:r>
              <a:rPr lang="en-US" sz="2400" b="1" dirty="0">
                <a:latin typeface="Atkinson Hyperlegible" pitchFamily="2" charset="0"/>
              </a:rPr>
              <a:t>DHIS2</a:t>
            </a:r>
            <a:endParaRPr lang="en-US" sz="1600" b="1" dirty="0">
              <a:latin typeface="Atkinson Hyperlegible" pitchFamily="2" charset="0"/>
            </a:endParaRPr>
          </a:p>
        </p:txBody>
      </p:sp>
      <p:sp>
        <p:nvSpPr>
          <p:cNvPr id="15" name="TextBox 14">
            <a:extLst>
              <a:ext uri="{FF2B5EF4-FFF2-40B4-BE49-F238E27FC236}">
                <a16:creationId xmlns:a16="http://schemas.microsoft.com/office/drawing/2014/main" id="{6D233A06-8181-5E3D-74F0-B1D1DAB07154}"/>
              </a:ext>
            </a:extLst>
          </p:cNvPr>
          <p:cNvSpPr txBox="1"/>
          <p:nvPr/>
        </p:nvSpPr>
        <p:spPr>
          <a:xfrm>
            <a:off x="8879905" y="1156366"/>
            <a:ext cx="1098186" cy="461665"/>
          </a:xfrm>
          <a:prstGeom prst="rect">
            <a:avLst/>
          </a:prstGeom>
          <a:noFill/>
        </p:spPr>
        <p:txBody>
          <a:bodyPr wrap="square" rtlCol="0">
            <a:spAutoFit/>
          </a:bodyPr>
          <a:lstStyle/>
          <a:p>
            <a:pPr algn="l"/>
            <a:r>
              <a:rPr lang="en-US" sz="2400" b="1" dirty="0">
                <a:latin typeface="Atkinson Hyperlegible" pitchFamily="2" charset="0"/>
              </a:rPr>
              <a:t>Word</a:t>
            </a:r>
            <a:endParaRPr lang="en-US" sz="1600" b="1" dirty="0">
              <a:latin typeface="Atkinson Hyperlegible" pitchFamily="2" charset="0"/>
            </a:endParaRPr>
          </a:p>
        </p:txBody>
      </p:sp>
      <p:sp>
        <p:nvSpPr>
          <p:cNvPr id="20" name="TextBox 19">
            <a:extLst>
              <a:ext uri="{FF2B5EF4-FFF2-40B4-BE49-F238E27FC236}">
                <a16:creationId xmlns:a16="http://schemas.microsoft.com/office/drawing/2014/main" id="{F8A8C0A4-81CA-A1D4-C84A-BD0EA5E5608D}"/>
              </a:ext>
            </a:extLst>
          </p:cNvPr>
          <p:cNvSpPr txBox="1"/>
          <p:nvPr/>
        </p:nvSpPr>
        <p:spPr>
          <a:xfrm>
            <a:off x="1524000" y="3934325"/>
            <a:ext cx="2723786" cy="461665"/>
          </a:xfrm>
          <a:prstGeom prst="rect">
            <a:avLst/>
          </a:prstGeom>
          <a:noFill/>
        </p:spPr>
        <p:txBody>
          <a:bodyPr wrap="square" rtlCol="0">
            <a:spAutoFit/>
          </a:bodyPr>
          <a:lstStyle/>
          <a:p>
            <a:pPr algn="l"/>
            <a:r>
              <a:rPr lang="en-US" sz="2400" b="1" dirty="0">
                <a:latin typeface="Atkinson Hyperlegible" pitchFamily="2" charset="0"/>
              </a:rPr>
              <a:t>PDF (AMASS)</a:t>
            </a:r>
            <a:endParaRPr lang="en-US" sz="1600" b="1" dirty="0">
              <a:latin typeface="Atkinson Hyperlegible" pitchFamily="2" charset="0"/>
            </a:endParaRPr>
          </a:p>
        </p:txBody>
      </p:sp>
      <p:pic>
        <p:nvPicPr>
          <p:cNvPr id="22" name="Picture 21">
            <a:extLst>
              <a:ext uri="{FF2B5EF4-FFF2-40B4-BE49-F238E27FC236}">
                <a16:creationId xmlns:a16="http://schemas.microsoft.com/office/drawing/2014/main" id="{71996603-625F-6A1B-AEBC-19EE421D349D}"/>
              </a:ext>
            </a:extLst>
          </p:cNvPr>
          <p:cNvPicPr>
            <a:picLocks noChangeAspect="1"/>
          </p:cNvPicPr>
          <p:nvPr/>
        </p:nvPicPr>
        <p:blipFill>
          <a:blip r:embed="rId6"/>
          <a:stretch>
            <a:fillRect/>
          </a:stretch>
        </p:blipFill>
        <p:spPr>
          <a:xfrm>
            <a:off x="1592112" y="4422054"/>
            <a:ext cx="1617625" cy="2054348"/>
          </a:xfrm>
          <a:prstGeom prst="rect">
            <a:avLst/>
          </a:prstGeom>
        </p:spPr>
      </p:pic>
      <p:sp>
        <p:nvSpPr>
          <p:cNvPr id="25" name="TextBox 24">
            <a:extLst>
              <a:ext uri="{FF2B5EF4-FFF2-40B4-BE49-F238E27FC236}">
                <a16:creationId xmlns:a16="http://schemas.microsoft.com/office/drawing/2014/main" id="{6F1E5EF5-3D7C-A4A9-501B-A7CAE5E8AE42}"/>
              </a:ext>
            </a:extLst>
          </p:cNvPr>
          <p:cNvSpPr txBox="1"/>
          <p:nvPr/>
        </p:nvSpPr>
        <p:spPr>
          <a:xfrm>
            <a:off x="1473200" y="6401713"/>
            <a:ext cx="3657600" cy="461665"/>
          </a:xfrm>
          <a:prstGeom prst="rect">
            <a:avLst/>
          </a:prstGeom>
          <a:noFill/>
        </p:spPr>
        <p:txBody>
          <a:bodyPr wrap="square" rtlCol="0">
            <a:spAutoFit/>
          </a:bodyPr>
          <a:lstStyle/>
          <a:p>
            <a:pPr algn="l"/>
            <a:r>
              <a:rPr lang="en-US" sz="2400" dirty="0">
                <a:latin typeface="Atkinson Hyperlegible" pitchFamily="2" charset="0"/>
                <a:hlinkClick r:id="rId7"/>
              </a:rPr>
              <a:t>www.amass.website</a:t>
            </a:r>
            <a:endParaRPr lang="en-US" sz="1600" dirty="0">
              <a:latin typeface="Atkinson Hyperlegible" pitchFamily="2" charset="0"/>
            </a:endParaRPr>
          </a:p>
        </p:txBody>
      </p:sp>
      <p:sp>
        <p:nvSpPr>
          <p:cNvPr id="26" name="TextBox 25">
            <a:extLst>
              <a:ext uri="{FF2B5EF4-FFF2-40B4-BE49-F238E27FC236}">
                <a16:creationId xmlns:a16="http://schemas.microsoft.com/office/drawing/2014/main" id="{32E190C9-5836-52AA-3E30-8D05D8AABF7D}"/>
              </a:ext>
            </a:extLst>
          </p:cNvPr>
          <p:cNvSpPr txBox="1"/>
          <p:nvPr/>
        </p:nvSpPr>
        <p:spPr>
          <a:xfrm>
            <a:off x="5507791" y="6375400"/>
            <a:ext cx="2204290" cy="461665"/>
          </a:xfrm>
          <a:prstGeom prst="rect">
            <a:avLst/>
          </a:prstGeom>
          <a:noFill/>
        </p:spPr>
        <p:txBody>
          <a:bodyPr wrap="square" rtlCol="0">
            <a:spAutoFit/>
          </a:bodyPr>
          <a:lstStyle/>
          <a:p>
            <a:pPr algn="l"/>
            <a:r>
              <a:rPr lang="en-US" sz="2400" dirty="0">
                <a:latin typeface="Atkinson Hyperlegible" pitchFamily="2" charset="0"/>
                <a:hlinkClick r:id="rId8"/>
              </a:rPr>
              <a:t>www.dhis2.org</a:t>
            </a:r>
            <a:endParaRPr lang="en-US" sz="1600" dirty="0">
              <a:latin typeface="Atkinson Hyperlegible" pitchFamily="2" charset="0"/>
            </a:endParaRPr>
          </a:p>
        </p:txBody>
      </p:sp>
      <p:grpSp>
        <p:nvGrpSpPr>
          <p:cNvPr id="3" name="Group 2">
            <a:extLst>
              <a:ext uri="{FF2B5EF4-FFF2-40B4-BE49-F238E27FC236}">
                <a16:creationId xmlns:a16="http://schemas.microsoft.com/office/drawing/2014/main" id="{3C4C1645-285A-1A20-6A0F-1EE19D64AD1E}"/>
              </a:ext>
            </a:extLst>
          </p:cNvPr>
          <p:cNvGrpSpPr/>
          <p:nvPr/>
        </p:nvGrpSpPr>
        <p:grpSpPr>
          <a:xfrm>
            <a:off x="73629" y="80805"/>
            <a:ext cx="588108" cy="596974"/>
            <a:chOff x="97692" y="88826"/>
            <a:chExt cx="588108" cy="596974"/>
          </a:xfrm>
        </p:grpSpPr>
        <p:sp>
          <p:nvSpPr>
            <p:cNvPr id="9" name="Freeform 4">
              <a:extLst>
                <a:ext uri="{FF2B5EF4-FFF2-40B4-BE49-F238E27FC236}">
                  <a16:creationId xmlns:a16="http://schemas.microsoft.com/office/drawing/2014/main" id="{7B66A145-B0CC-EE57-2E3C-E161BAB987DC}"/>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6" name="TextBox 13">
              <a:extLst>
                <a:ext uri="{FF2B5EF4-FFF2-40B4-BE49-F238E27FC236}">
                  <a16:creationId xmlns:a16="http://schemas.microsoft.com/office/drawing/2014/main" id="{C73CD559-484E-C11B-05E6-3FD7F01C0546}"/>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7" name="Group 16">
            <a:extLst>
              <a:ext uri="{FF2B5EF4-FFF2-40B4-BE49-F238E27FC236}">
                <a16:creationId xmlns:a16="http://schemas.microsoft.com/office/drawing/2014/main" id="{D3380BA3-A6B7-1947-5CCF-6B3D96742690}"/>
              </a:ext>
            </a:extLst>
          </p:cNvPr>
          <p:cNvGrpSpPr/>
          <p:nvPr/>
        </p:nvGrpSpPr>
        <p:grpSpPr>
          <a:xfrm>
            <a:off x="37531" y="522706"/>
            <a:ext cx="686587" cy="985056"/>
            <a:chOff x="2330260" y="1769955"/>
            <a:chExt cx="1029881" cy="1477583"/>
          </a:xfrm>
        </p:grpSpPr>
        <p:sp>
          <p:nvSpPr>
            <p:cNvPr id="18" name="Freeform 7">
              <a:extLst>
                <a:ext uri="{FF2B5EF4-FFF2-40B4-BE49-F238E27FC236}">
                  <a16:creationId xmlns:a16="http://schemas.microsoft.com/office/drawing/2014/main" id="{3B5E7B83-6492-DF34-15D8-D43FD428545A}"/>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latin typeface="Atkinson Hyperlegible" pitchFamily="2" charset="0"/>
              </a:endParaRPr>
            </a:p>
          </p:txBody>
        </p:sp>
        <p:sp>
          <p:nvSpPr>
            <p:cNvPr id="19" name="TextBox 10">
              <a:extLst>
                <a:ext uri="{FF2B5EF4-FFF2-40B4-BE49-F238E27FC236}">
                  <a16:creationId xmlns:a16="http://schemas.microsoft.com/office/drawing/2014/main" id="{25D25554-4613-DDE7-C332-0918194F9EE0}"/>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extLst>
      <p:ext uri="{BB962C8B-B14F-4D97-AF65-F5344CB8AC3E}">
        <p14:creationId xmlns:p14="http://schemas.microsoft.com/office/powerpoint/2010/main" val="1704939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214B056-EC22-4474-A765-CD67EE4EC039}"/>
              </a:ext>
            </a:extLst>
          </p:cNvPr>
          <p:cNvGrpSpPr/>
          <p:nvPr/>
        </p:nvGrpSpPr>
        <p:grpSpPr>
          <a:xfrm>
            <a:off x="49427" y="4130844"/>
            <a:ext cx="2549138" cy="1805454"/>
            <a:chOff x="228600" y="4916906"/>
            <a:chExt cx="2549138" cy="1805454"/>
          </a:xfrm>
        </p:grpSpPr>
        <p:pic>
          <p:nvPicPr>
            <p:cNvPr id="1026" name="Picture 2" descr="WHO | Call for participation: Global Antimicrobial Resistance Surveillance  System (GLASS)">
              <a:extLst>
                <a:ext uri="{FF2B5EF4-FFF2-40B4-BE49-F238E27FC236}">
                  <a16:creationId xmlns:a16="http://schemas.microsoft.com/office/drawing/2014/main" id="{E2CA9D79-EE81-46C3-8E6E-839416A40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181600"/>
              <a:ext cx="2396738" cy="154076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0B3ECD50-902C-42E3-8158-95D5D10680AD}"/>
                </a:ext>
              </a:extLst>
            </p:cNvPr>
            <p:cNvSpPr txBox="1"/>
            <p:nvPr/>
          </p:nvSpPr>
          <p:spPr>
            <a:xfrm>
              <a:off x="228600" y="4916906"/>
              <a:ext cx="2322918" cy="369332"/>
            </a:xfrm>
            <a:prstGeom prst="rect">
              <a:avLst/>
            </a:prstGeom>
            <a:noFill/>
          </p:spPr>
          <p:txBody>
            <a:bodyPr wrap="square" rtlCol="0">
              <a:spAutoFit/>
            </a:bodyPr>
            <a:lstStyle/>
            <a:p>
              <a:pPr algn="l"/>
              <a:r>
                <a:rPr lang="en-US" dirty="0">
                  <a:latin typeface="Atkinson Hyperlegible" pitchFamily="2" charset="0"/>
                  <a:cs typeface="Arial" panose="020B0604020202020204" pitchFamily="34" charset="0"/>
                </a:rPr>
                <a:t>WHO GLASS</a:t>
              </a:r>
              <a:endParaRPr lang="en-US" sz="1200" dirty="0">
                <a:latin typeface="Atkinson Hyperlegible" pitchFamily="2" charset="0"/>
                <a:cs typeface="Arial" panose="020B0604020202020204" pitchFamily="34" charset="0"/>
              </a:endParaRPr>
            </a:p>
          </p:txBody>
        </p:sp>
      </p:grpSp>
      <p:grpSp>
        <p:nvGrpSpPr>
          <p:cNvPr id="59" name="Group 58">
            <a:extLst>
              <a:ext uri="{FF2B5EF4-FFF2-40B4-BE49-F238E27FC236}">
                <a16:creationId xmlns:a16="http://schemas.microsoft.com/office/drawing/2014/main" id="{C0F1B190-166D-4652-89A5-176039217AFE}"/>
              </a:ext>
            </a:extLst>
          </p:cNvPr>
          <p:cNvGrpSpPr/>
          <p:nvPr/>
        </p:nvGrpSpPr>
        <p:grpSpPr>
          <a:xfrm>
            <a:off x="4818838" y="4072082"/>
            <a:ext cx="2690377" cy="1838610"/>
            <a:chOff x="3048000" y="4759330"/>
            <a:chExt cx="2959415" cy="2022470"/>
          </a:xfrm>
        </p:grpSpPr>
        <p:pic>
          <p:nvPicPr>
            <p:cNvPr id="37" name="Picture 36" descr="Graphical user interface&#10;&#10;Description automatically generated">
              <a:extLst>
                <a:ext uri="{FF2B5EF4-FFF2-40B4-BE49-F238E27FC236}">
                  <a16:creationId xmlns:a16="http://schemas.microsoft.com/office/drawing/2014/main" id="{E947E3AF-CE38-4666-9BCA-A9F25AB40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5102029"/>
              <a:ext cx="2883215" cy="1679771"/>
            </a:xfrm>
            <a:prstGeom prst="rect">
              <a:avLst/>
            </a:prstGeom>
          </p:spPr>
        </p:pic>
        <p:sp>
          <p:nvSpPr>
            <p:cNvPr id="52" name="TextBox 51">
              <a:extLst>
                <a:ext uri="{FF2B5EF4-FFF2-40B4-BE49-F238E27FC236}">
                  <a16:creationId xmlns:a16="http://schemas.microsoft.com/office/drawing/2014/main" id="{57AA9EE1-8E64-486D-A39A-936ACC1A0D9C}"/>
                </a:ext>
              </a:extLst>
            </p:cNvPr>
            <p:cNvSpPr txBox="1"/>
            <p:nvPr/>
          </p:nvSpPr>
          <p:spPr>
            <a:xfrm>
              <a:off x="3048000" y="4759330"/>
              <a:ext cx="2322918" cy="406265"/>
            </a:xfrm>
            <a:prstGeom prst="rect">
              <a:avLst/>
            </a:prstGeom>
            <a:noFill/>
          </p:spPr>
          <p:txBody>
            <a:bodyPr wrap="square" rtlCol="0">
              <a:spAutoFit/>
            </a:bodyPr>
            <a:lstStyle/>
            <a:p>
              <a:pPr algn="l"/>
              <a:r>
                <a:rPr lang="en-US" dirty="0">
                  <a:latin typeface="Atkinson Hyperlegible" pitchFamily="2" charset="0"/>
                </a:rPr>
                <a:t>DHIS2</a:t>
              </a:r>
              <a:endParaRPr lang="en-US" sz="1200" dirty="0">
                <a:latin typeface="Atkinson Hyperlegible" pitchFamily="2" charset="0"/>
              </a:endParaRPr>
            </a:p>
          </p:txBody>
        </p:sp>
      </p:grpSp>
      <p:grpSp>
        <p:nvGrpSpPr>
          <p:cNvPr id="60" name="Group 59">
            <a:extLst>
              <a:ext uri="{FF2B5EF4-FFF2-40B4-BE49-F238E27FC236}">
                <a16:creationId xmlns:a16="http://schemas.microsoft.com/office/drawing/2014/main" id="{7F36C6A5-185B-4B96-825B-A0CA9697737D}"/>
              </a:ext>
            </a:extLst>
          </p:cNvPr>
          <p:cNvGrpSpPr/>
          <p:nvPr/>
        </p:nvGrpSpPr>
        <p:grpSpPr>
          <a:xfrm>
            <a:off x="9457582" y="4033141"/>
            <a:ext cx="2623713" cy="2242560"/>
            <a:chOff x="6135282" y="4684430"/>
            <a:chExt cx="2932518" cy="2552972"/>
          </a:xfrm>
        </p:grpSpPr>
        <p:grpSp>
          <p:nvGrpSpPr>
            <p:cNvPr id="40" name="Group 39">
              <a:extLst>
                <a:ext uri="{FF2B5EF4-FFF2-40B4-BE49-F238E27FC236}">
                  <a16:creationId xmlns:a16="http://schemas.microsoft.com/office/drawing/2014/main" id="{FE04B01D-A9D2-4159-BEE5-76E0158A926E}"/>
                </a:ext>
              </a:extLst>
            </p:cNvPr>
            <p:cNvGrpSpPr/>
            <p:nvPr/>
          </p:nvGrpSpPr>
          <p:grpSpPr>
            <a:xfrm>
              <a:off x="6225984" y="5105400"/>
              <a:ext cx="2841816" cy="2132002"/>
              <a:chOff x="0" y="0"/>
              <a:chExt cx="5731510" cy="3992726"/>
            </a:xfrm>
          </p:grpSpPr>
          <p:pic>
            <p:nvPicPr>
              <p:cNvPr id="41" name="Picture 40">
                <a:extLst>
                  <a:ext uri="{FF2B5EF4-FFF2-40B4-BE49-F238E27FC236}">
                    <a16:creationId xmlns:a16="http://schemas.microsoft.com/office/drawing/2014/main" id="{D73DCB4B-5FF9-4075-BF8B-DB2104FD9F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423" b="6028"/>
              <a:stretch/>
            </p:blipFill>
            <p:spPr bwMode="auto">
              <a:xfrm>
                <a:off x="0" y="0"/>
                <a:ext cx="5731510" cy="2660015"/>
              </a:xfrm>
              <a:prstGeom prst="rect">
                <a:avLst/>
              </a:prstGeom>
              <a:ln>
                <a:noFill/>
              </a:ln>
              <a:extLst>
                <a:ext uri="{53640926-AAD7-44D8-BBD7-CCE9431645EC}">
                  <a14:shadowObscured xmlns:a14="http://schemas.microsoft.com/office/drawing/2010/main"/>
                </a:ext>
              </a:extLst>
            </p:spPr>
          </p:pic>
          <p:sp>
            <p:nvSpPr>
              <p:cNvPr id="42" name="Text Box 4">
                <a:extLst>
                  <a:ext uri="{FF2B5EF4-FFF2-40B4-BE49-F238E27FC236}">
                    <a16:creationId xmlns:a16="http://schemas.microsoft.com/office/drawing/2014/main" id="{44F06EAC-DBEE-41F5-BB04-7FE7F324E901}"/>
                  </a:ext>
                </a:extLst>
              </p:cNvPr>
              <p:cNvSpPr txBox="1"/>
              <p:nvPr/>
            </p:nvSpPr>
            <p:spPr>
              <a:xfrm>
                <a:off x="0" y="2847974"/>
                <a:ext cx="5731510" cy="1144752"/>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750"/>
                  </a:spcAft>
                </a:pPr>
                <a:r>
                  <a:rPr lang="en-GB" sz="675" i="1">
                    <a:solidFill>
                      <a:srgbClr val="44546A"/>
                    </a:solidFill>
                    <a:latin typeface="Atkinson Hyperlegible" pitchFamily="2" charset="0"/>
                    <a:ea typeface="Calibri" panose="020F0502020204030204" pitchFamily="34" charset="0"/>
                    <a:cs typeface="Times New Roman" panose="02020603050405020304" pitchFamily="18" charset="0"/>
                  </a:rPr>
                  <a:t>Figure 4: Screenshot of Microreact File for S. aureus 2015</a:t>
                </a:r>
                <a:endParaRPr lang="en-US" sz="675" i="1">
                  <a:solidFill>
                    <a:srgbClr val="44546A"/>
                  </a:solidFill>
                  <a:latin typeface="Atkinson Hyperlegible" pitchFamily="2" charset="0"/>
                  <a:ea typeface="Calibri" panose="020F0502020204030204" pitchFamily="34" charset="0"/>
                  <a:cs typeface="Times New Roman" panose="02020603050405020304" pitchFamily="18" charset="0"/>
                </a:endParaRPr>
              </a:p>
              <a:p>
                <a:pPr>
                  <a:lnSpc>
                    <a:spcPct val="107000"/>
                  </a:lnSpc>
                  <a:spcAft>
                    <a:spcPts val="600"/>
                  </a:spcAft>
                </a:pPr>
                <a:r>
                  <a:rPr lang="en-US" sz="675" i="1">
                    <a:latin typeface="Atkinson Hyperlegible" pitchFamily="2" charset="0"/>
                    <a:ea typeface="Calibri" panose="020F0502020204030204" pitchFamily="34" charset="0"/>
                    <a:cs typeface="Times New Roman" panose="02020603050405020304" pitchFamily="18" charset="0"/>
                  </a:rPr>
                  <a:t>A representative screenshot of a Microreact File showing the geographical distribution of resistance phenotypes S. aureus in the Philippines in the year 2015.</a:t>
                </a:r>
                <a:endParaRPr lang="en-US" sz="825">
                  <a:latin typeface="Atkinson Hyperlegible" pitchFamily="2" charset="0"/>
                  <a:ea typeface="Calibri" panose="020F0502020204030204" pitchFamily="34" charset="0"/>
                  <a:cs typeface="Times New Roman" panose="02020603050405020304" pitchFamily="18" charset="0"/>
                </a:endParaRPr>
              </a:p>
            </p:txBody>
          </p:sp>
        </p:grpSp>
        <p:sp>
          <p:nvSpPr>
            <p:cNvPr id="53" name="TextBox 52">
              <a:extLst>
                <a:ext uri="{FF2B5EF4-FFF2-40B4-BE49-F238E27FC236}">
                  <a16:creationId xmlns:a16="http://schemas.microsoft.com/office/drawing/2014/main" id="{666179D8-0587-4572-87A7-C0EF55C8CD5F}"/>
                </a:ext>
              </a:extLst>
            </p:cNvPr>
            <p:cNvSpPr txBox="1"/>
            <p:nvPr/>
          </p:nvSpPr>
          <p:spPr>
            <a:xfrm>
              <a:off x="6135282" y="4684430"/>
              <a:ext cx="2322918" cy="420454"/>
            </a:xfrm>
            <a:prstGeom prst="rect">
              <a:avLst/>
            </a:prstGeom>
            <a:noFill/>
          </p:spPr>
          <p:txBody>
            <a:bodyPr wrap="square" rtlCol="0">
              <a:spAutoFit/>
            </a:bodyPr>
            <a:lstStyle/>
            <a:p>
              <a:pPr algn="l"/>
              <a:r>
                <a:rPr lang="en-US" dirty="0" err="1">
                  <a:latin typeface="Atkinson Hyperlegible" pitchFamily="2" charset="0"/>
                </a:rPr>
                <a:t>MicroReact</a:t>
              </a:r>
              <a:endParaRPr lang="en-US" sz="1200" dirty="0">
                <a:latin typeface="Atkinson Hyperlegible" pitchFamily="2" charset="0"/>
              </a:endParaRPr>
            </a:p>
          </p:txBody>
        </p:sp>
      </p:grpSp>
      <p:sp>
        <p:nvSpPr>
          <p:cNvPr id="63" name="TextBox 15">
            <a:extLst>
              <a:ext uri="{FF2B5EF4-FFF2-40B4-BE49-F238E27FC236}">
                <a16:creationId xmlns:a16="http://schemas.microsoft.com/office/drawing/2014/main" id="{64E79786-464F-D09B-4090-33B7F67ABDAB}"/>
              </a:ext>
            </a:extLst>
          </p:cNvPr>
          <p:cNvSpPr txBox="1"/>
          <p:nvPr/>
        </p:nvSpPr>
        <p:spPr>
          <a:xfrm>
            <a:off x="845476" y="125413"/>
            <a:ext cx="8361045"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Data exports and interoperability</a:t>
            </a:r>
          </a:p>
        </p:txBody>
      </p:sp>
      <p:grpSp>
        <p:nvGrpSpPr>
          <p:cNvPr id="62" name="Group 61">
            <a:extLst>
              <a:ext uri="{FF2B5EF4-FFF2-40B4-BE49-F238E27FC236}">
                <a16:creationId xmlns:a16="http://schemas.microsoft.com/office/drawing/2014/main" id="{5708A8AF-9FE6-B2BD-CDD8-73785E713796}"/>
              </a:ext>
            </a:extLst>
          </p:cNvPr>
          <p:cNvGrpSpPr/>
          <p:nvPr/>
        </p:nvGrpSpPr>
        <p:grpSpPr>
          <a:xfrm>
            <a:off x="73629" y="72784"/>
            <a:ext cx="588108" cy="596974"/>
            <a:chOff x="97692" y="88826"/>
            <a:chExt cx="588108" cy="596974"/>
          </a:xfrm>
        </p:grpSpPr>
        <p:sp>
          <p:nvSpPr>
            <p:cNvPr id="1024" name="Freeform 4">
              <a:extLst>
                <a:ext uri="{FF2B5EF4-FFF2-40B4-BE49-F238E27FC236}">
                  <a16:creationId xmlns:a16="http://schemas.microsoft.com/office/drawing/2014/main" id="{946F673B-7AA7-A3C3-2F7D-9FFD82258335}"/>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025" name="TextBox 13">
              <a:extLst>
                <a:ext uri="{FF2B5EF4-FFF2-40B4-BE49-F238E27FC236}">
                  <a16:creationId xmlns:a16="http://schemas.microsoft.com/office/drawing/2014/main" id="{98FC117D-E4C8-EEA8-608A-EBAB17F67789}"/>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027" name="Group 1026">
            <a:extLst>
              <a:ext uri="{FF2B5EF4-FFF2-40B4-BE49-F238E27FC236}">
                <a16:creationId xmlns:a16="http://schemas.microsoft.com/office/drawing/2014/main" id="{291C861D-8D02-850A-4473-C3A7DD6EF641}"/>
              </a:ext>
            </a:extLst>
          </p:cNvPr>
          <p:cNvGrpSpPr/>
          <p:nvPr/>
        </p:nvGrpSpPr>
        <p:grpSpPr>
          <a:xfrm>
            <a:off x="37531" y="522706"/>
            <a:ext cx="686587" cy="985056"/>
            <a:chOff x="2330260" y="1769955"/>
            <a:chExt cx="1029881" cy="1477583"/>
          </a:xfrm>
        </p:grpSpPr>
        <p:sp>
          <p:nvSpPr>
            <p:cNvPr id="1028" name="Freeform 7">
              <a:extLst>
                <a:ext uri="{FF2B5EF4-FFF2-40B4-BE49-F238E27FC236}">
                  <a16:creationId xmlns:a16="http://schemas.microsoft.com/office/drawing/2014/main" id="{D7B9B0E6-4FC1-591B-E343-BA1005644EC9}"/>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latin typeface="Atkinson Hyperlegible" pitchFamily="2" charset="0"/>
              </a:endParaRPr>
            </a:p>
          </p:txBody>
        </p:sp>
        <p:sp>
          <p:nvSpPr>
            <p:cNvPr id="1029" name="TextBox 10">
              <a:extLst>
                <a:ext uri="{FF2B5EF4-FFF2-40B4-BE49-F238E27FC236}">
                  <a16:creationId xmlns:a16="http://schemas.microsoft.com/office/drawing/2014/main" id="{D7FD90F6-6830-396C-08C4-2E81F46D5681}"/>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
        <p:nvSpPr>
          <p:cNvPr id="4" name="TextBox 2">
            <a:extLst>
              <a:ext uri="{FF2B5EF4-FFF2-40B4-BE49-F238E27FC236}">
                <a16:creationId xmlns:a16="http://schemas.microsoft.com/office/drawing/2014/main" id="{33AC24E9-E2DF-0CB5-DD74-E71CEBDEBCD2}"/>
              </a:ext>
            </a:extLst>
          </p:cNvPr>
          <p:cNvSpPr txBox="1"/>
          <p:nvPr/>
        </p:nvSpPr>
        <p:spPr>
          <a:xfrm>
            <a:off x="1096382" y="781833"/>
            <a:ext cx="10542165" cy="2945358"/>
          </a:xfrm>
          <a:prstGeom prst="rect">
            <a:avLst/>
          </a:prstGeom>
        </p:spPr>
        <p:txBody>
          <a:bodyPr wrap="square" lIns="0" tIns="0" rIns="0" bIns="0" rtlCol="0" anchor="t">
            <a:spAutoFit/>
          </a:bodyPr>
          <a:lstStyle/>
          <a:p>
            <a:pPr>
              <a:lnSpc>
                <a:spcPts val="2879"/>
              </a:lnSpc>
            </a:pPr>
            <a:r>
              <a:rPr lang="en-US" sz="2399" dirty="0">
                <a:solidFill>
                  <a:srgbClr val="000066"/>
                </a:solidFill>
                <a:latin typeface="Atkinson Hyperlegible" pitchFamily="2" charset="0"/>
              </a:rPr>
              <a:t>As mentioned in the discussion of “data imports” with BacLink, the principle of interoperability is very important to ensure efficiency, sustainability, and impact of collaborative efforts.</a:t>
            </a:r>
          </a:p>
          <a:p>
            <a:pPr>
              <a:lnSpc>
                <a:spcPts val="2879"/>
              </a:lnSpc>
            </a:pPr>
            <a:endParaRPr lang="en-US" sz="2399" dirty="0">
              <a:solidFill>
                <a:srgbClr val="000066"/>
              </a:solidFill>
              <a:latin typeface="Atkinson Hyperlegible" pitchFamily="2" charset="0"/>
            </a:endParaRPr>
          </a:p>
          <a:p>
            <a:pPr>
              <a:lnSpc>
                <a:spcPts val="2879"/>
              </a:lnSpc>
            </a:pPr>
            <a:r>
              <a:rPr lang="en-US" sz="2399" dirty="0">
                <a:solidFill>
                  <a:srgbClr val="000066"/>
                </a:solidFill>
                <a:latin typeface="Atkinson Hyperlegible" pitchFamily="2" charset="0"/>
              </a:rPr>
              <a:t>This is also true in data exports.  WHONET has the ability to export to a number of public health reporting systems such GLASS modules (GLASS-AMR, GLASS-FUNGI, GLASS-EGASP), DHIS2, AMASS, EARS-Net, CAESAR, ASIARS-Net, </a:t>
            </a:r>
            <a:r>
              <a:rPr lang="en-US" sz="2399" dirty="0" err="1">
                <a:solidFill>
                  <a:srgbClr val="000066"/>
                </a:solidFill>
                <a:latin typeface="Atkinson Hyperlegible" pitchFamily="2" charset="0"/>
              </a:rPr>
              <a:t>MicroReact</a:t>
            </a:r>
            <a:r>
              <a:rPr lang="en-US" sz="2399" dirty="0">
                <a:solidFill>
                  <a:srgbClr val="000066"/>
                </a:solidFill>
                <a:latin typeface="Atkinson Hyperlegible" pitchFamily="2" charset="0"/>
              </a:rPr>
              <a:t>, and others.</a:t>
            </a:r>
            <a:endParaRPr lang="en-US" sz="2000" dirty="0">
              <a:solidFill>
                <a:srgbClr val="000066"/>
              </a:solidFill>
              <a:latin typeface="Atkinson Hyperlegible" pitchFamily="2" charset="0"/>
            </a:endParaRPr>
          </a:p>
        </p:txBody>
      </p:sp>
      <p:grpSp>
        <p:nvGrpSpPr>
          <p:cNvPr id="9" name="Group 8">
            <a:extLst>
              <a:ext uri="{FF2B5EF4-FFF2-40B4-BE49-F238E27FC236}">
                <a16:creationId xmlns:a16="http://schemas.microsoft.com/office/drawing/2014/main" id="{C74C3465-CB87-F786-7D95-BD5BEA4A0A20}"/>
              </a:ext>
            </a:extLst>
          </p:cNvPr>
          <p:cNvGrpSpPr/>
          <p:nvPr/>
        </p:nvGrpSpPr>
        <p:grpSpPr>
          <a:xfrm>
            <a:off x="7666888" y="4051342"/>
            <a:ext cx="2322918" cy="2325403"/>
            <a:chOff x="6424880" y="4118915"/>
            <a:chExt cx="2322918" cy="2325403"/>
          </a:xfrm>
        </p:grpSpPr>
        <p:pic>
          <p:nvPicPr>
            <p:cNvPr id="6" name="Picture 5">
              <a:extLst>
                <a:ext uri="{FF2B5EF4-FFF2-40B4-BE49-F238E27FC236}">
                  <a16:creationId xmlns:a16="http://schemas.microsoft.com/office/drawing/2014/main" id="{93B6C1FC-BAF5-295F-3B4A-E1DC151B7C8F}"/>
                </a:ext>
              </a:extLst>
            </p:cNvPr>
            <p:cNvPicPr>
              <a:picLocks noChangeAspect="1"/>
            </p:cNvPicPr>
            <p:nvPr/>
          </p:nvPicPr>
          <p:blipFill>
            <a:blip r:embed="rId7"/>
            <a:stretch>
              <a:fillRect/>
            </a:stretch>
          </p:blipFill>
          <p:spPr>
            <a:xfrm>
              <a:off x="6500998" y="4389970"/>
              <a:ext cx="1617625" cy="2054348"/>
            </a:xfrm>
            <a:prstGeom prst="rect">
              <a:avLst/>
            </a:prstGeom>
          </p:spPr>
        </p:pic>
        <p:sp>
          <p:nvSpPr>
            <p:cNvPr id="8" name="TextBox 7">
              <a:extLst>
                <a:ext uri="{FF2B5EF4-FFF2-40B4-BE49-F238E27FC236}">
                  <a16:creationId xmlns:a16="http://schemas.microsoft.com/office/drawing/2014/main" id="{61C2B420-C021-F880-7628-393BDBCA996B}"/>
                </a:ext>
              </a:extLst>
            </p:cNvPr>
            <p:cNvSpPr txBox="1"/>
            <p:nvPr/>
          </p:nvSpPr>
          <p:spPr>
            <a:xfrm>
              <a:off x="6424880" y="4118915"/>
              <a:ext cx="2322918" cy="369332"/>
            </a:xfrm>
            <a:prstGeom prst="rect">
              <a:avLst/>
            </a:prstGeom>
            <a:noFill/>
          </p:spPr>
          <p:txBody>
            <a:bodyPr wrap="square" rtlCol="0">
              <a:spAutoFit/>
            </a:bodyPr>
            <a:lstStyle/>
            <a:p>
              <a:pPr algn="l"/>
              <a:r>
                <a:rPr lang="en-US" dirty="0">
                  <a:latin typeface="Atkinson Hyperlegible" pitchFamily="2" charset="0"/>
                </a:rPr>
                <a:t>AMASS</a:t>
              </a:r>
              <a:endParaRPr lang="en-US" sz="1200" dirty="0">
                <a:latin typeface="Atkinson Hyperlegible" pitchFamily="2" charset="0"/>
              </a:endParaRPr>
            </a:p>
          </p:txBody>
        </p:sp>
      </p:grpSp>
      <p:grpSp>
        <p:nvGrpSpPr>
          <p:cNvPr id="12" name="Group 11">
            <a:extLst>
              <a:ext uri="{FF2B5EF4-FFF2-40B4-BE49-F238E27FC236}">
                <a16:creationId xmlns:a16="http://schemas.microsoft.com/office/drawing/2014/main" id="{68D6BCEB-6269-63C6-4F46-BEC59B6CFDA9}"/>
              </a:ext>
            </a:extLst>
          </p:cNvPr>
          <p:cNvGrpSpPr/>
          <p:nvPr/>
        </p:nvGrpSpPr>
        <p:grpSpPr>
          <a:xfrm>
            <a:off x="2255220" y="4130844"/>
            <a:ext cx="2380695" cy="2312987"/>
            <a:chOff x="2656270" y="4419600"/>
            <a:chExt cx="2380695" cy="2312987"/>
          </a:xfrm>
        </p:grpSpPr>
        <p:pic>
          <p:nvPicPr>
            <p:cNvPr id="10" name="Picture 2">
              <a:extLst>
                <a:ext uri="{FF2B5EF4-FFF2-40B4-BE49-F238E27FC236}">
                  <a16:creationId xmlns:a16="http://schemas.microsoft.com/office/drawing/2014/main" id="{9CBD3121-75EE-9046-D002-9C9B8E4AB4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0965" y="4732337"/>
              <a:ext cx="2286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5917503-ECCA-F9FA-A37A-5DDE9E035846}"/>
                </a:ext>
              </a:extLst>
            </p:cNvPr>
            <p:cNvSpPr txBox="1"/>
            <p:nvPr/>
          </p:nvSpPr>
          <p:spPr>
            <a:xfrm>
              <a:off x="2656270" y="4419600"/>
              <a:ext cx="2322918" cy="369332"/>
            </a:xfrm>
            <a:prstGeom prst="rect">
              <a:avLst/>
            </a:prstGeom>
            <a:noFill/>
          </p:spPr>
          <p:txBody>
            <a:bodyPr wrap="square" rtlCol="0">
              <a:spAutoFit/>
            </a:bodyPr>
            <a:lstStyle/>
            <a:p>
              <a:pPr algn="l"/>
              <a:r>
                <a:rPr lang="en-US" dirty="0">
                  <a:latin typeface="Atkinson Hyperlegible" pitchFamily="2" charset="0"/>
                  <a:cs typeface="Arial" panose="020B0604020202020204" pitchFamily="34" charset="0"/>
                </a:rPr>
                <a:t>EARS-Net</a:t>
              </a:r>
              <a:endParaRPr lang="en-US" sz="1200" dirty="0">
                <a:latin typeface="Atkinson Hyperlegible" pitchFamily="2" charset="0"/>
                <a:cs typeface="Arial" panose="020B0604020202020204" pitchFamily="34" charset="0"/>
              </a:endParaRPr>
            </a:p>
          </p:txBody>
        </p:sp>
      </p:grpSp>
    </p:spTree>
    <p:extLst>
      <p:ext uri="{BB962C8B-B14F-4D97-AF65-F5344CB8AC3E}">
        <p14:creationId xmlns:p14="http://schemas.microsoft.com/office/powerpoint/2010/main" val="80718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16907" y="2370216"/>
            <a:ext cx="5530903" cy="20058"/>
          </a:xfrm>
          <a:prstGeom prst="line">
            <a:avLst/>
          </a:prstGeom>
          <a:ln w="142875" cap="flat">
            <a:solidFill>
              <a:srgbClr val="0B3A7F"/>
            </a:solidFill>
            <a:prstDash val="solid"/>
            <a:headEnd type="none" w="sm" len="sm"/>
            <a:tailEnd type="none" w="sm" len="sm"/>
          </a:ln>
        </p:spPr>
        <p:txBody>
          <a:bodyPr/>
          <a:lstStyle/>
          <a:p>
            <a:endParaRPr lang="en-US" sz="1200">
              <a:latin typeface="Atkinson Hyperlegible" pitchFamily="2" charset="0"/>
            </a:endParaRPr>
          </a:p>
        </p:txBody>
      </p:sp>
      <p:sp>
        <p:nvSpPr>
          <p:cNvPr id="5" name="TextBox 5"/>
          <p:cNvSpPr txBox="1"/>
          <p:nvPr/>
        </p:nvSpPr>
        <p:spPr>
          <a:xfrm>
            <a:off x="754711" y="-435667"/>
            <a:ext cx="11231207" cy="1189685"/>
          </a:xfrm>
          <a:prstGeom prst="rect">
            <a:avLst/>
          </a:prstGeom>
        </p:spPr>
        <p:txBody>
          <a:bodyPr lIns="0" tIns="0" rIns="0" bIns="0" rtlCol="0" anchor="t">
            <a:spAutoFit/>
          </a:bodyPr>
          <a:lstStyle/>
          <a:p>
            <a:pPr>
              <a:lnSpc>
                <a:spcPts val="3735"/>
              </a:lnSpc>
            </a:pPr>
            <a:r>
              <a:rPr lang="en-US" sz="2742" spc="-27" dirty="0">
                <a:solidFill>
                  <a:srgbClr val="FFFFFF"/>
                </a:solidFill>
                <a:latin typeface="Atkinson Hyperlegible" pitchFamily="2" charset="0"/>
                <a:ea typeface="Tahoma" panose="020B0604030504040204" pitchFamily="34" charset="0"/>
                <a:cs typeface="Tahoma" panose="020B0604030504040204" pitchFamily="34" charset="0"/>
              </a:rPr>
              <a:t>1</a:t>
            </a:r>
          </a:p>
          <a:p>
            <a:pPr algn="just">
              <a:lnSpc>
                <a:spcPts val="5811"/>
              </a:lnSpc>
            </a:pPr>
            <a:r>
              <a:rPr lang="en-US" sz="4266" spc="-42" dirty="0">
                <a:solidFill>
                  <a:srgbClr val="0B3A7F"/>
                </a:solidFill>
                <a:latin typeface="Atkinson Hyperlegible" pitchFamily="2" charset="0"/>
                <a:ea typeface="Tahoma" panose="020B0604030504040204" pitchFamily="34" charset="0"/>
                <a:cs typeface="Tahoma" panose="020B0604030504040204" pitchFamily="34" charset="0"/>
              </a:rPr>
              <a:t>WHONET Training Course Modules</a:t>
            </a:r>
          </a:p>
        </p:txBody>
      </p:sp>
      <p:sp>
        <p:nvSpPr>
          <p:cNvPr id="6" name="TextBox 6"/>
          <p:cNvSpPr txBox="1"/>
          <p:nvPr/>
        </p:nvSpPr>
        <p:spPr>
          <a:xfrm>
            <a:off x="1226722" y="1776659"/>
            <a:ext cx="9585658" cy="3799758"/>
          </a:xfrm>
          <a:prstGeom prst="rect">
            <a:avLst/>
          </a:prstGeom>
        </p:spPr>
        <p:txBody>
          <a:bodyPr wrap="square" lIns="0" tIns="0" rIns="0" bIns="0" rtlCol="0" anchor="t">
            <a:spAutoFit/>
          </a:bodyPr>
          <a:lstStyle/>
          <a:p>
            <a:pPr marL="742950" indent="-742950">
              <a:lnSpc>
                <a:spcPts val="4987"/>
              </a:lnSpc>
              <a:buAutoNum type="arabicPeriod"/>
            </a:pPr>
            <a:r>
              <a:rPr lang="en-US" sz="3562" b="1" spc="-35" dirty="0">
                <a:solidFill>
                  <a:srgbClr val="0D8815"/>
                </a:solidFill>
                <a:latin typeface="Atkinson Hyperlegible" pitchFamily="2" charset="0"/>
                <a:ea typeface="Tahoma" panose="020B0604030504040204" pitchFamily="34" charset="0"/>
                <a:cs typeface="Tahoma" panose="020B0604030504040204" pitchFamily="34" charset="0"/>
              </a:rPr>
              <a:t>Introduction to WHONET</a:t>
            </a:r>
          </a:p>
          <a:p>
            <a:pPr marL="742950" indent="-742950">
              <a:lnSpc>
                <a:spcPts val="4987"/>
              </a:lnSpc>
              <a:buAutoNum type="arabicPeriod"/>
            </a:pPr>
            <a:r>
              <a:rPr lang="en-US" sz="3562" spc="-35" dirty="0">
                <a:solidFill>
                  <a:srgbClr val="0D8815"/>
                </a:solidFill>
                <a:latin typeface="Atkinson Hyperlegible" pitchFamily="2" charset="0"/>
                <a:ea typeface="Tahoma" panose="020B0604030504040204" pitchFamily="34" charset="0"/>
                <a:cs typeface="Tahoma" panose="020B0604030504040204" pitchFamily="34" charset="0"/>
              </a:rPr>
              <a:t>Laboratory configuration</a:t>
            </a:r>
          </a:p>
          <a:p>
            <a:pPr marL="742950" indent="-742950">
              <a:lnSpc>
                <a:spcPts val="4987"/>
              </a:lnSpc>
              <a:buAutoNum type="arabicPeriod"/>
            </a:pPr>
            <a:r>
              <a:rPr lang="en-US" sz="3562" spc="-35" dirty="0">
                <a:solidFill>
                  <a:srgbClr val="0D8815"/>
                </a:solidFill>
                <a:latin typeface="Atkinson Hyperlegible" pitchFamily="2" charset="0"/>
                <a:ea typeface="Tahoma" panose="020B0604030504040204" pitchFamily="34" charset="0"/>
                <a:cs typeface="Tahoma" panose="020B0604030504040204" pitchFamily="34" charset="0"/>
              </a:rPr>
              <a:t>Data entry</a:t>
            </a:r>
          </a:p>
          <a:p>
            <a:pPr marL="742950" indent="-742950">
              <a:lnSpc>
                <a:spcPts val="4987"/>
              </a:lnSpc>
              <a:buAutoNum type="arabicPeriod"/>
            </a:pPr>
            <a:r>
              <a:rPr lang="en-US" sz="3562" spc="-35" dirty="0">
                <a:solidFill>
                  <a:srgbClr val="0D8815"/>
                </a:solidFill>
                <a:latin typeface="Atkinson Hyperlegible" pitchFamily="2" charset="0"/>
                <a:ea typeface="Tahoma" panose="020B0604030504040204" pitchFamily="34" charset="0"/>
                <a:cs typeface="Tahoma" panose="020B0604030504040204" pitchFamily="34" charset="0"/>
              </a:rPr>
              <a:t>Data analysis – Introduction</a:t>
            </a:r>
          </a:p>
          <a:p>
            <a:pPr marL="742950" indent="-742950">
              <a:lnSpc>
                <a:spcPts val="4987"/>
              </a:lnSpc>
              <a:buAutoNum type="arabicPeriod"/>
            </a:pPr>
            <a:r>
              <a:rPr lang="en-US" sz="3562" spc="-35" dirty="0">
                <a:solidFill>
                  <a:srgbClr val="0D8815"/>
                </a:solidFill>
                <a:latin typeface="Atkinson Hyperlegible" pitchFamily="2" charset="0"/>
                <a:ea typeface="Tahoma" panose="020B0604030504040204" pitchFamily="34" charset="0"/>
                <a:cs typeface="Tahoma" panose="020B0604030504040204" pitchFamily="34" charset="0"/>
              </a:rPr>
              <a:t>Data analysis – Data analysis types</a:t>
            </a:r>
          </a:p>
          <a:p>
            <a:pPr marL="742950" indent="-742950">
              <a:lnSpc>
                <a:spcPts val="4987"/>
              </a:lnSpc>
              <a:buAutoNum type="arabicPeriod"/>
            </a:pPr>
            <a:r>
              <a:rPr lang="en-US" sz="3562" spc="-35" dirty="0">
                <a:solidFill>
                  <a:srgbClr val="0D8815"/>
                </a:solidFill>
                <a:latin typeface="Atkinson Hyperlegible" pitchFamily="2" charset="0"/>
                <a:ea typeface="Tahoma" panose="020B0604030504040204" pitchFamily="34" charset="0"/>
                <a:cs typeface="Tahoma" panose="020B0604030504040204" pitchFamily="34" charset="0"/>
              </a:rPr>
              <a:t>Data analysis – Quick analysis</a:t>
            </a:r>
          </a:p>
        </p:txBody>
      </p:sp>
      <p:grpSp>
        <p:nvGrpSpPr>
          <p:cNvPr id="14" name="Group 13">
            <a:extLst>
              <a:ext uri="{FF2B5EF4-FFF2-40B4-BE49-F238E27FC236}">
                <a16:creationId xmlns:a16="http://schemas.microsoft.com/office/drawing/2014/main" id="{AFAB6FE8-1AC7-5A89-90B0-C8CC78F6F93B}"/>
              </a:ext>
            </a:extLst>
          </p:cNvPr>
          <p:cNvGrpSpPr/>
          <p:nvPr/>
        </p:nvGrpSpPr>
        <p:grpSpPr>
          <a:xfrm>
            <a:off x="73629" y="72784"/>
            <a:ext cx="588108" cy="596974"/>
            <a:chOff x="97692" y="88826"/>
            <a:chExt cx="588108" cy="596974"/>
          </a:xfrm>
        </p:grpSpPr>
        <p:sp>
          <p:nvSpPr>
            <p:cNvPr id="4" name="Freeform 4"/>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3" name="TextBox 13"/>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spTree>
    <p:extLst>
      <p:ext uri="{BB962C8B-B14F-4D97-AF65-F5344CB8AC3E}">
        <p14:creationId xmlns:p14="http://schemas.microsoft.com/office/powerpoint/2010/main" val="4117296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56494" y="72209"/>
            <a:ext cx="10125074" cy="551433"/>
          </a:xfrm>
          <a:prstGeom prst="rect">
            <a:avLst/>
          </a:prstGeom>
        </p:spPr>
        <p:txBody>
          <a:bodyPr wrap="square" lIns="0" tIns="0" rIns="0" bIns="0" rtlCol="0" anchor="t">
            <a:spAutoFit/>
          </a:bodyPr>
          <a:lstStyle/>
          <a:p>
            <a:pPr>
              <a:lnSpc>
                <a:spcPts val="4320"/>
              </a:lnSpc>
            </a:pPr>
            <a:r>
              <a:rPr lang="en-US" sz="3600" dirty="0">
                <a:solidFill>
                  <a:srgbClr val="000066"/>
                </a:solidFill>
                <a:latin typeface="Atkinson Hyperlegible" pitchFamily="2" charset="0"/>
              </a:rPr>
              <a:t>Adaptations for One Health surveillance</a:t>
            </a:r>
          </a:p>
        </p:txBody>
      </p:sp>
      <p:sp>
        <p:nvSpPr>
          <p:cNvPr id="3" name="TextBox 3"/>
          <p:cNvSpPr txBox="1"/>
          <p:nvPr/>
        </p:nvSpPr>
        <p:spPr>
          <a:xfrm>
            <a:off x="1181583" y="1013409"/>
            <a:ext cx="10856786" cy="5114926"/>
          </a:xfrm>
          <a:prstGeom prst="rect">
            <a:avLst/>
          </a:prstGeom>
        </p:spPr>
        <p:txBody>
          <a:bodyPr lIns="0" tIns="0" rIns="0" bIns="0" rtlCol="0" anchor="t">
            <a:spAutoFit/>
          </a:bodyPr>
          <a:lstStyle/>
          <a:p>
            <a:pPr marL="360359" lvl="1" indent="-180180">
              <a:lnSpc>
                <a:spcPts val="3360"/>
              </a:lnSpc>
              <a:buFont typeface="Arial"/>
              <a:buChar char="•"/>
            </a:pPr>
            <a:r>
              <a:rPr lang="en-US" sz="2400" dirty="0">
                <a:solidFill>
                  <a:srgbClr val="000066"/>
                </a:solidFill>
                <a:latin typeface="Atkinson Hyperlegible" pitchFamily="2" charset="0"/>
              </a:rPr>
              <a:t>Introduced in 2001 with gradual improvements over time with support from WHO, FAO, USDA, FDA, and many others</a:t>
            </a:r>
          </a:p>
          <a:p>
            <a:pPr marL="360359" lvl="1" indent="-180180">
              <a:lnSpc>
                <a:spcPts val="3360"/>
              </a:lnSpc>
              <a:buFont typeface="Arial"/>
              <a:buChar char="•"/>
            </a:pPr>
            <a:r>
              <a:rPr lang="en-US" sz="2400" dirty="0">
                <a:solidFill>
                  <a:srgbClr val="000066"/>
                </a:solidFill>
                <a:latin typeface="Atkinson Hyperlegible" pitchFamily="2" charset="0"/>
              </a:rPr>
              <a:t>Expanded data field lists, code lists, and analyses</a:t>
            </a:r>
          </a:p>
          <a:p>
            <a:pPr marL="766102" lvl="2" indent="-255367">
              <a:lnSpc>
                <a:spcPts val="2879"/>
              </a:lnSpc>
              <a:buFont typeface="Arial"/>
              <a:buChar char="⚬"/>
            </a:pPr>
            <a:r>
              <a:rPr lang="en-US" sz="2000" dirty="0">
                <a:solidFill>
                  <a:srgbClr val="000066"/>
                </a:solidFill>
                <a:latin typeface="Atkinson Hyperlegible" pitchFamily="2" charset="0"/>
              </a:rPr>
              <a:t>Animal species, production types, food types, etc.</a:t>
            </a:r>
          </a:p>
          <a:p>
            <a:pPr marL="766102" lvl="2" indent="-255367">
              <a:lnSpc>
                <a:spcPts val="2879"/>
              </a:lnSpc>
              <a:buFont typeface="Arial"/>
              <a:buChar char="⚬"/>
            </a:pPr>
            <a:r>
              <a:rPr lang="en-US" sz="2000" dirty="0">
                <a:solidFill>
                  <a:srgbClr val="000066"/>
                </a:solidFill>
                <a:latin typeface="Atkinson Hyperlegible" pitchFamily="2" charset="0"/>
              </a:rPr>
              <a:t>Specimen types, pathogens, antimicrobials, etc.</a:t>
            </a:r>
          </a:p>
          <a:p>
            <a:pPr marL="766102" lvl="2" indent="-255367">
              <a:lnSpc>
                <a:spcPts val="2879"/>
              </a:lnSpc>
              <a:buFont typeface="Arial"/>
              <a:buChar char="⚬"/>
            </a:pPr>
            <a:r>
              <a:rPr lang="en-US" sz="2000" dirty="0">
                <a:solidFill>
                  <a:srgbClr val="000066"/>
                </a:solidFill>
                <a:latin typeface="Atkinson Hyperlegible" pitchFamily="2" charset="0"/>
              </a:rPr>
              <a:t>Data entry and report templates for FAO surveillance protocols, </a:t>
            </a:r>
            <a:r>
              <a:rPr lang="en-US" sz="2000" dirty="0" err="1">
                <a:solidFill>
                  <a:srgbClr val="000066"/>
                </a:solidFill>
                <a:latin typeface="Atkinson Hyperlegible" pitchFamily="2" charset="0"/>
              </a:rPr>
              <a:t>InFARM</a:t>
            </a:r>
            <a:r>
              <a:rPr lang="en-US" sz="2000" dirty="0">
                <a:solidFill>
                  <a:srgbClr val="000066"/>
                </a:solidFill>
                <a:latin typeface="Atkinson Hyperlegible" pitchFamily="2" charset="0"/>
              </a:rPr>
              <a:t>, and the WHO ESBL-producing </a:t>
            </a:r>
            <a:r>
              <a:rPr lang="en-US" sz="2000" i="1" dirty="0">
                <a:solidFill>
                  <a:srgbClr val="000066"/>
                </a:solidFill>
                <a:latin typeface="Atkinson Hyperlegible" pitchFamily="2" charset="0"/>
              </a:rPr>
              <a:t>Escherichia coli </a:t>
            </a:r>
            <a:r>
              <a:rPr lang="en-US" sz="2000" dirty="0" err="1">
                <a:solidFill>
                  <a:srgbClr val="000066"/>
                </a:solidFill>
                <a:latin typeface="Atkinson Hyperlegible" pitchFamily="2" charset="0"/>
              </a:rPr>
              <a:t>TriCycle</a:t>
            </a:r>
            <a:r>
              <a:rPr lang="en-US" sz="2000" dirty="0">
                <a:solidFill>
                  <a:srgbClr val="000066"/>
                </a:solidFill>
                <a:latin typeface="Atkinson Hyperlegible" pitchFamily="2" charset="0"/>
              </a:rPr>
              <a:t> project</a:t>
            </a:r>
          </a:p>
          <a:p>
            <a:pPr marL="360359" lvl="1" indent="-180180">
              <a:lnSpc>
                <a:spcPts val="3360"/>
              </a:lnSpc>
              <a:buFont typeface="Arial"/>
              <a:buChar char="•"/>
            </a:pPr>
            <a:r>
              <a:rPr lang="en-US" sz="2400" dirty="0">
                <a:solidFill>
                  <a:srgbClr val="000066"/>
                </a:solidFill>
                <a:latin typeface="Atkinson Hyperlegible" pitchFamily="2" charset="0"/>
              </a:rPr>
              <a:t>Interpretation guidelines</a:t>
            </a:r>
          </a:p>
          <a:p>
            <a:pPr marL="766102" lvl="2" indent="-255367">
              <a:lnSpc>
                <a:spcPts val="2879"/>
              </a:lnSpc>
              <a:buFont typeface="Arial"/>
              <a:buChar char="⚬"/>
            </a:pPr>
            <a:r>
              <a:rPr lang="en-US" sz="2000" dirty="0">
                <a:solidFill>
                  <a:srgbClr val="000066"/>
                </a:solidFill>
                <a:latin typeface="Atkinson Hyperlegible" pitchFamily="2" charset="0"/>
              </a:rPr>
              <a:t>CLSI Human and animal clinical breakpoints</a:t>
            </a:r>
          </a:p>
          <a:p>
            <a:pPr marL="766102" lvl="2" indent="-255367">
              <a:lnSpc>
                <a:spcPts val="2879"/>
              </a:lnSpc>
              <a:buFont typeface="Arial"/>
              <a:buChar char="⚬"/>
            </a:pPr>
            <a:r>
              <a:rPr lang="en-US" sz="2000" dirty="0">
                <a:solidFill>
                  <a:srgbClr val="000066"/>
                </a:solidFill>
                <a:latin typeface="Atkinson Hyperlegible" pitchFamily="2" charset="0"/>
              </a:rPr>
              <a:t>EUCAST Human and animal clinical breakpoints</a:t>
            </a:r>
          </a:p>
          <a:p>
            <a:pPr marL="766102" lvl="2" indent="-255367">
              <a:lnSpc>
                <a:spcPts val="2879"/>
              </a:lnSpc>
              <a:buFont typeface="Arial"/>
              <a:buChar char="⚬"/>
            </a:pPr>
            <a:r>
              <a:rPr lang="en-US" sz="2000" dirty="0">
                <a:solidFill>
                  <a:srgbClr val="000066"/>
                </a:solidFill>
                <a:latin typeface="Atkinson Hyperlegible" pitchFamily="2" charset="0"/>
              </a:rPr>
              <a:t>EUCAST Epidemiological Cutoff Values for MIC results</a:t>
            </a:r>
          </a:p>
          <a:p>
            <a:pPr marL="360359" lvl="1" indent="-180180">
              <a:lnSpc>
                <a:spcPts val="3360"/>
              </a:lnSpc>
              <a:buFont typeface="Arial"/>
              <a:buChar char="•"/>
            </a:pPr>
            <a:r>
              <a:rPr lang="en-US" sz="2400" dirty="0">
                <a:solidFill>
                  <a:srgbClr val="000066"/>
                </a:solidFill>
                <a:latin typeface="Atkinson Hyperlegible" pitchFamily="2" charset="0"/>
              </a:rPr>
              <a:t>Training data set with One Health results</a:t>
            </a:r>
          </a:p>
          <a:p>
            <a:pPr marL="766102" lvl="2" indent="-255367">
              <a:lnSpc>
                <a:spcPts val="2879"/>
              </a:lnSpc>
              <a:buFont typeface="Arial"/>
              <a:buChar char="⚬"/>
            </a:pPr>
            <a:r>
              <a:rPr lang="en-US" sz="2000" dirty="0">
                <a:solidFill>
                  <a:srgbClr val="000066"/>
                </a:solidFill>
                <a:latin typeface="Atkinson Hyperlegible" pitchFamily="2" charset="0"/>
              </a:rPr>
              <a:t>100 isolates each of human, animal, food, and environmental origin</a:t>
            </a:r>
          </a:p>
        </p:txBody>
      </p:sp>
      <p:grpSp>
        <p:nvGrpSpPr>
          <p:cNvPr id="9" name="Group 8">
            <a:extLst>
              <a:ext uri="{FF2B5EF4-FFF2-40B4-BE49-F238E27FC236}">
                <a16:creationId xmlns:a16="http://schemas.microsoft.com/office/drawing/2014/main" id="{790B81E0-0729-E4CE-9F83-AD42EA2ED9E0}"/>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9B924C59-6128-7D1E-D4B1-7BA14FF80D73}"/>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1" name="TextBox 13">
              <a:extLst>
                <a:ext uri="{FF2B5EF4-FFF2-40B4-BE49-F238E27FC236}">
                  <a16:creationId xmlns:a16="http://schemas.microsoft.com/office/drawing/2014/main" id="{2278AE49-B693-EC4D-1E89-F0BE212408A6}"/>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2" name="Group 11">
            <a:extLst>
              <a:ext uri="{FF2B5EF4-FFF2-40B4-BE49-F238E27FC236}">
                <a16:creationId xmlns:a16="http://schemas.microsoft.com/office/drawing/2014/main" id="{036A28BE-BBF1-EF91-067F-A4183258CCD4}"/>
              </a:ext>
            </a:extLst>
          </p:cNvPr>
          <p:cNvGrpSpPr/>
          <p:nvPr/>
        </p:nvGrpSpPr>
        <p:grpSpPr>
          <a:xfrm>
            <a:off x="37531" y="522706"/>
            <a:ext cx="686587" cy="985056"/>
            <a:chOff x="2330260" y="1769955"/>
            <a:chExt cx="1029881" cy="1477583"/>
          </a:xfrm>
        </p:grpSpPr>
        <p:sp>
          <p:nvSpPr>
            <p:cNvPr id="13" name="Freeform 7">
              <a:extLst>
                <a:ext uri="{FF2B5EF4-FFF2-40B4-BE49-F238E27FC236}">
                  <a16:creationId xmlns:a16="http://schemas.microsoft.com/office/drawing/2014/main" id="{9FB754D9-1122-163D-91A4-CBEACBE97EAA}"/>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Atkinson Hyperlegible" pitchFamily="2" charset="0"/>
              </a:endParaRPr>
            </a:p>
          </p:txBody>
        </p:sp>
        <p:sp>
          <p:nvSpPr>
            <p:cNvPr id="14" name="TextBox 10">
              <a:extLst>
                <a:ext uri="{FF2B5EF4-FFF2-40B4-BE49-F238E27FC236}">
                  <a16:creationId xmlns:a16="http://schemas.microsoft.com/office/drawing/2014/main" id="{E6225E2B-F840-72AE-C396-3F1DC5943896}"/>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13639" y="66134"/>
            <a:ext cx="5657850"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Summary</a:t>
            </a:r>
          </a:p>
        </p:txBody>
      </p:sp>
      <p:sp>
        <p:nvSpPr>
          <p:cNvPr id="3" name="TextBox 3"/>
          <p:cNvSpPr txBox="1"/>
          <p:nvPr/>
        </p:nvSpPr>
        <p:spPr>
          <a:xfrm>
            <a:off x="1461647" y="1063965"/>
            <a:ext cx="10599219" cy="4137992"/>
          </a:xfrm>
          <a:prstGeom prst="rect">
            <a:avLst/>
          </a:prstGeom>
        </p:spPr>
        <p:txBody>
          <a:bodyPr wrap="square" lIns="0" tIns="0" rIns="0" bIns="0" rtlCol="0" anchor="t">
            <a:spAutoFit/>
          </a:bodyPr>
          <a:lstStyle/>
          <a:p>
            <a:pPr>
              <a:lnSpc>
                <a:spcPts val="3360"/>
              </a:lnSpc>
            </a:pPr>
            <a:r>
              <a:rPr lang="en-US" sz="2799" dirty="0">
                <a:solidFill>
                  <a:srgbClr val="000066"/>
                </a:solidFill>
                <a:latin typeface="Atkinson Hyperlegible" pitchFamily="2" charset="0"/>
              </a:rPr>
              <a:t>WHONET is free software widely used around the world for the surveillance of evolving microbial populations</a:t>
            </a:r>
          </a:p>
          <a:p>
            <a:pPr marL="360359" lvl="1" indent="-180180">
              <a:lnSpc>
                <a:spcPts val="3360"/>
              </a:lnSpc>
              <a:buFont typeface="Arial"/>
              <a:buChar char="•"/>
            </a:pPr>
            <a:r>
              <a:rPr lang="en-US" sz="2799" dirty="0">
                <a:solidFill>
                  <a:srgbClr val="000066"/>
                </a:solidFill>
                <a:latin typeface="Atkinson Hyperlegible" pitchFamily="2" charset="0"/>
              </a:rPr>
              <a:t>One important focus is the annual surveillance of priority resistance trends – to support awareness, treatment guidelines, and advocacy</a:t>
            </a:r>
          </a:p>
          <a:p>
            <a:pPr marL="360359" lvl="1" indent="-180180">
              <a:lnSpc>
                <a:spcPts val="3360"/>
              </a:lnSpc>
              <a:buFont typeface="Arial"/>
              <a:buChar char="•"/>
            </a:pPr>
            <a:r>
              <a:rPr lang="en-US" sz="2799" dirty="0">
                <a:solidFill>
                  <a:srgbClr val="000066"/>
                </a:solidFill>
                <a:latin typeface="Atkinson Hyperlegible" pitchFamily="2" charset="0"/>
              </a:rPr>
              <a:t>But there are many other applications of greater value in real-time</a:t>
            </a:r>
          </a:p>
          <a:p>
            <a:pPr marL="766102" lvl="2" indent="-255367">
              <a:lnSpc>
                <a:spcPts val="2879"/>
              </a:lnSpc>
              <a:buFont typeface="Arial"/>
              <a:buChar char="⚬"/>
            </a:pPr>
            <a:r>
              <a:rPr lang="en-US" sz="2399" dirty="0">
                <a:solidFill>
                  <a:srgbClr val="000066"/>
                </a:solidFill>
                <a:latin typeface="Atkinson Hyperlegible" pitchFamily="2" charset="0"/>
              </a:rPr>
              <a:t>to support the recognition and containment of emerging threats including novel resistant strains and possible outbreaks</a:t>
            </a:r>
          </a:p>
          <a:p>
            <a:pPr marL="766102" lvl="2" indent="-255367">
              <a:lnSpc>
                <a:spcPts val="2879"/>
              </a:lnSpc>
              <a:buFont typeface="Arial"/>
              <a:buChar char="⚬"/>
            </a:pPr>
            <a:r>
              <a:rPr lang="en-US" sz="2399" dirty="0">
                <a:solidFill>
                  <a:srgbClr val="000066"/>
                </a:solidFill>
                <a:latin typeface="Atkinson Hyperlegible" pitchFamily="2" charset="0"/>
              </a:rPr>
              <a:t>to improve laboratory capacity and data quality</a:t>
            </a:r>
          </a:p>
        </p:txBody>
      </p:sp>
      <p:grpSp>
        <p:nvGrpSpPr>
          <p:cNvPr id="9" name="Group 8">
            <a:extLst>
              <a:ext uri="{FF2B5EF4-FFF2-40B4-BE49-F238E27FC236}">
                <a16:creationId xmlns:a16="http://schemas.microsoft.com/office/drawing/2014/main" id="{D3564153-3AAC-AED5-FBCF-DA10BCCF4286}"/>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6175889B-4109-A4E4-2738-90EF6AEE9F68}"/>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1" name="TextBox 13">
              <a:extLst>
                <a:ext uri="{FF2B5EF4-FFF2-40B4-BE49-F238E27FC236}">
                  <a16:creationId xmlns:a16="http://schemas.microsoft.com/office/drawing/2014/main" id="{26B6687A-A273-5941-CC4A-89B2ACF08470}"/>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2" name="Group 11">
            <a:extLst>
              <a:ext uri="{FF2B5EF4-FFF2-40B4-BE49-F238E27FC236}">
                <a16:creationId xmlns:a16="http://schemas.microsoft.com/office/drawing/2014/main" id="{DB69B3AE-2BF0-BC8C-D11D-33819571BA56}"/>
              </a:ext>
            </a:extLst>
          </p:cNvPr>
          <p:cNvGrpSpPr/>
          <p:nvPr/>
        </p:nvGrpSpPr>
        <p:grpSpPr>
          <a:xfrm>
            <a:off x="37531" y="522706"/>
            <a:ext cx="686587" cy="985056"/>
            <a:chOff x="2330260" y="1769955"/>
            <a:chExt cx="1029881" cy="1477583"/>
          </a:xfrm>
        </p:grpSpPr>
        <p:sp>
          <p:nvSpPr>
            <p:cNvPr id="13" name="Freeform 7">
              <a:extLst>
                <a:ext uri="{FF2B5EF4-FFF2-40B4-BE49-F238E27FC236}">
                  <a16:creationId xmlns:a16="http://schemas.microsoft.com/office/drawing/2014/main" id="{F96487FE-149D-D546-3E91-8F0785530002}"/>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Atkinson Hyperlegible" pitchFamily="2" charset="0"/>
              </a:endParaRPr>
            </a:p>
          </p:txBody>
        </p:sp>
        <p:sp>
          <p:nvSpPr>
            <p:cNvPr id="14" name="TextBox 10">
              <a:extLst>
                <a:ext uri="{FF2B5EF4-FFF2-40B4-BE49-F238E27FC236}">
                  <a16:creationId xmlns:a16="http://schemas.microsoft.com/office/drawing/2014/main" id="{2841D549-8D17-BF7C-76CE-D9232FABB5D9}"/>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2278" y="1328311"/>
            <a:ext cx="11162632" cy="543482"/>
          </a:xfrm>
          <a:prstGeom prst="rect">
            <a:avLst/>
          </a:prstGeom>
        </p:spPr>
        <p:txBody>
          <a:bodyPr wrap="square" lIns="0" tIns="0" rIns="0" bIns="0" rtlCol="0" anchor="t">
            <a:spAutoFit/>
          </a:bodyPr>
          <a:lstStyle/>
          <a:p>
            <a:pPr algn="ctr">
              <a:lnSpc>
                <a:spcPts val="3360"/>
              </a:lnSpc>
            </a:pPr>
            <a:r>
              <a:rPr lang="en-US" sz="5867" dirty="0">
                <a:solidFill>
                  <a:srgbClr val="000066"/>
                </a:solidFill>
                <a:latin typeface="Atkinson Hyperlegible" pitchFamily="2" charset="0"/>
              </a:rPr>
              <a:t>Download and installation</a:t>
            </a:r>
          </a:p>
        </p:txBody>
      </p:sp>
      <p:grpSp>
        <p:nvGrpSpPr>
          <p:cNvPr id="3" name="Group 2">
            <a:extLst>
              <a:ext uri="{FF2B5EF4-FFF2-40B4-BE49-F238E27FC236}">
                <a16:creationId xmlns:a16="http://schemas.microsoft.com/office/drawing/2014/main" id="{50300692-4343-C0C6-2759-7B3241544F4C}"/>
              </a:ext>
            </a:extLst>
          </p:cNvPr>
          <p:cNvGrpSpPr/>
          <p:nvPr/>
        </p:nvGrpSpPr>
        <p:grpSpPr>
          <a:xfrm>
            <a:off x="895785" y="787400"/>
            <a:ext cx="686587" cy="985055"/>
            <a:chOff x="2330260" y="1769955"/>
            <a:chExt cx="1029881" cy="1477583"/>
          </a:xfrm>
        </p:grpSpPr>
        <p:sp>
          <p:nvSpPr>
            <p:cNvPr id="4" name="Freeform 7">
              <a:extLst>
                <a:ext uri="{FF2B5EF4-FFF2-40B4-BE49-F238E27FC236}">
                  <a16:creationId xmlns:a16="http://schemas.microsoft.com/office/drawing/2014/main" id="{FC821A8D-FBB2-58DF-853C-1F1CD248D5A9}"/>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5" name="TextBox 10">
              <a:extLst>
                <a:ext uri="{FF2B5EF4-FFF2-40B4-BE49-F238E27FC236}">
                  <a16:creationId xmlns:a16="http://schemas.microsoft.com/office/drawing/2014/main" id="{0710924D-D83D-DAFE-DEC3-0B1277F50A53}"/>
                </a:ext>
              </a:extLst>
            </p:cNvPr>
            <p:cNvSpPr txBox="1"/>
            <p:nvPr/>
          </p:nvSpPr>
          <p:spPr>
            <a:xfrm>
              <a:off x="2626306" y="1769955"/>
              <a:ext cx="437789" cy="1331231"/>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grpSp>
        <p:nvGrpSpPr>
          <p:cNvPr id="9" name="Group 8">
            <a:extLst>
              <a:ext uri="{FF2B5EF4-FFF2-40B4-BE49-F238E27FC236}">
                <a16:creationId xmlns:a16="http://schemas.microsoft.com/office/drawing/2014/main" id="{F7C238ED-369B-B38E-DB54-D8D3D23F63D9}"/>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9AE132BC-235F-9A4B-A08D-CCA75C80CACA}"/>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1" name="TextBox 13">
              <a:extLst>
                <a:ext uri="{FF2B5EF4-FFF2-40B4-BE49-F238E27FC236}">
                  <a16:creationId xmlns:a16="http://schemas.microsoft.com/office/drawing/2014/main" id="{B0B44E96-9275-05B5-E937-1EC4AA392CCA}"/>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spTree>
    <p:extLst>
      <p:ext uri="{BB962C8B-B14F-4D97-AF65-F5344CB8AC3E}">
        <p14:creationId xmlns:p14="http://schemas.microsoft.com/office/powerpoint/2010/main" val="289406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1EB3598F-A059-1C07-136D-9C6DD0044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132" y="685800"/>
            <a:ext cx="6633490" cy="6045035"/>
          </a:xfrm>
          <a:prstGeom prst="rect">
            <a:avLst/>
          </a:prstGeom>
        </p:spPr>
      </p:pic>
      <p:sp>
        <p:nvSpPr>
          <p:cNvPr id="3" name="TextBox 3"/>
          <p:cNvSpPr txBox="1"/>
          <p:nvPr/>
        </p:nvSpPr>
        <p:spPr>
          <a:xfrm>
            <a:off x="918443" y="-2514"/>
            <a:ext cx="11570336" cy="690638"/>
          </a:xfrm>
          <a:prstGeom prst="rect">
            <a:avLst/>
          </a:prstGeom>
        </p:spPr>
        <p:txBody>
          <a:bodyPr wrap="square" lIns="0" tIns="0" rIns="0" bIns="0" rtlCol="0" anchor="t">
            <a:spAutoFit/>
          </a:bodyPr>
          <a:lstStyle/>
          <a:p>
            <a:pPr>
              <a:lnSpc>
                <a:spcPts val="5811"/>
              </a:lnSpc>
            </a:pPr>
            <a:r>
              <a:rPr lang="en-US" sz="3600" spc="-42" dirty="0">
                <a:solidFill>
                  <a:srgbClr val="0B3A7F"/>
                </a:solidFill>
                <a:latin typeface="Atkinson Hyperlegible" pitchFamily="2" charset="0"/>
                <a:ea typeface="Tahoma" panose="020B0604030504040204" pitchFamily="34" charset="0"/>
                <a:cs typeface="Tahoma" panose="020B0604030504040204" pitchFamily="34" charset="0"/>
              </a:rPr>
              <a:t>WHONET Home page – </a:t>
            </a:r>
            <a:r>
              <a:rPr lang="en-US" sz="3600" b="1" u="sng" spc="-42" dirty="0">
                <a:solidFill>
                  <a:srgbClr val="0B3A7F"/>
                </a:solidFill>
                <a:latin typeface="Atkinson Hyperlegible" pitchFamily="2" charset="0"/>
                <a:ea typeface="Tahoma" panose="020B0604030504040204" pitchFamily="34" charset="0"/>
                <a:cs typeface="Tahoma" panose="020B0604030504040204" pitchFamily="34" charset="0"/>
              </a:rPr>
              <a:t>www.whonet.org</a:t>
            </a:r>
          </a:p>
        </p:txBody>
      </p:sp>
      <p:grpSp>
        <p:nvGrpSpPr>
          <p:cNvPr id="10" name="Group 4">
            <a:extLst>
              <a:ext uri="{FF2B5EF4-FFF2-40B4-BE49-F238E27FC236}">
                <a16:creationId xmlns:a16="http://schemas.microsoft.com/office/drawing/2014/main" id="{E46E15CF-1488-2ABB-C202-BD8AA9714F1C}"/>
              </a:ext>
            </a:extLst>
          </p:cNvPr>
          <p:cNvGrpSpPr/>
          <p:nvPr/>
        </p:nvGrpSpPr>
        <p:grpSpPr>
          <a:xfrm>
            <a:off x="1465040" y="5600098"/>
            <a:ext cx="7089805" cy="1141208"/>
            <a:chOff x="0" y="0"/>
            <a:chExt cx="3534127" cy="757164"/>
          </a:xfrm>
        </p:grpSpPr>
        <p:sp>
          <p:nvSpPr>
            <p:cNvPr id="11" name="Freeform 5">
              <a:extLst>
                <a:ext uri="{FF2B5EF4-FFF2-40B4-BE49-F238E27FC236}">
                  <a16:creationId xmlns:a16="http://schemas.microsoft.com/office/drawing/2014/main" id="{1C600549-DA06-318F-E966-A9B2DDC62C7A}"/>
                </a:ext>
              </a:extLst>
            </p:cNvPr>
            <p:cNvSpPr/>
            <p:nvPr/>
          </p:nvSpPr>
          <p:spPr>
            <a:xfrm>
              <a:off x="0" y="0"/>
              <a:ext cx="3534156" cy="757174"/>
            </a:xfrm>
            <a:custGeom>
              <a:avLst/>
              <a:gdLst/>
              <a:ahLst/>
              <a:cxnLst/>
              <a:rect l="l" t="t" r="r" b="b"/>
              <a:pathLst>
                <a:path w="3534156" h="757174">
                  <a:moveTo>
                    <a:pt x="0" y="150241"/>
                  </a:moveTo>
                  <a:cubicBezTo>
                    <a:pt x="0" y="64643"/>
                    <a:pt x="74295" y="0"/>
                    <a:pt x="159766" y="0"/>
                  </a:cubicBezTo>
                  <a:lnTo>
                    <a:pt x="3374390" y="0"/>
                  </a:lnTo>
                  <a:lnTo>
                    <a:pt x="3374390" y="36068"/>
                  </a:lnTo>
                  <a:lnTo>
                    <a:pt x="3374390" y="0"/>
                  </a:lnTo>
                  <a:cubicBezTo>
                    <a:pt x="3459861" y="0"/>
                    <a:pt x="3534156" y="64643"/>
                    <a:pt x="3534156" y="150241"/>
                  </a:cubicBezTo>
                  <a:lnTo>
                    <a:pt x="3534156" y="606933"/>
                  </a:lnTo>
                  <a:lnTo>
                    <a:pt x="3498088" y="606933"/>
                  </a:lnTo>
                  <a:lnTo>
                    <a:pt x="3534156" y="606933"/>
                  </a:lnTo>
                  <a:cubicBezTo>
                    <a:pt x="3534156" y="692531"/>
                    <a:pt x="3459861" y="757174"/>
                    <a:pt x="3374390" y="757174"/>
                  </a:cubicBezTo>
                  <a:lnTo>
                    <a:pt x="3374390" y="720979"/>
                  </a:lnTo>
                  <a:lnTo>
                    <a:pt x="3374390" y="757047"/>
                  </a:lnTo>
                  <a:lnTo>
                    <a:pt x="159766" y="757047"/>
                  </a:lnTo>
                  <a:lnTo>
                    <a:pt x="159766" y="720979"/>
                  </a:lnTo>
                  <a:lnTo>
                    <a:pt x="159766" y="757047"/>
                  </a:lnTo>
                  <a:cubicBezTo>
                    <a:pt x="74295" y="757174"/>
                    <a:pt x="0" y="692531"/>
                    <a:pt x="0" y="606933"/>
                  </a:cubicBezTo>
                  <a:lnTo>
                    <a:pt x="0" y="150241"/>
                  </a:lnTo>
                  <a:lnTo>
                    <a:pt x="36068" y="150241"/>
                  </a:lnTo>
                  <a:lnTo>
                    <a:pt x="0" y="150241"/>
                  </a:lnTo>
                  <a:moveTo>
                    <a:pt x="72263" y="150241"/>
                  </a:moveTo>
                  <a:lnTo>
                    <a:pt x="72263" y="606933"/>
                  </a:lnTo>
                  <a:lnTo>
                    <a:pt x="36068" y="606933"/>
                  </a:lnTo>
                  <a:lnTo>
                    <a:pt x="72263" y="606933"/>
                  </a:lnTo>
                  <a:cubicBezTo>
                    <a:pt x="72263" y="647319"/>
                    <a:pt x="108712" y="684911"/>
                    <a:pt x="159766" y="684911"/>
                  </a:cubicBezTo>
                  <a:lnTo>
                    <a:pt x="3374390" y="684911"/>
                  </a:lnTo>
                  <a:cubicBezTo>
                    <a:pt x="3425444" y="684911"/>
                    <a:pt x="3461893" y="647319"/>
                    <a:pt x="3461893" y="606933"/>
                  </a:cubicBezTo>
                  <a:lnTo>
                    <a:pt x="3461893" y="150241"/>
                  </a:lnTo>
                  <a:lnTo>
                    <a:pt x="3497961" y="150241"/>
                  </a:lnTo>
                  <a:lnTo>
                    <a:pt x="3461893" y="150241"/>
                  </a:lnTo>
                  <a:cubicBezTo>
                    <a:pt x="3461893" y="109855"/>
                    <a:pt x="3425444" y="72263"/>
                    <a:pt x="3374390" y="72263"/>
                  </a:cubicBezTo>
                  <a:lnTo>
                    <a:pt x="159766" y="72263"/>
                  </a:lnTo>
                  <a:lnTo>
                    <a:pt x="159766" y="36068"/>
                  </a:lnTo>
                  <a:lnTo>
                    <a:pt x="159766" y="72263"/>
                  </a:lnTo>
                  <a:cubicBezTo>
                    <a:pt x="108712" y="72263"/>
                    <a:pt x="72263" y="109855"/>
                    <a:pt x="72263" y="150241"/>
                  </a:cubicBezTo>
                  <a:close/>
                </a:path>
              </a:pathLst>
            </a:custGeom>
            <a:solidFill>
              <a:srgbClr val="FF0000"/>
            </a:solidFill>
          </p:spPr>
          <p:txBody>
            <a:bodyPr/>
            <a:lstStyle/>
            <a:p>
              <a:endParaRPr lang="en-US" sz="1200">
                <a:latin typeface="Atkinson Hyperlegible" pitchFamily="2" charset="0"/>
              </a:endParaRPr>
            </a:p>
          </p:txBody>
        </p:sp>
      </p:grpSp>
      <p:grpSp>
        <p:nvGrpSpPr>
          <p:cNvPr id="2" name="Group 1">
            <a:extLst>
              <a:ext uri="{FF2B5EF4-FFF2-40B4-BE49-F238E27FC236}">
                <a16:creationId xmlns:a16="http://schemas.microsoft.com/office/drawing/2014/main" id="{5D03B71F-AEEF-D4E2-6241-574AF0501CE4}"/>
              </a:ext>
            </a:extLst>
          </p:cNvPr>
          <p:cNvGrpSpPr/>
          <p:nvPr/>
        </p:nvGrpSpPr>
        <p:grpSpPr>
          <a:xfrm>
            <a:off x="73629" y="72784"/>
            <a:ext cx="588108" cy="596974"/>
            <a:chOff x="97692" y="88826"/>
            <a:chExt cx="588108" cy="596974"/>
          </a:xfrm>
        </p:grpSpPr>
        <p:sp>
          <p:nvSpPr>
            <p:cNvPr id="7" name="Freeform 4">
              <a:extLst>
                <a:ext uri="{FF2B5EF4-FFF2-40B4-BE49-F238E27FC236}">
                  <a16:creationId xmlns:a16="http://schemas.microsoft.com/office/drawing/2014/main" id="{6877C3F2-04FE-1282-40BC-B2CDECC4EDC5}"/>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8" name="TextBox 13">
              <a:extLst>
                <a:ext uri="{FF2B5EF4-FFF2-40B4-BE49-F238E27FC236}">
                  <a16:creationId xmlns:a16="http://schemas.microsoft.com/office/drawing/2014/main" id="{AC4A5719-F4FA-0DC2-2CA9-F5F4854CF6CF}"/>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9" name="Group 8">
            <a:extLst>
              <a:ext uri="{FF2B5EF4-FFF2-40B4-BE49-F238E27FC236}">
                <a16:creationId xmlns:a16="http://schemas.microsoft.com/office/drawing/2014/main" id="{9110EEF9-038E-D7E2-BEC5-24C9AF3DDB23}"/>
              </a:ext>
            </a:extLst>
          </p:cNvPr>
          <p:cNvGrpSpPr/>
          <p:nvPr/>
        </p:nvGrpSpPr>
        <p:grpSpPr>
          <a:xfrm>
            <a:off x="37531" y="530727"/>
            <a:ext cx="686587" cy="985057"/>
            <a:chOff x="2330260" y="1769954"/>
            <a:chExt cx="1029881" cy="1477584"/>
          </a:xfrm>
        </p:grpSpPr>
        <p:sp>
          <p:nvSpPr>
            <p:cNvPr id="12" name="Freeform 7">
              <a:extLst>
                <a:ext uri="{FF2B5EF4-FFF2-40B4-BE49-F238E27FC236}">
                  <a16:creationId xmlns:a16="http://schemas.microsoft.com/office/drawing/2014/main" id="{55E8FB0D-F38D-CBB6-0439-C96D9CDF35BA}"/>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4" name="TextBox 10">
              <a:extLst>
                <a:ext uri="{FF2B5EF4-FFF2-40B4-BE49-F238E27FC236}">
                  <a16:creationId xmlns:a16="http://schemas.microsoft.com/office/drawing/2014/main" id="{08548A89-068D-A408-2DFD-C2B950CFDC02}"/>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spTree>
    <p:extLst>
      <p:ext uri="{BB962C8B-B14F-4D97-AF65-F5344CB8AC3E}">
        <p14:creationId xmlns:p14="http://schemas.microsoft.com/office/powerpoint/2010/main" val="3978125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33070" y="1282966"/>
            <a:ext cx="9533743" cy="2393695"/>
          </a:xfrm>
          <a:custGeom>
            <a:avLst/>
            <a:gdLst/>
            <a:ahLst/>
            <a:cxnLst/>
            <a:rect l="l" t="t" r="r" b="b"/>
            <a:pathLst>
              <a:path w="14300615" h="3590542">
                <a:moveTo>
                  <a:pt x="0" y="0"/>
                </a:moveTo>
                <a:lnTo>
                  <a:pt x="14300615" y="0"/>
                </a:lnTo>
                <a:lnTo>
                  <a:pt x="14300615" y="3590541"/>
                </a:lnTo>
                <a:lnTo>
                  <a:pt x="0" y="3590541"/>
                </a:lnTo>
                <a:lnTo>
                  <a:pt x="0" y="0"/>
                </a:lnTo>
                <a:close/>
              </a:path>
            </a:pathLst>
          </a:custGeom>
          <a:blipFill>
            <a:blip r:embed="rId2"/>
            <a:stretch>
              <a:fillRect b="-10811"/>
            </a:stretch>
          </a:blipFill>
        </p:spPr>
        <p:txBody>
          <a:bodyPr/>
          <a:lstStyle/>
          <a:p>
            <a:endParaRPr lang="en-US" sz="1200">
              <a:latin typeface="Atkinson Hyperlegible" pitchFamily="2" charset="0"/>
            </a:endParaRPr>
          </a:p>
        </p:txBody>
      </p:sp>
      <p:sp>
        <p:nvSpPr>
          <p:cNvPr id="3" name="TextBox 3"/>
          <p:cNvSpPr txBox="1"/>
          <p:nvPr/>
        </p:nvSpPr>
        <p:spPr>
          <a:xfrm>
            <a:off x="919304" y="69367"/>
            <a:ext cx="11037801" cy="715581"/>
          </a:xfrm>
          <a:prstGeom prst="rect">
            <a:avLst/>
          </a:prstGeom>
        </p:spPr>
        <p:txBody>
          <a:bodyPr wrap="square" lIns="0" tIns="0" rIns="0" bIns="0" rtlCol="0" anchor="t">
            <a:spAutoFit/>
          </a:bodyPr>
          <a:lstStyle/>
          <a:p>
            <a:pPr>
              <a:lnSpc>
                <a:spcPts val="5824"/>
              </a:lnSpc>
            </a:pPr>
            <a:r>
              <a:rPr lang="en-US" sz="4276" spc="-43" dirty="0">
                <a:solidFill>
                  <a:srgbClr val="0B3A7F"/>
                </a:solidFill>
                <a:latin typeface="Atkinson Hyperlegible" pitchFamily="2" charset="0"/>
                <a:ea typeface="Tahoma" panose="020B0604030504040204" pitchFamily="34" charset="0"/>
                <a:cs typeface="Tahoma" panose="020B0604030504040204" pitchFamily="34" charset="0"/>
              </a:rPr>
              <a:t>Two versions of the installation package</a:t>
            </a:r>
          </a:p>
        </p:txBody>
      </p:sp>
      <p:grpSp>
        <p:nvGrpSpPr>
          <p:cNvPr id="7" name="Group 6">
            <a:extLst>
              <a:ext uri="{FF2B5EF4-FFF2-40B4-BE49-F238E27FC236}">
                <a16:creationId xmlns:a16="http://schemas.microsoft.com/office/drawing/2014/main" id="{1B377B57-8FB2-43FF-8DB9-23C1F517C978}"/>
              </a:ext>
            </a:extLst>
          </p:cNvPr>
          <p:cNvGrpSpPr/>
          <p:nvPr/>
        </p:nvGrpSpPr>
        <p:grpSpPr>
          <a:xfrm>
            <a:off x="73629" y="64763"/>
            <a:ext cx="588108" cy="596974"/>
            <a:chOff x="97692" y="88826"/>
            <a:chExt cx="588108" cy="596974"/>
          </a:xfrm>
        </p:grpSpPr>
        <p:sp>
          <p:nvSpPr>
            <p:cNvPr id="8" name="Freeform 4">
              <a:extLst>
                <a:ext uri="{FF2B5EF4-FFF2-40B4-BE49-F238E27FC236}">
                  <a16:creationId xmlns:a16="http://schemas.microsoft.com/office/drawing/2014/main" id="{4689E1D4-297E-2F81-373E-D4347B9F3EA9}"/>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9" name="TextBox 13">
              <a:extLst>
                <a:ext uri="{FF2B5EF4-FFF2-40B4-BE49-F238E27FC236}">
                  <a16:creationId xmlns:a16="http://schemas.microsoft.com/office/drawing/2014/main" id="{6987486D-AB57-4163-E7DB-FEC8EBD08919}"/>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2" name="Group 11">
            <a:extLst>
              <a:ext uri="{FF2B5EF4-FFF2-40B4-BE49-F238E27FC236}">
                <a16:creationId xmlns:a16="http://schemas.microsoft.com/office/drawing/2014/main" id="{8F46C7AE-3B10-DE40-FFEE-96821BB88091}"/>
              </a:ext>
            </a:extLst>
          </p:cNvPr>
          <p:cNvGrpSpPr/>
          <p:nvPr/>
        </p:nvGrpSpPr>
        <p:grpSpPr>
          <a:xfrm>
            <a:off x="37531" y="514685"/>
            <a:ext cx="686587" cy="985057"/>
            <a:chOff x="2330260" y="1769954"/>
            <a:chExt cx="1029881" cy="1477584"/>
          </a:xfrm>
        </p:grpSpPr>
        <p:sp>
          <p:nvSpPr>
            <p:cNvPr id="13" name="Freeform 7">
              <a:extLst>
                <a:ext uri="{FF2B5EF4-FFF2-40B4-BE49-F238E27FC236}">
                  <a16:creationId xmlns:a16="http://schemas.microsoft.com/office/drawing/2014/main" id="{AE32B69E-550E-7BE5-67F6-4D28DABC7CA4}"/>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4" name="TextBox 10">
              <a:extLst>
                <a:ext uri="{FF2B5EF4-FFF2-40B4-BE49-F238E27FC236}">
                  <a16:creationId xmlns:a16="http://schemas.microsoft.com/office/drawing/2014/main" id="{FCBE455F-3BBD-51B6-2BDB-713E7D42E1A5}"/>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sp>
        <p:nvSpPr>
          <p:cNvPr id="4" name="TextBox 3">
            <a:extLst>
              <a:ext uri="{FF2B5EF4-FFF2-40B4-BE49-F238E27FC236}">
                <a16:creationId xmlns:a16="http://schemas.microsoft.com/office/drawing/2014/main" id="{59BB460B-93EF-668C-7FB3-7F26F4238F76}"/>
              </a:ext>
            </a:extLst>
          </p:cNvPr>
          <p:cNvSpPr txBox="1"/>
          <p:nvPr/>
        </p:nvSpPr>
        <p:spPr>
          <a:xfrm>
            <a:off x="1365917" y="4232278"/>
            <a:ext cx="9635654" cy="2174313"/>
          </a:xfrm>
          <a:prstGeom prst="rect">
            <a:avLst/>
          </a:prstGeom>
        </p:spPr>
        <p:txBody>
          <a:bodyPr wrap="square" lIns="0" tIns="0" rIns="0" bIns="0" rtlCol="0" anchor="t">
            <a:spAutoFit/>
          </a:bodyPr>
          <a:lstStyle/>
          <a:p>
            <a:pPr>
              <a:lnSpc>
                <a:spcPts val="3360"/>
              </a:lnSpc>
            </a:pPr>
            <a:r>
              <a:rPr lang="en-US" sz="2799" dirty="0">
                <a:solidFill>
                  <a:srgbClr val="000066"/>
                </a:solidFill>
                <a:latin typeface="Atkinson Hyperlegible" pitchFamily="2" charset="0"/>
              </a:rPr>
              <a:t>Recommendation – if you have a 32-bit version of Microsoft Office, we recommend installing the 32-bit version of WHONET.  If you have a 64-bit version of Microsoft Office, then we recommend installation the 64-bit version of WHONET.</a:t>
            </a:r>
            <a:endParaRPr lang="en-US" sz="2399" dirty="0">
              <a:solidFill>
                <a:srgbClr val="000066"/>
              </a:solidFill>
              <a:latin typeface="Atkinson Hyperlegible"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8333939" y="1845689"/>
            <a:ext cx="1280129" cy="1576847"/>
          </a:xfrm>
          <a:custGeom>
            <a:avLst/>
            <a:gdLst/>
            <a:ahLst/>
            <a:cxnLst/>
            <a:rect l="l" t="t" r="r" b="b"/>
            <a:pathLst>
              <a:path w="1920193" h="2365271">
                <a:moveTo>
                  <a:pt x="0" y="0"/>
                </a:moveTo>
                <a:lnTo>
                  <a:pt x="1920193" y="0"/>
                </a:lnTo>
                <a:lnTo>
                  <a:pt x="1920193" y="2365271"/>
                </a:lnTo>
                <a:lnTo>
                  <a:pt x="0" y="2365271"/>
                </a:lnTo>
                <a:lnTo>
                  <a:pt x="0" y="0"/>
                </a:lnTo>
                <a:close/>
              </a:path>
            </a:pathLst>
          </a:custGeom>
          <a:blipFill>
            <a:blip r:embed="rId2"/>
            <a:stretch>
              <a:fillRect/>
            </a:stretch>
          </a:blipFill>
        </p:spPr>
        <p:txBody>
          <a:bodyPr/>
          <a:lstStyle/>
          <a:p>
            <a:endParaRPr lang="en-US" sz="1200">
              <a:latin typeface="Atkinson Hyperlegible" pitchFamily="2" charset="0"/>
            </a:endParaRPr>
          </a:p>
        </p:txBody>
      </p:sp>
      <p:sp>
        <p:nvSpPr>
          <p:cNvPr id="5" name="Freeform 5"/>
          <p:cNvSpPr/>
          <p:nvPr/>
        </p:nvSpPr>
        <p:spPr>
          <a:xfrm>
            <a:off x="6975210" y="3734966"/>
            <a:ext cx="4619994" cy="839379"/>
          </a:xfrm>
          <a:custGeom>
            <a:avLst/>
            <a:gdLst/>
            <a:ahLst/>
            <a:cxnLst/>
            <a:rect l="l" t="t" r="r" b="b"/>
            <a:pathLst>
              <a:path w="6929991" h="1259068">
                <a:moveTo>
                  <a:pt x="0" y="0"/>
                </a:moveTo>
                <a:lnTo>
                  <a:pt x="6929990" y="0"/>
                </a:lnTo>
                <a:lnTo>
                  <a:pt x="6929990" y="1259068"/>
                </a:lnTo>
                <a:lnTo>
                  <a:pt x="0" y="1259068"/>
                </a:lnTo>
                <a:lnTo>
                  <a:pt x="0" y="0"/>
                </a:lnTo>
                <a:close/>
              </a:path>
            </a:pathLst>
          </a:custGeom>
          <a:blipFill>
            <a:blip r:embed="rId3"/>
            <a:stretch>
              <a:fillRect/>
            </a:stretch>
          </a:blipFill>
        </p:spPr>
        <p:txBody>
          <a:bodyPr/>
          <a:lstStyle/>
          <a:p>
            <a:endParaRPr lang="en-US" sz="1200">
              <a:latin typeface="Atkinson Hyperlegible" pitchFamily="2" charset="0"/>
            </a:endParaRPr>
          </a:p>
        </p:txBody>
      </p:sp>
      <p:sp>
        <p:nvSpPr>
          <p:cNvPr id="6" name="Freeform 6"/>
          <p:cNvSpPr/>
          <p:nvPr/>
        </p:nvSpPr>
        <p:spPr>
          <a:xfrm>
            <a:off x="5455471" y="5290441"/>
            <a:ext cx="5279702" cy="575251"/>
          </a:xfrm>
          <a:custGeom>
            <a:avLst/>
            <a:gdLst/>
            <a:ahLst/>
            <a:cxnLst/>
            <a:rect l="l" t="t" r="r" b="b"/>
            <a:pathLst>
              <a:path w="7919553" h="862877">
                <a:moveTo>
                  <a:pt x="0" y="0"/>
                </a:moveTo>
                <a:lnTo>
                  <a:pt x="7919553" y="0"/>
                </a:lnTo>
                <a:lnTo>
                  <a:pt x="7919553" y="862877"/>
                </a:lnTo>
                <a:lnTo>
                  <a:pt x="0" y="862877"/>
                </a:lnTo>
                <a:lnTo>
                  <a:pt x="0" y="0"/>
                </a:lnTo>
                <a:close/>
              </a:path>
            </a:pathLst>
          </a:custGeom>
          <a:blipFill>
            <a:blip r:embed="rId4"/>
            <a:stretch>
              <a:fillRect/>
            </a:stretch>
          </a:blipFill>
        </p:spPr>
        <p:txBody>
          <a:bodyPr/>
          <a:lstStyle/>
          <a:p>
            <a:endParaRPr lang="en-US" sz="1200">
              <a:latin typeface="Atkinson Hyperlegible" pitchFamily="2" charset="0"/>
            </a:endParaRPr>
          </a:p>
        </p:txBody>
      </p:sp>
      <p:sp>
        <p:nvSpPr>
          <p:cNvPr id="7" name="TextBox 7"/>
          <p:cNvSpPr txBox="1"/>
          <p:nvPr/>
        </p:nvSpPr>
        <p:spPr>
          <a:xfrm>
            <a:off x="878409" y="-63500"/>
            <a:ext cx="10914778" cy="1449179"/>
          </a:xfrm>
          <a:prstGeom prst="rect">
            <a:avLst/>
          </a:prstGeom>
        </p:spPr>
        <p:txBody>
          <a:bodyPr lIns="0" tIns="0" rIns="0" bIns="0" rtlCol="0" anchor="t">
            <a:spAutoFit/>
          </a:bodyPr>
          <a:lstStyle/>
          <a:p>
            <a:pPr>
              <a:lnSpc>
                <a:spcPts val="5836"/>
              </a:lnSpc>
            </a:pPr>
            <a:r>
              <a:rPr lang="en-US" sz="4000" spc="-43" dirty="0">
                <a:solidFill>
                  <a:srgbClr val="0B3A7F"/>
                </a:solidFill>
                <a:latin typeface="Atkinson Hyperlegible" pitchFamily="2" charset="0"/>
                <a:ea typeface="Tahoma" panose="020B0604030504040204" pitchFamily="34" charset="0"/>
                <a:cs typeface="Tahoma" panose="020B0604030504040204" pitchFamily="34" charset="0"/>
              </a:rPr>
              <a:t>Do you have a 32-bit or a 64-bit version of Microsoft Office?</a:t>
            </a:r>
          </a:p>
        </p:txBody>
      </p:sp>
      <p:sp>
        <p:nvSpPr>
          <p:cNvPr id="9" name="TextBox 9"/>
          <p:cNvSpPr txBox="1"/>
          <p:nvPr/>
        </p:nvSpPr>
        <p:spPr>
          <a:xfrm>
            <a:off x="1041330" y="2689638"/>
            <a:ext cx="371570" cy="685572"/>
          </a:xfrm>
          <a:prstGeom prst="rect">
            <a:avLst/>
          </a:prstGeom>
        </p:spPr>
        <p:txBody>
          <a:bodyPr lIns="0" tIns="0" rIns="0" bIns="0" rtlCol="0" anchor="t">
            <a:spAutoFit/>
          </a:bodyPr>
          <a:lstStyle/>
          <a:p>
            <a:pPr>
              <a:lnSpc>
                <a:spcPts val="5578"/>
              </a:lnSpc>
            </a:pPr>
            <a:r>
              <a:rPr lang="en-US" sz="3985" spc="-39">
                <a:solidFill>
                  <a:srgbClr val="FFFFFF"/>
                </a:solidFill>
                <a:latin typeface="Atkinson Hyperlegible" pitchFamily="2" charset="0"/>
              </a:rPr>
              <a:t>C</a:t>
            </a:r>
          </a:p>
        </p:txBody>
      </p:sp>
      <p:sp>
        <p:nvSpPr>
          <p:cNvPr id="10" name="TextBox 10"/>
          <p:cNvSpPr txBox="1"/>
          <p:nvPr/>
        </p:nvSpPr>
        <p:spPr>
          <a:xfrm>
            <a:off x="760276" y="2479104"/>
            <a:ext cx="6661627" cy="1061253"/>
          </a:xfrm>
          <a:prstGeom prst="rect">
            <a:avLst/>
          </a:prstGeom>
        </p:spPr>
        <p:txBody>
          <a:bodyPr lIns="0" tIns="0" rIns="0" bIns="0" rtlCol="0" anchor="t">
            <a:spAutoFit/>
          </a:bodyPr>
          <a:lstStyle/>
          <a:p>
            <a:pPr>
              <a:lnSpc>
                <a:spcPts val="2800"/>
              </a:lnSpc>
            </a:pPr>
            <a:r>
              <a:rPr lang="en-US" sz="2000" spc="-20" dirty="0">
                <a:solidFill>
                  <a:srgbClr val="000066"/>
                </a:solidFill>
                <a:latin typeface="Atkinson Hyperlegible" pitchFamily="2" charset="0"/>
                <a:ea typeface="Tahoma" panose="020B0604030504040204" pitchFamily="34" charset="0"/>
                <a:cs typeface="Tahoma" panose="020B0604030504040204" pitchFamily="34" charset="0"/>
              </a:rPr>
              <a:t>2. On the left menu, click on “Account”.</a:t>
            </a:r>
          </a:p>
          <a:p>
            <a:pPr marL="431822" lvl="1" indent="-215911">
              <a:lnSpc>
                <a:spcPts val="2800"/>
              </a:lnSpc>
              <a:spcBef>
                <a:spcPct val="0"/>
              </a:spcBef>
              <a:buFont typeface="Arial"/>
              <a:buChar char="•"/>
            </a:pPr>
            <a:r>
              <a:rPr lang="en-US" sz="2000" spc="-20" dirty="0">
                <a:solidFill>
                  <a:srgbClr val="000066"/>
                </a:solidFill>
                <a:latin typeface="Atkinson Hyperlegible" pitchFamily="2" charset="0"/>
                <a:ea typeface="Tahoma" panose="020B0604030504040204" pitchFamily="34" charset="0"/>
                <a:cs typeface="Tahoma" panose="020B0604030504040204" pitchFamily="34" charset="0"/>
              </a:rPr>
              <a:t>If you do not see “Account”, then you probably have a 32-bit version of Microsoft Office.</a:t>
            </a:r>
          </a:p>
        </p:txBody>
      </p:sp>
      <p:sp>
        <p:nvSpPr>
          <p:cNvPr id="11" name="TextBox 11"/>
          <p:cNvSpPr txBox="1"/>
          <p:nvPr/>
        </p:nvSpPr>
        <p:spPr>
          <a:xfrm>
            <a:off x="749968" y="3917472"/>
            <a:ext cx="5707662" cy="343107"/>
          </a:xfrm>
          <a:prstGeom prst="rect">
            <a:avLst/>
          </a:prstGeom>
        </p:spPr>
        <p:txBody>
          <a:bodyPr wrap="square" lIns="0" tIns="0" rIns="0" bIns="0" rtlCol="0" anchor="t">
            <a:spAutoFit/>
          </a:bodyPr>
          <a:lstStyle/>
          <a:p>
            <a:pPr>
              <a:lnSpc>
                <a:spcPts val="2800"/>
              </a:lnSpc>
              <a:spcBef>
                <a:spcPct val="0"/>
              </a:spcBef>
            </a:pPr>
            <a:r>
              <a:rPr lang="en-US" sz="2000" spc="-20" dirty="0">
                <a:solidFill>
                  <a:srgbClr val="000066"/>
                </a:solidFill>
                <a:latin typeface="Atkinson Hyperlegible" pitchFamily="2" charset="0"/>
                <a:ea typeface="Tahoma" panose="020B0604030504040204" pitchFamily="34" charset="0"/>
                <a:cs typeface="Tahoma" panose="020B0604030504040204" pitchFamily="34" charset="0"/>
              </a:rPr>
              <a:t>3. Click on “About Excel” or “About Word”.</a:t>
            </a:r>
          </a:p>
        </p:txBody>
      </p:sp>
      <p:sp>
        <p:nvSpPr>
          <p:cNvPr id="12" name="TextBox 12"/>
          <p:cNvSpPr txBox="1"/>
          <p:nvPr/>
        </p:nvSpPr>
        <p:spPr>
          <a:xfrm>
            <a:off x="768732" y="4639091"/>
            <a:ext cx="6575443" cy="343107"/>
          </a:xfrm>
          <a:prstGeom prst="rect">
            <a:avLst/>
          </a:prstGeom>
        </p:spPr>
        <p:txBody>
          <a:bodyPr wrap="square" lIns="0" tIns="0" rIns="0" bIns="0" rtlCol="0" anchor="t">
            <a:spAutoFit/>
          </a:bodyPr>
          <a:lstStyle/>
          <a:p>
            <a:pPr>
              <a:lnSpc>
                <a:spcPts val="2800"/>
              </a:lnSpc>
              <a:spcBef>
                <a:spcPct val="0"/>
              </a:spcBef>
            </a:pPr>
            <a:r>
              <a:rPr lang="en-US" sz="2000" spc="-20" dirty="0">
                <a:solidFill>
                  <a:srgbClr val="000066"/>
                </a:solidFill>
                <a:latin typeface="Atkinson Hyperlegible" pitchFamily="2" charset="0"/>
                <a:ea typeface="Tahoma" panose="020B0604030504040204" pitchFamily="34" charset="0"/>
                <a:cs typeface="Tahoma" panose="020B0604030504040204" pitchFamily="34" charset="0"/>
              </a:rPr>
              <a:t>4. The next screen will indicate “32-bit” or “64-bit”</a:t>
            </a:r>
          </a:p>
        </p:txBody>
      </p:sp>
      <p:sp>
        <p:nvSpPr>
          <p:cNvPr id="13" name="TextBox 13"/>
          <p:cNvSpPr txBox="1"/>
          <p:nvPr/>
        </p:nvSpPr>
        <p:spPr>
          <a:xfrm>
            <a:off x="752254" y="1758881"/>
            <a:ext cx="6661627" cy="343107"/>
          </a:xfrm>
          <a:prstGeom prst="rect">
            <a:avLst/>
          </a:prstGeom>
        </p:spPr>
        <p:txBody>
          <a:bodyPr lIns="0" tIns="0" rIns="0" bIns="0" rtlCol="0" anchor="t">
            <a:spAutoFit/>
          </a:bodyPr>
          <a:lstStyle/>
          <a:p>
            <a:pPr>
              <a:lnSpc>
                <a:spcPts val="2800"/>
              </a:lnSpc>
              <a:spcBef>
                <a:spcPct val="0"/>
              </a:spcBef>
            </a:pPr>
            <a:r>
              <a:rPr lang="en-US" sz="2000" spc="-20" dirty="0">
                <a:solidFill>
                  <a:srgbClr val="000066"/>
                </a:solidFill>
                <a:latin typeface="Atkinson Hyperlegible" pitchFamily="2" charset="0"/>
                <a:ea typeface="Tahoma" panose="020B0604030504040204" pitchFamily="34" charset="0"/>
                <a:cs typeface="Tahoma" panose="020B0604030504040204" pitchFamily="34" charset="0"/>
              </a:rPr>
              <a:t>1. Open Microsoft Excel or Microsoft Word.</a:t>
            </a:r>
          </a:p>
        </p:txBody>
      </p:sp>
      <p:grpSp>
        <p:nvGrpSpPr>
          <p:cNvPr id="16" name="Group 15">
            <a:extLst>
              <a:ext uri="{FF2B5EF4-FFF2-40B4-BE49-F238E27FC236}">
                <a16:creationId xmlns:a16="http://schemas.microsoft.com/office/drawing/2014/main" id="{9A446426-CAF0-C777-0E07-0CB5AB99A363}"/>
              </a:ext>
            </a:extLst>
          </p:cNvPr>
          <p:cNvGrpSpPr/>
          <p:nvPr/>
        </p:nvGrpSpPr>
        <p:grpSpPr>
          <a:xfrm>
            <a:off x="73629" y="72784"/>
            <a:ext cx="588108" cy="596974"/>
            <a:chOff x="97692" y="88826"/>
            <a:chExt cx="588108" cy="596974"/>
          </a:xfrm>
        </p:grpSpPr>
        <p:sp>
          <p:nvSpPr>
            <p:cNvPr id="17" name="Freeform 4">
              <a:extLst>
                <a:ext uri="{FF2B5EF4-FFF2-40B4-BE49-F238E27FC236}">
                  <a16:creationId xmlns:a16="http://schemas.microsoft.com/office/drawing/2014/main" id="{6D4AFC29-2AB5-21AB-8895-5163D99B2CD9}"/>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8" name="TextBox 13">
              <a:extLst>
                <a:ext uri="{FF2B5EF4-FFF2-40B4-BE49-F238E27FC236}">
                  <a16:creationId xmlns:a16="http://schemas.microsoft.com/office/drawing/2014/main" id="{43312B9D-0992-11BC-5A85-788A11582436}"/>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9" name="Group 18">
            <a:extLst>
              <a:ext uri="{FF2B5EF4-FFF2-40B4-BE49-F238E27FC236}">
                <a16:creationId xmlns:a16="http://schemas.microsoft.com/office/drawing/2014/main" id="{0A5F01FC-977B-554B-B2ED-991AFFBD2125}"/>
              </a:ext>
            </a:extLst>
          </p:cNvPr>
          <p:cNvGrpSpPr/>
          <p:nvPr/>
        </p:nvGrpSpPr>
        <p:grpSpPr>
          <a:xfrm>
            <a:off x="37531" y="522706"/>
            <a:ext cx="686587" cy="985057"/>
            <a:chOff x="2330260" y="1769954"/>
            <a:chExt cx="1029881" cy="1477584"/>
          </a:xfrm>
        </p:grpSpPr>
        <p:sp>
          <p:nvSpPr>
            <p:cNvPr id="20" name="Freeform 7">
              <a:extLst>
                <a:ext uri="{FF2B5EF4-FFF2-40B4-BE49-F238E27FC236}">
                  <a16:creationId xmlns:a16="http://schemas.microsoft.com/office/drawing/2014/main" id="{27961CA3-CAD2-B43C-320A-60C07A934C7B}"/>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latin typeface="Atkinson Hyperlegible" pitchFamily="2" charset="0"/>
              </a:endParaRPr>
            </a:p>
          </p:txBody>
        </p:sp>
        <p:sp>
          <p:nvSpPr>
            <p:cNvPr id="21" name="TextBox 10">
              <a:extLst>
                <a:ext uri="{FF2B5EF4-FFF2-40B4-BE49-F238E27FC236}">
                  <a16:creationId xmlns:a16="http://schemas.microsoft.com/office/drawing/2014/main" id="{57C9A8FE-7FE7-1FC8-0B3E-54DCF2289E66}"/>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cxnSp>
        <p:nvCxnSpPr>
          <p:cNvPr id="3" name="Straight Arrow Connector 2">
            <a:extLst>
              <a:ext uri="{FF2B5EF4-FFF2-40B4-BE49-F238E27FC236}">
                <a16:creationId xmlns:a16="http://schemas.microsoft.com/office/drawing/2014/main" id="{20956BBF-74B5-D7E5-0F43-64A6B000F3A9}"/>
              </a:ext>
            </a:extLst>
          </p:cNvPr>
          <p:cNvCxnSpPr>
            <a:cxnSpLocks/>
          </p:cNvCxnSpPr>
          <p:nvPr/>
        </p:nvCxnSpPr>
        <p:spPr>
          <a:xfrm flipV="1">
            <a:off x="5277853" y="2358189"/>
            <a:ext cx="2919663" cy="2406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C434D98-988E-6749-3142-3CC35CCCCB7D}"/>
              </a:ext>
            </a:extLst>
          </p:cNvPr>
          <p:cNvCxnSpPr>
            <a:cxnSpLocks/>
          </p:cNvCxnSpPr>
          <p:nvPr/>
        </p:nvCxnSpPr>
        <p:spPr>
          <a:xfrm>
            <a:off x="5522699" y="4134039"/>
            <a:ext cx="1491573" cy="48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000AC32-F612-1487-42A5-8346DFD91BE5}"/>
              </a:ext>
            </a:extLst>
          </p:cNvPr>
          <p:cNvCxnSpPr>
            <a:cxnSpLocks/>
          </p:cNvCxnSpPr>
          <p:nvPr/>
        </p:nvCxnSpPr>
        <p:spPr>
          <a:xfrm>
            <a:off x="6565430" y="4855930"/>
            <a:ext cx="3701356" cy="6883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1B3286AD-22C8-D311-6C8B-D824ED225D13}"/>
              </a:ext>
            </a:extLst>
          </p:cNvPr>
          <p:cNvSpPr/>
          <p:nvPr/>
        </p:nvSpPr>
        <p:spPr>
          <a:xfrm>
            <a:off x="10266786" y="5544237"/>
            <a:ext cx="529739" cy="402266"/>
          </a:xfrm>
          <a:prstGeom prst="ellipse">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37425" y="-26872"/>
            <a:ext cx="8801761" cy="734432"/>
          </a:xfrm>
          <a:prstGeom prst="rect">
            <a:avLst/>
          </a:prstGeom>
        </p:spPr>
        <p:txBody>
          <a:bodyPr lIns="0" tIns="0" rIns="0" bIns="0" rtlCol="0" anchor="t">
            <a:spAutoFit/>
          </a:bodyPr>
          <a:lstStyle/>
          <a:p>
            <a:pPr>
              <a:lnSpc>
                <a:spcPts val="5973"/>
              </a:lnSpc>
            </a:pPr>
            <a:r>
              <a:rPr lang="en-US" sz="4266" spc="-42">
                <a:solidFill>
                  <a:srgbClr val="0B3A7F"/>
                </a:solidFill>
                <a:latin typeface="Atkinson Hyperlegible" pitchFamily="2" charset="0"/>
                <a:ea typeface="Tahoma" panose="020B0604030504040204" pitchFamily="34" charset="0"/>
                <a:cs typeface="Tahoma" panose="020B0604030504040204" pitchFamily="34" charset="0"/>
              </a:rPr>
              <a:t>Download WHONET</a:t>
            </a:r>
          </a:p>
        </p:txBody>
      </p:sp>
      <p:sp>
        <p:nvSpPr>
          <p:cNvPr id="7" name="TextBox 7"/>
          <p:cNvSpPr txBox="1"/>
          <p:nvPr/>
        </p:nvSpPr>
        <p:spPr>
          <a:xfrm>
            <a:off x="753439" y="1144871"/>
            <a:ext cx="10363743" cy="3891706"/>
          </a:xfrm>
          <a:prstGeom prst="rect">
            <a:avLst/>
          </a:prstGeom>
        </p:spPr>
        <p:txBody>
          <a:bodyPr wrap="square" lIns="0" tIns="0" rIns="0" bIns="0" rtlCol="0" anchor="t">
            <a:spAutoFit/>
          </a:bodyPr>
          <a:lstStyle/>
          <a:p>
            <a:pPr marL="854494" lvl="1" indent="-514350">
              <a:lnSpc>
                <a:spcPts val="4411"/>
              </a:lnSpc>
              <a:buAutoNum type="arabicPeriod"/>
            </a:pPr>
            <a:r>
              <a:rPr lang="en-US" sz="3151" spc="-31" dirty="0">
                <a:solidFill>
                  <a:srgbClr val="0B3A7F"/>
                </a:solidFill>
                <a:latin typeface="Atkinson Hyperlegible" pitchFamily="2" charset="0"/>
                <a:ea typeface="Tahoma" panose="020B0604030504040204" pitchFamily="34" charset="0"/>
                <a:cs typeface="Tahoma" panose="020B0604030504040204" pitchFamily="34" charset="0"/>
              </a:rPr>
              <a:t>Click on the link for the 32-bit or the 64-bit version of WHONET, and the installation package will begin to download.</a:t>
            </a:r>
          </a:p>
          <a:p>
            <a:pPr marL="854494" lvl="1" indent="-514350">
              <a:lnSpc>
                <a:spcPts val="4411"/>
              </a:lnSpc>
              <a:buAutoNum type="arabicPeriod"/>
            </a:pPr>
            <a:r>
              <a:rPr lang="en-US" sz="3151" spc="-31" dirty="0">
                <a:solidFill>
                  <a:srgbClr val="0B3A7F"/>
                </a:solidFill>
                <a:latin typeface="Atkinson Hyperlegible" pitchFamily="2" charset="0"/>
                <a:ea typeface="Tahoma" panose="020B0604030504040204" pitchFamily="34" charset="0"/>
                <a:cs typeface="Tahoma" panose="020B0604030504040204" pitchFamily="34" charset="0"/>
              </a:rPr>
              <a:t>When the download has completed, click on “Open” or “Run” to begin the installation.</a:t>
            </a:r>
          </a:p>
          <a:p>
            <a:pPr marL="1311694" lvl="2" indent="-514350">
              <a:lnSpc>
                <a:spcPts val="4411"/>
              </a:lnSpc>
              <a:buFont typeface="Arial" panose="020B0604020202020204" pitchFamily="34" charset="0"/>
              <a:buChar char="•"/>
            </a:pPr>
            <a:r>
              <a:rPr lang="en-US" sz="3151" spc="-31" dirty="0">
                <a:solidFill>
                  <a:srgbClr val="0B3A7F"/>
                </a:solidFill>
                <a:latin typeface="Atkinson Hyperlegible" pitchFamily="2" charset="0"/>
                <a:ea typeface="Tahoma" panose="020B0604030504040204" pitchFamily="34" charset="0"/>
                <a:cs typeface="Tahoma" panose="020B0604030504040204" pitchFamily="34" charset="0"/>
              </a:rPr>
              <a:t>If you do not see installation package, you can find it in your “Downloads” folder.</a:t>
            </a:r>
          </a:p>
        </p:txBody>
      </p:sp>
      <p:grpSp>
        <p:nvGrpSpPr>
          <p:cNvPr id="4" name="Group 3">
            <a:extLst>
              <a:ext uri="{FF2B5EF4-FFF2-40B4-BE49-F238E27FC236}">
                <a16:creationId xmlns:a16="http://schemas.microsoft.com/office/drawing/2014/main" id="{768D6CBA-3F06-9DA9-5FFA-C0D18D799291}"/>
              </a:ext>
            </a:extLst>
          </p:cNvPr>
          <p:cNvGrpSpPr/>
          <p:nvPr/>
        </p:nvGrpSpPr>
        <p:grpSpPr>
          <a:xfrm>
            <a:off x="73629" y="72784"/>
            <a:ext cx="588108" cy="596974"/>
            <a:chOff x="97692" y="88826"/>
            <a:chExt cx="588108" cy="596974"/>
          </a:xfrm>
        </p:grpSpPr>
        <p:sp>
          <p:nvSpPr>
            <p:cNvPr id="5" name="Freeform 4">
              <a:extLst>
                <a:ext uri="{FF2B5EF4-FFF2-40B4-BE49-F238E27FC236}">
                  <a16:creationId xmlns:a16="http://schemas.microsoft.com/office/drawing/2014/main" id="{E911C664-AF48-BC2A-B522-C65BB668515F}"/>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9" name="TextBox 13">
              <a:extLst>
                <a:ext uri="{FF2B5EF4-FFF2-40B4-BE49-F238E27FC236}">
                  <a16:creationId xmlns:a16="http://schemas.microsoft.com/office/drawing/2014/main" id="{15D78F8E-4A1C-D6B8-288F-4D8C8C43DD92}"/>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3" name="Group 12">
            <a:extLst>
              <a:ext uri="{FF2B5EF4-FFF2-40B4-BE49-F238E27FC236}">
                <a16:creationId xmlns:a16="http://schemas.microsoft.com/office/drawing/2014/main" id="{66D4DDD0-358D-3682-4EEE-C1EEAF0C4556}"/>
              </a:ext>
            </a:extLst>
          </p:cNvPr>
          <p:cNvGrpSpPr/>
          <p:nvPr/>
        </p:nvGrpSpPr>
        <p:grpSpPr>
          <a:xfrm>
            <a:off x="37531" y="522706"/>
            <a:ext cx="686587" cy="985057"/>
            <a:chOff x="2330260" y="1769954"/>
            <a:chExt cx="1029881" cy="1477584"/>
          </a:xfrm>
        </p:grpSpPr>
        <p:sp>
          <p:nvSpPr>
            <p:cNvPr id="14" name="Freeform 7">
              <a:extLst>
                <a:ext uri="{FF2B5EF4-FFF2-40B4-BE49-F238E27FC236}">
                  <a16:creationId xmlns:a16="http://schemas.microsoft.com/office/drawing/2014/main" id="{4AC0DEE2-6253-BA57-C7E1-3D0C344799DB}"/>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Atkinson Hyperlegible" pitchFamily="2" charset="0"/>
              </a:endParaRPr>
            </a:p>
          </p:txBody>
        </p:sp>
        <p:sp>
          <p:nvSpPr>
            <p:cNvPr id="15" name="TextBox 10">
              <a:extLst>
                <a:ext uri="{FF2B5EF4-FFF2-40B4-BE49-F238E27FC236}">
                  <a16:creationId xmlns:a16="http://schemas.microsoft.com/office/drawing/2014/main" id="{CB835EB2-7962-BD4E-4B22-75BFD1FB7EA1}"/>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2024540" y="1336044"/>
            <a:ext cx="6830269" cy="4248978"/>
          </a:xfrm>
          <a:custGeom>
            <a:avLst/>
            <a:gdLst/>
            <a:ahLst/>
            <a:cxnLst/>
            <a:rect l="l" t="t" r="r" b="b"/>
            <a:pathLst>
              <a:path w="10245403" h="6373467">
                <a:moveTo>
                  <a:pt x="0" y="0"/>
                </a:moveTo>
                <a:lnTo>
                  <a:pt x="10245403" y="0"/>
                </a:lnTo>
                <a:lnTo>
                  <a:pt x="10245403" y="6373468"/>
                </a:lnTo>
                <a:lnTo>
                  <a:pt x="0" y="6373468"/>
                </a:lnTo>
                <a:lnTo>
                  <a:pt x="0" y="0"/>
                </a:lnTo>
                <a:close/>
              </a:path>
            </a:pathLst>
          </a:custGeom>
          <a:blipFill>
            <a:blip r:embed="rId2"/>
            <a:stretch>
              <a:fillRect/>
            </a:stretch>
          </a:blipFill>
        </p:spPr>
        <p:txBody>
          <a:bodyPr/>
          <a:lstStyle/>
          <a:p>
            <a:endParaRPr lang="en-US" sz="1200">
              <a:latin typeface="Atkinson Hyperlegible" pitchFamily="2" charset="0"/>
            </a:endParaRPr>
          </a:p>
        </p:txBody>
      </p:sp>
      <p:sp>
        <p:nvSpPr>
          <p:cNvPr id="5" name="TextBox 5"/>
          <p:cNvSpPr txBox="1"/>
          <p:nvPr/>
        </p:nvSpPr>
        <p:spPr>
          <a:xfrm>
            <a:off x="1008755" y="15142"/>
            <a:ext cx="6734496" cy="734432"/>
          </a:xfrm>
          <a:prstGeom prst="rect">
            <a:avLst/>
          </a:prstGeom>
        </p:spPr>
        <p:txBody>
          <a:bodyPr lIns="0" tIns="0" rIns="0" bIns="0" rtlCol="0" anchor="t">
            <a:spAutoFit/>
          </a:bodyPr>
          <a:lstStyle/>
          <a:p>
            <a:pPr>
              <a:lnSpc>
                <a:spcPts val="5973"/>
              </a:lnSpc>
            </a:pPr>
            <a:r>
              <a:rPr lang="en-US" sz="4266" spc="-42">
                <a:solidFill>
                  <a:srgbClr val="0B3A7F"/>
                </a:solidFill>
                <a:latin typeface="Atkinson Hyperlegible" pitchFamily="2" charset="0"/>
                <a:ea typeface="Tahoma" panose="020B0604030504040204" pitchFamily="34" charset="0"/>
                <a:cs typeface="Tahoma" panose="020B0604030504040204" pitchFamily="34" charset="0"/>
              </a:rPr>
              <a:t>Step 1 - Select Install</a:t>
            </a:r>
          </a:p>
        </p:txBody>
      </p:sp>
      <p:sp>
        <p:nvSpPr>
          <p:cNvPr id="7" name="TextBox 7"/>
          <p:cNvSpPr txBox="1"/>
          <p:nvPr/>
        </p:nvSpPr>
        <p:spPr>
          <a:xfrm>
            <a:off x="1041330" y="2689638"/>
            <a:ext cx="371570" cy="685572"/>
          </a:xfrm>
          <a:prstGeom prst="rect">
            <a:avLst/>
          </a:prstGeom>
        </p:spPr>
        <p:txBody>
          <a:bodyPr lIns="0" tIns="0" rIns="0" bIns="0" rtlCol="0" anchor="t">
            <a:spAutoFit/>
          </a:bodyPr>
          <a:lstStyle/>
          <a:p>
            <a:pPr>
              <a:lnSpc>
                <a:spcPts val="5578"/>
              </a:lnSpc>
            </a:pPr>
            <a:r>
              <a:rPr lang="en-US" sz="3985" spc="-39">
                <a:solidFill>
                  <a:srgbClr val="FFFFFF"/>
                </a:solidFill>
                <a:latin typeface="Atkinson Hyperlegible" pitchFamily="2" charset="0"/>
              </a:rPr>
              <a:t>C</a:t>
            </a:r>
          </a:p>
        </p:txBody>
      </p:sp>
      <p:grpSp>
        <p:nvGrpSpPr>
          <p:cNvPr id="8" name="Group 7">
            <a:extLst>
              <a:ext uri="{FF2B5EF4-FFF2-40B4-BE49-F238E27FC236}">
                <a16:creationId xmlns:a16="http://schemas.microsoft.com/office/drawing/2014/main" id="{4212989F-0FA2-D118-B321-EEB03A561BC3}"/>
              </a:ext>
            </a:extLst>
          </p:cNvPr>
          <p:cNvGrpSpPr/>
          <p:nvPr/>
        </p:nvGrpSpPr>
        <p:grpSpPr>
          <a:xfrm>
            <a:off x="73629" y="72784"/>
            <a:ext cx="588108" cy="596974"/>
            <a:chOff x="97692" y="88826"/>
            <a:chExt cx="588108" cy="596974"/>
          </a:xfrm>
        </p:grpSpPr>
        <p:sp>
          <p:nvSpPr>
            <p:cNvPr id="9" name="Freeform 4">
              <a:extLst>
                <a:ext uri="{FF2B5EF4-FFF2-40B4-BE49-F238E27FC236}">
                  <a16:creationId xmlns:a16="http://schemas.microsoft.com/office/drawing/2014/main" id="{FA206933-D1EC-3424-B20B-316B7AB79C5F}"/>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2" name="TextBox 13">
              <a:extLst>
                <a:ext uri="{FF2B5EF4-FFF2-40B4-BE49-F238E27FC236}">
                  <a16:creationId xmlns:a16="http://schemas.microsoft.com/office/drawing/2014/main" id="{54928790-DE38-E118-8FFA-A38BF39A3FD1}"/>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3" name="Group 12">
            <a:extLst>
              <a:ext uri="{FF2B5EF4-FFF2-40B4-BE49-F238E27FC236}">
                <a16:creationId xmlns:a16="http://schemas.microsoft.com/office/drawing/2014/main" id="{055E19DA-06F5-EF42-B932-A96B3812B3FF}"/>
              </a:ext>
            </a:extLst>
          </p:cNvPr>
          <p:cNvGrpSpPr/>
          <p:nvPr/>
        </p:nvGrpSpPr>
        <p:grpSpPr>
          <a:xfrm>
            <a:off x="37531" y="522706"/>
            <a:ext cx="686587" cy="985057"/>
            <a:chOff x="2330260" y="1769954"/>
            <a:chExt cx="1029881" cy="1477584"/>
          </a:xfrm>
        </p:grpSpPr>
        <p:sp>
          <p:nvSpPr>
            <p:cNvPr id="14" name="Freeform 7">
              <a:extLst>
                <a:ext uri="{FF2B5EF4-FFF2-40B4-BE49-F238E27FC236}">
                  <a16:creationId xmlns:a16="http://schemas.microsoft.com/office/drawing/2014/main" id="{93765B05-126A-9644-9400-483E48D4F9BF}"/>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5" name="TextBox 10">
              <a:extLst>
                <a:ext uri="{FF2B5EF4-FFF2-40B4-BE49-F238E27FC236}">
                  <a16:creationId xmlns:a16="http://schemas.microsoft.com/office/drawing/2014/main" id="{842CBDD5-DEFB-3446-C8B2-FA2205ABAA29}"/>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6771" y="90087"/>
            <a:ext cx="129927" cy="466603"/>
          </a:xfrm>
          <a:prstGeom prst="rect">
            <a:avLst/>
          </a:prstGeom>
        </p:spPr>
        <p:txBody>
          <a:bodyPr lIns="0" tIns="0" rIns="0" bIns="0" rtlCol="0" anchor="t">
            <a:spAutoFit/>
          </a:bodyPr>
          <a:lstStyle/>
          <a:p>
            <a:pPr>
              <a:lnSpc>
                <a:spcPts val="3840"/>
              </a:lnSpc>
            </a:pPr>
            <a:r>
              <a:rPr lang="en-US" sz="2742" spc="-27">
                <a:solidFill>
                  <a:srgbClr val="FFFFFF"/>
                </a:solidFill>
                <a:latin typeface="Atkinson Hyperlegible" pitchFamily="2" charset="0"/>
              </a:rPr>
              <a:t>1</a:t>
            </a:r>
          </a:p>
        </p:txBody>
      </p:sp>
      <p:sp>
        <p:nvSpPr>
          <p:cNvPr id="5" name="Freeform 5"/>
          <p:cNvSpPr/>
          <p:nvPr/>
        </p:nvSpPr>
        <p:spPr>
          <a:xfrm>
            <a:off x="2790247" y="1745917"/>
            <a:ext cx="5488375" cy="3993529"/>
          </a:xfrm>
          <a:custGeom>
            <a:avLst/>
            <a:gdLst/>
            <a:ahLst/>
            <a:cxnLst/>
            <a:rect l="l" t="t" r="r" b="b"/>
            <a:pathLst>
              <a:path w="8232563" h="5990294">
                <a:moveTo>
                  <a:pt x="0" y="0"/>
                </a:moveTo>
                <a:lnTo>
                  <a:pt x="8232563" y="0"/>
                </a:lnTo>
                <a:lnTo>
                  <a:pt x="8232563" y="5990294"/>
                </a:lnTo>
                <a:lnTo>
                  <a:pt x="0" y="5990294"/>
                </a:lnTo>
                <a:lnTo>
                  <a:pt x="0" y="0"/>
                </a:lnTo>
                <a:close/>
              </a:path>
            </a:pathLst>
          </a:custGeom>
          <a:blipFill>
            <a:blip r:embed="rId2"/>
            <a:stretch>
              <a:fillRect l="-52493" t="-46095" r="-58145" b="-71018"/>
            </a:stretch>
          </a:blipFill>
        </p:spPr>
        <p:txBody>
          <a:bodyPr/>
          <a:lstStyle/>
          <a:p>
            <a:endParaRPr lang="en-US" sz="1200">
              <a:latin typeface="Atkinson Hyperlegible" pitchFamily="2" charset="0"/>
            </a:endParaRPr>
          </a:p>
        </p:txBody>
      </p:sp>
      <p:sp>
        <p:nvSpPr>
          <p:cNvPr id="6" name="TextBox 6"/>
          <p:cNvSpPr txBox="1"/>
          <p:nvPr/>
        </p:nvSpPr>
        <p:spPr>
          <a:xfrm>
            <a:off x="1209488" y="21492"/>
            <a:ext cx="10134376" cy="1503873"/>
          </a:xfrm>
          <a:prstGeom prst="rect">
            <a:avLst/>
          </a:prstGeom>
        </p:spPr>
        <p:txBody>
          <a:bodyPr wrap="square" lIns="0" tIns="0" rIns="0" bIns="0" rtlCol="0" anchor="t">
            <a:spAutoFit/>
          </a:bodyPr>
          <a:lstStyle/>
          <a:p>
            <a:pPr>
              <a:lnSpc>
                <a:spcPts val="5973"/>
              </a:lnSpc>
            </a:pPr>
            <a:r>
              <a:rPr lang="en-US" sz="4266" spc="-42" dirty="0">
                <a:solidFill>
                  <a:srgbClr val="0B3A7F"/>
                </a:solidFill>
                <a:latin typeface="Atkinson Hyperlegible" pitchFamily="2" charset="0"/>
                <a:ea typeface="Tahoma" panose="020B0604030504040204" pitchFamily="34" charset="0"/>
                <a:cs typeface="Tahoma" panose="020B0604030504040204" pitchFamily="34" charset="0"/>
              </a:rPr>
              <a:t>Step 2.  Allow this app to make changes? Select “Yes”</a:t>
            </a:r>
          </a:p>
        </p:txBody>
      </p:sp>
      <p:sp>
        <p:nvSpPr>
          <p:cNvPr id="8" name="TextBox 8"/>
          <p:cNvSpPr txBox="1"/>
          <p:nvPr/>
        </p:nvSpPr>
        <p:spPr>
          <a:xfrm>
            <a:off x="1041330" y="2689638"/>
            <a:ext cx="371570" cy="685572"/>
          </a:xfrm>
          <a:prstGeom prst="rect">
            <a:avLst/>
          </a:prstGeom>
        </p:spPr>
        <p:txBody>
          <a:bodyPr lIns="0" tIns="0" rIns="0" bIns="0" rtlCol="0" anchor="t">
            <a:spAutoFit/>
          </a:bodyPr>
          <a:lstStyle/>
          <a:p>
            <a:pPr>
              <a:lnSpc>
                <a:spcPts val="5578"/>
              </a:lnSpc>
            </a:pPr>
            <a:r>
              <a:rPr lang="en-US" sz="3985" spc="-39">
                <a:solidFill>
                  <a:srgbClr val="FFFFFF"/>
                </a:solidFill>
                <a:latin typeface="Atkinson Hyperlegible" pitchFamily="2" charset="0"/>
              </a:rPr>
              <a:t>C</a:t>
            </a:r>
          </a:p>
        </p:txBody>
      </p:sp>
      <p:grpSp>
        <p:nvGrpSpPr>
          <p:cNvPr id="9" name="Group 8">
            <a:extLst>
              <a:ext uri="{FF2B5EF4-FFF2-40B4-BE49-F238E27FC236}">
                <a16:creationId xmlns:a16="http://schemas.microsoft.com/office/drawing/2014/main" id="{3BE476DE-148C-466B-B8D5-A1F144F03A8B}"/>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B4472A4E-43E3-9BE8-2685-8A6C29F45083}"/>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3" name="TextBox 13">
              <a:extLst>
                <a:ext uri="{FF2B5EF4-FFF2-40B4-BE49-F238E27FC236}">
                  <a16:creationId xmlns:a16="http://schemas.microsoft.com/office/drawing/2014/main" id="{472C35F5-204E-E505-FDFD-5947D24A7DF2}"/>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4" name="Group 13">
            <a:extLst>
              <a:ext uri="{FF2B5EF4-FFF2-40B4-BE49-F238E27FC236}">
                <a16:creationId xmlns:a16="http://schemas.microsoft.com/office/drawing/2014/main" id="{5E2D6239-1BA3-0E86-E737-03EC0B437A79}"/>
              </a:ext>
            </a:extLst>
          </p:cNvPr>
          <p:cNvGrpSpPr/>
          <p:nvPr/>
        </p:nvGrpSpPr>
        <p:grpSpPr>
          <a:xfrm>
            <a:off x="37531" y="522706"/>
            <a:ext cx="686587" cy="985057"/>
            <a:chOff x="2330260" y="1769954"/>
            <a:chExt cx="1029881" cy="1477584"/>
          </a:xfrm>
        </p:grpSpPr>
        <p:sp>
          <p:nvSpPr>
            <p:cNvPr id="15" name="Freeform 7">
              <a:extLst>
                <a:ext uri="{FF2B5EF4-FFF2-40B4-BE49-F238E27FC236}">
                  <a16:creationId xmlns:a16="http://schemas.microsoft.com/office/drawing/2014/main" id="{EBEA0214-274C-B77E-543A-9E8E3D0B1B36}"/>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6" name="TextBox 10">
              <a:extLst>
                <a:ext uri="{FF2B5EF4-FFF2-40B4-BE49-F238E27FC236}">
                  <a16:creationId xmlns:a16="http://schemas.microsoft.com/office/drawing/2014/main" id="{9A46F695-37AE-6CD2-DB3D-FE1365A1BA3D}"/>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sp>
        <p:nvSpPr>
          <p:cNvPr id="3" name="TextBox 7">
            <a:extLst>
              <a:ext uri="{FF2B5EF4-FFF2-40B4-BE49-F238E27FC236}">
                <a16:creationId xmlns:a16="http://schemas.microsoft.com/office/drawing/2014/main" id="{AD370EAB-2EA3-7614-B110-F90759682C91}"/>
              </a:ext>
            </a:extLst>
          </p:cNvPr>
          <p:cNvSpPr txBox="1"/>
          <p:nvPr/>
        </p:nvSpPr>
        <p:spPr>
          <a:xfrm>
            <a:off x="953965" y="6085841"/>
            <a:ext cx="10363743" cy="539378"/>
          </a:xfrm>
          <a:prstGeom prst="rect">
            <a:avLst/>
          </a:prstGeom>
        </p:spPr>
        <p:txBody>
          <a:bodyPr wrap="square" lIns="0" tIns="0" rIns="0" bIns="0" rtlCol="0" anchor="t">
            <a:spAutoFit/>
          </a:bodyPr>
          <a:lstStyle/>
          <a:p>
            <a:pPr marL="340144" lvl="1">
              <a:lnSpc>
                <a:spcPts val="4411"/>
              </a:lnSpc>
            </a:pPr>
            <a:r>
              <a:rPr lang="en-US" sz="3151" spc="-31" dirty="0">
                <a:solidFill>
                  <a:srgbClr val="0B3A7F"/>
                </a:solidFill>
                <a:latin typeface="Atkinson Hyperlegible" pitchFamily="2" charset="0"/>
                <a:ea typeface="Tahoma" panose="020B0604030504040204" pitchFamily="34" charset="0"/>
                <a:cs typeface="Tahoma" panose="020B0604030504040204" pitchFamily="34" charset="0"/>
              </a:rPr>
              <a:t>Note – Some computers will not ask this question.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773088" y="1829719"/>
            <a:ext cx="6338828" cy="4434723"/>
          </a:xfrm>
          <a:custGeom>
            <a:avLst/>
            <a:gdLst/>
            <a:ahLst/>
            <a:cxnLst/>
            <a:rect l="l" t="t" r="r" b="b"/>
            <a:pathLst>
              <a:path w="8031148" h="6360020">
                <a:moveTo>
                  <a:pt x="0" y="0"/>
                </a:moveTo>
                <a:lnTo>
                  <a:pt x="8031148" y="0"/>
                </a:lnTo>
                <a:lnTo>
                  <a:pt x="8031148" y="6360020"/>
                </a:lnTo>
                <a:lnTo>
                  <a:pt x="0" y="6360020"/>
                </a:lnTo>
                <a:lnTo>
                  <a:pt x="0" y="0"/>
                </a:lnTo>
                <a:close/>
              </a:path>
            </a:pathLst>
          </a:custGeom>
          <a:blipFill>
            <a:blip r:embed="rId2"/>
            <a:stretch>
              <a:fillRect/>
            </a:stretch>
          </a:blipFill>
        </p:spPr>
        <p:txBody>
          <a:bodyPr/>
          <a:lstStyle/>
          <a:p>
            <a:endParaRPr lang="en-US" sz="1200">
              <a:latin typeface="Atkinson Hyperlegible" pitchFamily="2" charset="0"/>
            </a:endParaRPr>
          </a:p>
        </p:txBody>
      </p:sp>
      <p:sp>
        <p:nvSpPr>
          <p:cNvPr id="4" name="TextBox 4"/>
          <p:cNvSpPr txBox="1"/>
          <p:nvPr/>
        </p:nvSpPr>
        <p:spPr>
          <a:xfrm>
            <a:off x="1116888" y="8795"/>
            <a:ext cx="9068826" cy="1503873"/>
          </a:xfrm>
          <a:prstGeom prst="rect">
            <a:avLst/>
          </a:prstGeom>
        </p:spPr>
        <p:txBody>
          <a:bodyPr wrap="square" lIns="0" tIns="0" rIns="0" bIns="0" rtlCol="0" anchor="t">
            <a:spAutoFit/>
          </a:bodyPr>
          <a:lstStyle/>
          <a:p>
            <a:pPr>
              <a:lnSpc>
                <a:spcPts val="5973"/>
              </a:lnSpc>
            </a:pPr>
            <a:r>
              <a:rPr lang="en-US" sz="4266" spc="-42" dirty="0">
                <a:solidFill>
                  <a:srgbClr val="0B3A7F"/>
                </a:solidFill>
                <a:latin typeface="Atkinson Hyperlegible" pitchFamily="2" charset="0"/>
                <a:ea typeface="Tahoma" panose="020B0604030504040204" pitchFamily="34" charset="0"/>
                <a:cs typeface="Tahoma" panose="020B0604030504040204" pitchFamily="34" charset="0"/>
              </a:rPr>
              <a:t>Step 3 - WHONET Setup Wizard</a:t>
            </a:r>
          </a:p>
          <a:p>
            <a:pPr>
              <a:lnSpc>
                <a:spcPts val="5973"/>
              </a:lnSpc>
            </a:pPr>
            <a:r>
              <a:rPr lang="en-US" sz="4266" spc="-42" dirty="0">
                <a:solidFill>
                  <a:srgbClr val="0B3A7F"/>
                </a:solidFill>
                <a:latin typeface="Atkinson Hyperlegible" pitchFamily="2" charset="0"/>
                <a:ea typeface="Tahoma" panose="020B0604030504040204" pitchFamily="34" charset="0"/>
                <a:cs typeface="Tahoma" panose="020B0604030504040204" pitchFamily="34" charset="0"/>
              </a:rPr>
              <a:t>Select “Next”</a:t>
            </a:r>
          </a:p>
        </p:txBody>
      </p:sp>
      <p:sp>
        <p:nvSpPr>
          <p:cNvPr id="6" name="TextBox 6"/>
          <p:cNvSpPr txBox="1"/>
          <p:nvPr/>
        </p:nvSpPr>
        <p:spPr>
          <a:xfrm>
            <a:off x="1041330" y="2689638"/>
            <a:ext cx="371570" cy="685572"/>
          </a:xfrm>
          <a:prstGeom prst="rect">
            <a:avLst/>
          </a:prstGeom>
        </p:spPr>
        <p:txBody>
          <a:bodyPr lIns="0" tIns="0" rIns="0" bIns="0" rtlCol="0" anchor="t">
            <a:spAutoFit/>
          </a:bodyPr>
          <a:lstStyle/>
          <a:p>
            <a:pPr>
              <a:lnSpc>
                <a:spcPts val="5578"/>
              </a:lnSpc>
            </a:pPr>
            <a:r>
              <a:rPr lang="en-US" sz="3985" spc="-39">
                <a:solidFill>
                  <a:srgbClr val="FFFFFF"/>
                </a:solidFill>
                <a:latin typeface="Atkinson Hyperlegible" pitchFamily="2" charset="0"/>
              </a:rPr>
              <a:t>C</a:t>
            </a:r>
          </a:p>
        </p:txBody>
      </p:sp>
      <p:grpSp>
        <p:nvGrpSpPr>
          <p:cNvPr id="7" name="Group 6">
            <a:extLst>
              <a:ext uri="{FF2B5EF4-FFF2-40B4-BE49-F238E27FC236}">
                <a16:creationId xmlns:a16="http://schemas.microsoft.com/office/drawing/2014/main" id="{AC7815A1-9184-81E1-8548-5364B6C271DC}"/>
              </a:ext>
            </a:extLst>
          </p:cNvPr>
          <p:cNvGrpSpPr/>
          <p:nvPr/>
        </p:nvGrpSpPr>
        <p:grpSpPr>
          <a:xfrm>
            <a:off x="73629" y="72784"/>
            <a:ext cx="588108" cy="596974"/>
            <a:chOff x="97692" y="88826"/>
            <a:chExt cx="588108" cy="596974"/>
          </a:xfrm>
        </p:grpSpPr>
        <p:sp>
          <p:nvSpPr>
            <p:cNvPr id="8" name="Freeform 4">
              <a:extLst>
                <a:ext uri="{FF2B5EF4-FFF2-40B4-BE49-F238E27FC236}">
                  <a16:creationId xmlns:a16="http://schemas.microsoft.com/office/drawing/2014/main" id="{6167F11A-7262-527F-7CF2-424217E22D30}"/>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1" name="TextBox 13">
              <a:extLst>
                <a:ext uri="{FF2B5EF4-FFF2-40B4-BE49-F238E27FC236}">
                  <a16:creationId xmlns:a16="http://schemas.microsoft.com/office/drawing/2014/main" id="{A52C5149-BD7E-54DE-E4E2-90B3F86000AA}"/>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2" name="Group 11">
            <a:extLst>
              <a:ext uri="{FF2B5EF4-FFF2-40B4-BE49-F238E27FC236}">
                <a16:creationId xmlns:a16="http://schemas.microsoft.com/office/drawing/2014/main" id="{DC5E57AE-80C4-85A9-53C7-0132D4C11112}"/>
              </a:ext>
            </a:extLst>
          </p:cNvPr>
          <p:cNvGrpSpPr/>
          <p:nvPr/>
        </p:nvGrpSpPr>
        <p:grpSpPr>
          <a:xfrm>
            <a:off x="37531" y="522706"/>
            <a:ext cx="686587" cy="985057"/>
            <a:chOff x="2330260" y="1769954"/>
            <a:chExt cx="1029881" cy="1477584"/>
          </a:xfrm>
        </p:grpSpPr>
        <p:sp>
          <p:nvSpPr>
            <p:cNvPr id="13" name="Freeform 7">
              <a:extLst>
                <a:ext uri="{FF2B5EF4-FFF2-40B4-BE49-F238E27FC236}">
                  <a16:creationId xmlns:a16="http://schemas.microsoft.com/office/drawing/2014/main" id="{54537590-C171-7BDE-80B0-D2ABA2C38F1E}"/>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4" name="TextBox 10">
              <a:extLst>
                <a:ext uri="{FF2B5EF4-FFF2-40B4-BE49-F238E27FC236}">
                  <a16:creationId xmlns:a16="http://schemas.microsoft.com/office/drawing/2014/main" id="{70C1B85C-D480-4666-71C5-87953B9ECA75}"/>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7084" y="227670"/>
            <a:ext cx="9948937" cy="715581"/>
          </a:xfrm>
          <a:prstGeom prst="rect">
            <a:avLst/>
          </a:prstGeom>
        </p:spPr>
        <p:txBody>
          <a:bodyPr wrap="square" lIns="0" tIns="0" rIns="0" bIns="0" rtlCol="0" anchor="t">
            <a:spAutoFit/>
          </a:bodyPr>
          <a:lstStyle/>
          <a:p>
            <a:pPr>
              <a:lnSpc>
                <a:spcPts val="5824"/>
              </a:lnSpc>
            </a:pPr>
            <a:r>
              <a:rPr lang="en-US" sz="4276" spc="-43" dirty="0">
                <a:solidFill>
                  <a:srgbClr val="0B3A7F"/>
                </a:solidFill>
                <a:latin typeface="Atkinson Hyperlegible" pitchFamily="2" charset="0"/>
                <a:ea typeface="Tahoma" panose="020B0604030504040204" pitchFamily="34" charset="0"/>
                <a:cs typeface="Tahoma" panose="020B0604030504040204" pitchFamily="34" charset="0"/>
              </a:rPr>
              <a:t>Module 1. Introduction to WHONET </a:t>
            </a:r>
          </a:p>
        </p:txBody>
      </p:sp>
      <p:sp>
        <p:nvSpPr>
          <p:cNvPr id="3" name="TextBox 3"/>
          <p:cNvSpPr txBox="1"/>
          <p:nvPr/>
        </p:nvSpPr>
        <p:spPr>
          <a:xfrm>
            <a:off x="2812680" y="1079161"/>
            <a:ext cx="7264127" cy="3292312"/>
          </a:xfrm>
          <a:prstGeom prst="rect">
            <a:avLst/>
          </a:prstGeom>
        </p:spPr>
        <p:txBody>
          <a:bodyPr lIns="0" tIns="0" rIns="0" bIns="0" rtlCol="0" anchor="t">
            <a:spAutoFit/>
          </a:bodyPr>
          <a:lstStyle/>
          <a:p>
            <a:pPr>
              <a:lnSpc>
                <a:spcPts val="8980"/>
              </a:lnSpc>
            </a:pPr>
            <a:r>
              <a:rPr lang="en-US" sz="3735" spc="-37">
                <a:solidFill>
                  <a:srgbClr val="0B3A7F"/>
                </a:solidFill>
                <a:latin typeface="Atkinson Hyperlegible" pitchFamily="2" charset="0"/>
                <a:ea typeface="Tahoma" panose="020B0604030504040204" pitchFamily="34" charset="0"/>
                <a:cs typeface="Tahoma" panose="020B0604030504040204" pitchFamily="34" charset="0"/>
              </a:rPr>
              <a:t>What is WHONET?</a:t>
            </a:r>
          </a:p>
          <a:p>
            <a:pPr>
              <a:lnSpc>
                <a:spcPts val="8980"/>
              </a:lnSpc>
            </a:pPr>
            <a:r>
              <a:rPr lang="en-US" sz="3735" spc="-37">
                <a:solidFill>
                  <a:srgbClr val="0B3A7F"/>
                </a:solidFill>
                <a:latin typeface="Atkinson Hyperlegible" pitchFamily="2" charset="0"/>
                <a:ea typeface="Tahoma" panose="020B0604030504040204" pitchFamily="34" charset="0"/>
                <a:cs typeface="Tahoma" panose="020B0604030504040204" pitchFamily="34" charset="0"/>
              </a:rPr>
              <a:t>Download and installation</a:t>
            </a:r>
          </a:p>
          <a:p>
            <a:pPr>
              <a:lnSpc>
                <a:spcPts val="8980"/>
              </a:lnSpc>
            </a:pPr>
            <a:r>
              <a:rPr lang="en-US" sz="3735" spc="-37">
                <a:solidFill>
                  <a:srgbClr val="0B3A7F"/>
                </a:solidFill>
                <a:latin typeface="Atkinson Hyperlegible" pitchFamily="2" charset="0"/>
                <a:ea typeface="Tahoma" panose="020B0604030504040204" pitchFamily="34" charset="0"/>
                <a:cs typeface="Tahoma" panose="020B0604030504040204" pitchFamily="34" charset="0"/>
              </a:rPr>
              <a:t>WHONET main menu</a:t>
            </a:r>
          </a:p>
        </p:txBody>
      </p:sp>
      <p:grpSp>
        <p:nvGrpSpPr>
          <p:cNvPr id="19" name="Group 18">
            <a:extLst>
              <a:ext uri="{FF2B5EF4-FFF2-40B4-BE49-F238E27FC236}">
                <a16:creationId xmlns:a16="http://schemas.microsoft.com/office/drawing/2014/main" id="{6CE3B0AD-1A70-E06A-CDE2-FE54F1D0A83E}"/>
              </a:ext>
            </a:extLst>
          </p:cNvPr>
          <p:cNvGrpSpPr/>
          <p:nvPr/>
        </p:nvGrpSpPr>
        <p:grpSpPr>
          <a:xfrm>
            <a:off x="1574801" y="1179971"/>
            <a:ext cx="686587" cy="985055"/>
            <a:chOff x="1574801" y="1179971"/>
            <a:chExt cx="686587" cy="985055"/>
          </a:xfrm>
        </p:grpSpPr>
        <p:sp>
          <p:nvSpPr>
            <p:cNvPr id="7" name="Freeform 7"/>
            <p:cNvSpPr/>
            <p:nvPr/>
          </p:nvSpPr>
          <p:spPr>
            <a:xfrm>
              <a:off x="1574801" y="1478439"/>
              <a:ext cx="686587" cy="686587"/>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Atkinson Hyperlegible" pitchFamily="2" charset="0"/>
              </a:endParaRPr>
            </a:p>
          </p:txBody>
        </p:sp>
        <p:sp>
          <p:nvSpPr>
            <p:cNvPr id="10" name="TextBox 10"/>
            <p:cNvSpPr txBox="1"/>
            <p:nvPr/>
          </p:nvSpPr>
          <p:spPr>
            <a:xfrm>
              <a:off x="1772165" y="1179971"/>
              <a:ext cx="291859" cy="887487"/>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grpSp>
        <p:nvGrpSpPr>
          <p:cNvPr id="14" name="Group 13">
            <a:extLst>
              <a:ext uri="{FF2B5EF4-FFF2-40B4-BE49-F238E27FC236}">
                <a16:creationId xmlns:a16="http://schemas.microsoft.com/office/drawing/2014/main" id="{52428227-CE85-639E-4D51-6C600548A48D}"/>
              </a:ext>
            </a:extLst>
          </p:cNvPr>
          <p:cNvGrpSpPr/>
          <p:nvPr/>
        </p:nvGrpSpPr>
        <p:grpSpPr>
          <a:xfrm>
            <a:off x="1547157" y="2285435"/>
            <a:ext cx="686587" cy="954898"/>
            <a:chOff x="2320735" y="3428152"/>
            <a:chExt cx="1029881" cy="1432347"/>
          </a:xfrm>
        </p:grpSpPr>
        <p:sp>
          <p:nvSpPr>
            <p:cNvPr id="8" name="Freeform 8"/>
            <p:cNvSpPr/>
            <p:nvPr/>
          </p:nvSpPr>
          <p:spPr>
            <a:xfrm>
              <a:off x="2320735" y="3830618"/>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1" name="TextBox 11"/>
            <p:cNvSpPr txBox="1"/>
            <p:nvPr/>
          </p:nvSpPr>
          <p:spPr>
            <a:xfrm>
              <a:off x="2610213" y="3428152"/>
              <a:ext cx="437789" cy="1331231"/>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grpSp>
        <p:nvGrpSpPr>
          <p:cNvPr id="15" name="Group 14">
            <a:extLst>
              <a:ext uri="{FF2B5EF4-FFF2-40B4-BE49-F238E27FC236}">
                <a16:creationId xmlns:a16="http://schemas.microsoft.com/office/drawing/2014/main" id="{13F149C3-2C54-1229-37FD-E0E509214F66}"/>
              </a:ext>
            </a:extLst>
          </p:cNvPr>
          <p:cNvGrpSpPr/>
          <p:nvPr/>
        </p:nvGrpSpPr>
        <p:grpSpPr>
          <a:xfrm>
            <a:off x="1559857" y="3430048"/>
            <a:ext cx="686587" cy="964152"/>
            <a:chOff x="2339785" y="4901352"/>
            <a:chExt cx="1029881" cy="1446228"/>
          </a:xfrm>
        </p:grpSpPr>
        <p:sp>
          <p:nvSpPr>
            <p:cNvPr id="9" name="Freeform 9"/>
            <p:cNvSpPr/>
            <p:nvPr/>
          </p:nvSpPr>
          <p:spPr>
            <a:xfrm>
              <a:off x="2339785" y="5317699"/>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2" name="TextBox 12"/>
            <p:cNvSpPr txBox="1"/>
            <p:nvPr/>
          </p:nvSpPr>
          <p:spPr>
            <a:xfrm>
              <a:off x="2623131" y="4901352"/>
              <a:ext cx="437789" cy="1331231"/>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C</a:t>
              </a:r>
            </a:p>
          </p:txBody>
        </p:sp>
      </p:grpSp>
      <p:grpSp>
        <p:nvGrpSpPr>
          <p:cNvPr id="16" name="Group 15">
            <a:extLst>
              <a:ext uri="{FF2B5EF4-FFF2-40B4-BE49-F238E27FC236}">
                <a16:creationId xmlns:a16="http://schemas.microsoft.com/office/drawing/2014/main" id="{B918E4A4-219B-77F1-CB96-5300D2090947}"/>
              </a:ext>
            </a:extLst>
          </p:cNvPr>
          <p:cNvGrpSpPr/>
          <p:nvPr/>
        </p:nvGrpSpPr>
        <p:grpSpPr>
          <a:xfrm>
            <a:off x="73629" y="72784"/>
            <a:ext cx="588108" cy="596974"/>
            <a:chOff x="97692" y="88826"/>
            <a:chExt cx="588108" cy="596974"/>
          </a:xfrm>
        </p:grpSpPr>
        <p:sp>
          <p:nvSpPr>
            <p:cNvPr id="17" name="Freeform 4">
              <a:extLst>
                <a:ext uri="{FF2B5EF4-FFF2-40B4-BE49-F238E27FC236}">
                  <a16:creationId xmlns:a16="http://schemas.microsoft.com/office/drawing/2014/main" id="{89E7265D-F4E7-56DD-5B54-AB00873C8B16}"/>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8" name="TextBox 13">
              <a:extLst>
                <a:ext uri="{FF2B5EF4-FFF2-40B4-BE49-F238E27FC236}">
                  <a16:creationId xmlns:a16="http://schemas.microsoft.com/office/drawing/2014/main" id="{1B0077E5-B441-FF11-3EB6-BE0AD1DB31AF}"/>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912688" y="753215"/>
            <a:ext cx="9186163" cy="1103635"/>
          </a:xfrm>
          <a:prstGeom prst="rect">
            <a:avLst/>
          </a:prstGeom>
        </p:spPr>
        <p:txBody>
          <a:bodyPr wrap="square" lIns="0" tIns="0" rIns="0" bIns="0" rtlCol="0" anchor="t">
            <a:spAutoFit/>
          </a:bodyPr>
          <a:lstStyle/>
          <a:p>
            <a:pPr>
              <a:lnSpc>
                <a:spcPts val="4411"/>
              </a:lnSpc>
            </a:pPr>
            <a:r>
              <a:rPr lang="en-US" sz="3151" spc="-31" dirty="0">
                <a:solidFill>
                  <a:srgbClr val="0B3A7F"/>
                </a:solidFill>
                <a:latin typeface="Atkinson Hyperlegible" pitchFamily="2" charset="0"/>
                <a:ea typeface="Tahoma" panose="020B0604030504040204" pitchFamily="34" charset="0"/>
                <a:cs typeface="Tahoma" panose="020B0604030504040204" pitchFamily="34" charset="0"/>
              </a:rPr>
              <a:t>By default, WHONET will be installed to the C:\WHONET folder.  Click “Next”.</a:t>
            </a:r>
          </a:p>
        </p:txBody>
      </p:sp>
      <p:sp>
        <p:nvSpPr>
          <p:cNvPr id="4" name="Freeform 4"/>
          <p:cNvSpPr/>
          <p:nvPr/>
        </p:nvSpPr>
        <p:spPr>
          <a:xfrm>
            <a:off x="1655383" y="2285683"/>
            <a:ext cx="5391150" cy="4269355"/>
          </a:xfrm>
          <a:custGeom>
            <a:avLst/>
            <a:gdLst/>
            <a:ahLst/>
            <a:cxnLst/>
            <a:rect l="l" t="t" r="r" b="b"/>
            <a:pathLst>
              <a:path w="8086725" h="6404033">
                <a:moveTo>
                  <a:pt x="0" y="0"/>
                </a:moveTo>
                <a:lnTo>
                  <a:pt x="8086725" y="0"/>
                </a:lnTo>
                <a:lnTo>
                  <a:pt x="8086725" y="6404033"/>
                </a:lnTo>
                <a:lnTo>
                  <a:pt x="0" y="6404033"/>
                </a:lnTo>
                <a:lnTo>
                  <a:pt x="0" y="0"/>
                </a:lnTo>
                <a:close/>
              </a:path>
            </a:pathLst>
          </a:custGeom>
          <a:blipFill>
            <a:blip r:embed="rId2"/>
            <a:stretch>
              <a:fillRect/>
            </a:stretch>
          </a:blipFill>
        </p:spPr>
        <p:txBody>
          <a:bodyPr/>
          <a:lstStyle/>
          <a:p>
            <a:endParaRPr lang="en-US" sz="1200">
              <a:latin typeface="Atkinson Hyperlegible" pitchFamily="2" charset="0"/>
            </a:endParaRPr>
          </a:p>
        </p:txBody>
      </p:sp>
      <p:sp>
        <p:nvSpPr>
          <p:cNvPr id="5" name="TextBox 5"/>
          <p:cNvSpPr txBox="1"/>
          <p:nvPr/>
        </p:nvSpPr>
        <p:spPr>
          <a:xfrm>
            <a:off x="961155" y="-26870"/>
            <a:ext cx="10017740" cy="734432"/>
          </a:xfrm>
          <a:prstGeom prst="rect">
            <a:avLst/>
          </a:prstGeom>
        </p:spPr>
        <p:txBody>
          <a:bodyPr lIns="0" tIns="0" rIns="0" bIns="0" rtlCol="0" anchor="t">
            <a:spAutoFit/>
          </a:bodyPr>
          <a:lstStyle/>
          <a:p>
            <a:pPr>
              <a:lnSpc>
                <a:spcPts val="5973"/>
              </a:lnSpc>
            </a:pPr>
            <a:r>
              <a:rPr lang="en-US" sz="4266" spc="-42">
                <a:solidFill>
                  <a:srgbClr val="0B3A7F"/>
                </a:solidFill>
                <a:latin typeface="Atkinson Hyperlegible" pitchFamily="2" charset="0"/>
                <a:ea typeface="Tahoma" panose="020B0604030504040204" pitchFamily="34" charset="0"/>
                <a:cs typeface="Tahoma" panose="020B0604030504040204" pitchFamily="34" charset="0"/>
              </a:rPr>
              <a:t>Step 4 - Installation folder</a:t>
            </a:r>
          </a:p>
        </p:txBody>
      </p:sp>
      <p:sp>
        <p:nvSpPr>
          <p:cNvPr id="7" name="TextBox 7"/>
          <p:cNvSpPr txBox="1"/>
          <p:nvPr/>
        </p:nvSpPr>
        <p:spPr>
          <a:xfrm>
            <a:off x="576888" y="2689638"/>
            <a:ext cx="371570" cy="685572"/>
          </a:xfrm>
          <a:prstGeom prst="rect">
            <a:avLst/>
          </a:prstGeom>
        </p:spPr>
        <p:txBody>
          <a:bodyPr lIns="0" tIns="0" rIns="0" bIns="0" rtlCol="0" anchor="t">
            <a:spAutoFit/>
          </a:bodyPr>
          <a:lstStyle/>
          <a:p>
            <a:pPr>
              <a:lnSpc>
                <a:spcPts val="5578"/>
              </a:lnSpc>
            </a:pPr>
            <a:r>
              <a:rPr lang="en-US" sz="3985" spc="-39">
                <a:solidFill>
                  <a:srgbClr val="FFFFFF"/>
                </a:solidFill>
                <a:latin typeface="Atkinson Hyperlegible" pitchFamily="2" charset="0"/>
              </a:rPr>
              <a:t>C</a:t>
            </a:r>
          </a:p>
        </p:txBody>
      </p:sp>
      <p:sp>
        <p:nvSpPr>
          <p:cNvPr id="10" name="TextBox 10"/>
          <p:cNvSpPr txBox="1"/>
          <p:nvPr/>
        </p:nvSpPr>
        <p:spPr>
          <a:xfrm>
            <a:off x="7530274" y="2336483"/>
            <a:ext cx="4465932" cy="1673728"/>
          </a:xfrm>
          <a:prstGeom prst="rect">
            <a:avLst/>
          </a:prstGeom>
        </p:spPr>
        <p:txBody>
          <a:bodyPr lIns="0" tIns="0" rIns="0" bIns="0" rtlCol="0" anchor="t">
            <a:spAutoFit/>
          </a:bodyPr>
          <a:lstStyle/>
          <a:p>
            <a:pPr>
              <a:lnSpc>
                <a:spcPts val="3291"/>
              </a:lnSpc>
            </a:pPr>
            <a:r>
              <a:rPr lang="en-US" sz="2351" spc="-23" dirty="0">
                <a:solidFill>
                  <a:srgbClr val="0B3A7F"/>
                </a:solidFill>
                <a:latin typeface="Atkinson Hyperlegible" pitchFamily="2" charset="0"/>
                <a:ea typeface="Tahoma" panose="020B0604030504040204" pitchFamily="34" charset="0"/>
                <a:cs typeface="Tahoma" panose="020B0604030504040204" pitchFamily="34" charset="0"/>
              </a:rPr>
              <a:t>Or you can use “Browse” to choose a different location on the local hard drive or on a network drive.</a:t>
            </a:r>
          </a:p>
        </p:txBody>
      </p:sp>
      <p:grpSp>
        <p:nvGrpSpPr>
          <p:cNvPr id="8" name="Group 7">
            <a:extLst>
              <a:ext uri="{FF2B5EF4-FFF2-40B4-BE49-F238E27FC236}">
                <a16:creationId xmlns:a16="http://schemas.microsoft.com/office/drawing/2014/main" id="{B088B076-A085-5673-C8BD-2498FA8AA032}"/>
              </a:ext>
            </a:extLst>
          </p:cNvPr>
          <p:cNvGrpSpPr/>
          <p:nvPr/>
        </p:nvGrpSpPr>
        <p:grpSpPr>
          <a:xfrm>
            <a:off x="73629" y="72784"/>
            <a:ext cx="588108" cy="596974"/>
            <a:chOff x="97692" y="88826"/>
            <a:chExt cx="588108" cy="596974"/>
          </a:xfrm>
        </p:grpSpPr>
        <p:sp>
          <p:nvSpPr>
            <p:cNvPr id="9" name="Freeform 4">
              <a:extLst>
                <a:ext uri="{FF2B5EF4-FFF2-40B4-BE49-F238E27FC236}">
                  <a16:creationId xmlns:a16="http://schemas.microsoft.com/office/drawing/2014/main" id="{793093CA-5B8D-DA6C-6008-E2D2776F9EF6}"/>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3" name="TextBox 13">
              <a:extLst>
                <a:ext uri="{FF2B5EF4-FFF2-40B4-BE49-F238E27FC236}">
                  <a16:creationId xmlns:a16="http://schemas.microsoft.com/office/drawing/2014/main" id="{491028D4-5531-4F32-0933-DC5BE4AB8EFC}"/>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4" name="Group 13">
            <a:extLst>
              <a:ext uri="{FF2B5EF4-FFF2-40B4-BE49-F238E27FC236}">
                <a16:creationId xmlns:a16="http://schemas.microsoft.com/office/drawing/2014/main" id="{9F955155-F8F3-698E-73EF-DD6DA3C03314}"/>
              </a:ext>
            </a:extLst>
          </p:cNvPr>
          <p:cNvGrpSpPr/>
          <p:nvPr/>
        </p:nvGrpSpPr>
        <p:grpSpPr>
          <a:xfrm>
            <a:off x="37531" y="522706"/>
            <a:ext cx="686587" cy="985057"/>
            <a:chOff x="2330260" y="1769954"/>
            <a:chExt cx="1029881" cy="1477584"/>
          </a:xfrm>
        </p:grpSpPr>
        <p:sp>
          <p:nvSpPr>
            <p:cNvPr id="15" name="Freeform 7">
              <a:extLst>
                <a:ext uri="{FF2B5EF4-FFF2-40B4-BE49-F238E27FC236}">
                  <a16:creationId xmlns:a16="http://schemas.microsoft.com/office/drawing/2014/main" id="{CEAAD6A7-A041-CCC3-9AC4-50DBC3201EE1}"/>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6" name="TextBox 10">
              <a:extLst>
                <a:ext uri="{FF2B5EF4-FFF2-40B4-BE49-F238E27FC236}">
                  <a16:creationId xmlns:a16="http://schemas.microsoft.com/office/drawing/2014/main" id="{C85BC354-8D4B-0CA9-B899-5A6485803BA4}"/>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spTree>
    <p:extLst>
      <p:ext uri="{BB962C8B-B14F-4D97-AF65-F5344CB8AC3E}">
        <p14:creationId xmlns:p14="http://schemas.microsoft.com/office/powerpoint/2010/main" val="1986661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077959" y="1387819"/>
            <a:ext cx="5391150" cy="4269355"/>
          </a:xfrm>
          <a:custGeom>
            <a:avLst/>
            <a:gdLst/>
            <a:ahLst/>
            <a:cxnLst/>
            <a:rect l="l" t="t" r="r" b="b"/>
            <a:pathLst>
              <a:path w="8086725" h="6404033">
                <a:moveTo>
                  <a:pt x="0" y="0"/>
                </a:moveTo>
                <a:lnTo>
                  <a:pt x="8086725" y="0"/>
                </a:lnTo>
                <a:lnTo>
                  <a:pt x="8086725" y="6404032"/>
                </a:lnTo>
                <a:lnTo>
                  <a:pt x="0" y="6404032"/>
                </a:lnTo>
                <a:lnTo>
                  <a:pt x="0" y="0"/>
                </a:lnTo>
                <a:close/>
              </a:path>
            </a:pathLst>
          </a:custGeom>
          <a:blipFill>
            <a:blip r:embed="rId2"/>
            <a:stretch>
              <a:fillRect/>
            </a:stretch>
          </a:blipFill>
        </p:spPr>
        <p:txBody>
          <a:bodyPr/>
          <a:lstStyle/>
          <a:p>
            <a:endParaRPr lang="en-US" sz="1200">
              <a:latin typeface="Atkinson Hyperlegible" pitchFamily="2" charset="0"/>
            </a:endParaRPr>
          </a:p>
        </p:txBody>
      </p:sp>
      <p:sp>
        <p:nvSpPr>
          <p:cNvPr id="4" name="TextBox 4"/>
          <p:cNvSpPr txBox="1"/>
          <p:nvPr/>
        </p:nvSpPr>
        <p:spPr>
          <a:xfrm>
            <a:off x="972130" y="-26870"/>
            <a:ext cx="9128216" cy="1503873"/>
          </a:xfrm>
          <a:prstGeom prst="rect">
            <a:avLst/>
          </a:prstGeom>
        </p:spPr>
        <p:txBody>
          <a:bodyPr wrap="square" lIns="0" tIns="0" rIns="0" bIns="0" rtlCol="0" anchor="t">
            <a:spAutoFit/>
          </a:bodyPr>
          <a:lstStyle/>
          <a:p>
            <a:pPr>
              <a:lnSpc>
                <a:spcPts val="5973"/>
              </a:lnSpc>
            </a:pPr>
            <a:r>
              <a:rPr lang="en-US" sz="4266" spc="-42" dirty="0">
                <a:solidFill>
                  <a:srgbClr val="0B3A7F"/>
                </a:solidFill>
                <a:latin typeface="Atkinson Hyperlegible" pitchFamily="2" charset="0"/>
                <a:ea typeface="Tahoma" panose="020B0604030504040204" pitchFamily="34" charset="0"/>
                <a:cs typeface="Tahoma" panose="020B0604030504040204" pitchFamily="34" charset="0"/>
              </a:rPr>
              <a:t>Step 5 - Final step Click “Install”</a:t>
            </a:r>
          </a:p>
          <a:p>
            <a:pPr>
              <a:lnSpc>
                <a:spcPts val="5973"/>
              </a:lnSpc>
            </a:pPr>
            <a:endParaRPr lang="en-US" sz="4266" spc="-42" dirty="0">
              <a:solidFill>
                <a:srgbClr val="0B3A7F"/>
              </a:solidFill>
              <a:latin typeface="Atkinson Hyperlegible" pitchFamily="2" charset="0"/>
              <a:ea typeface="Tahoma" panose="020B0604030504040204" pitchFamily="34" charset="0"/>
              <a:cs typeface="Tahoma" panose="020B0604030504040204" pitchFamily="34" charset="0"/>
            </a:endParaRPr>
          </a:p>
        </p:txBody>
      </p:sp>
      <p:sp>
        <p:nvSpPr>
          <p:cNvPr id="6" name="TextBox 6"/>
          <p:cNvSpPr txBox="1"/>
          <p:nvPr/>
        </p:nvSpPr>
        <p:spPr>
          <a:xfrm>
            <a:off x="1041330" y="2689638"/>
            <a:ext cx="371570" cy="685572"/>
          </a:xfrm>
          <a:prstGeom prst="rect">
            <a:avLst/>
          </a:prstGeom>
        </p:spPr>
        <p:txBody>
          <a:bodyPr lIns="0" tIns="0" rIns="0" bIns="0" rtlCol="0" anchor="t">
            <a:spAutoFit/>
          </a:bodyPr>
          <a:lstStyle/>
          <a:p>
            <a:pPr>
              <a:lnSpc>
                <a:spcPts val="5578"/>
              </a:lnSpc>
            </a:pPr>
            <a:r>
              <a:rPr lang="en-US" sz="3985" spc="-39">
                <a:solidFill>
                  <a:srgbClr val="FFFFFF"/>
                </a:solidFill>
                <a:latin typeface="Atkinson Hyperlegible" pitchFamily="2" charset="0"/>
              </a:rPr>
              <a:t>C</a:t>
            </a:r>
          </a:p>
        </p:txBody>
      </p:sp>
      <p:grpSp>
        <p:nvGrpSpPr>
          <p:cNvPr id="7" name="Group 6">
            <a:extLst>
              <a:ext uri="{FF2B5EF4-FFF2-40B4-BE49-F238E27FC236}">
                <a16:creationId xmlns:a16="http://schemas.microsoft.com/office/drawing/2014/main" id="{A6719F4C-68CF-1746-2BCD-3DE6FD3CBE6C}"/>
              </a:ext>
            </a:extLst>
          </p:cNvPr>
          <p:cNvGrpSpPr/>
          <p:nvPr/>
        </p:nvGrpSpPr>
        <p:grpSpPr>
          <a:xfrm>
            <a:off x="73629" y="72784"/>
            <a:ext cx="588108" cy="596974"/>
            <a:chOff x="97692" y="88826"/>
            <a:chExt cx="588108" cy="596974"/>
          </a:xfrm>
        </p:grpSpPr>
        <p:sp>
          <p:nvSpPr>
            <p:cNvPr id="8" name="Freeform 4">
              <a:extLst>
                <a:ext uri="{FF2B5EF4-FFF2-40B4-BE49-F238E27FC236}">
                  <a16:creationId xmlns:a16="http://schemas.microsoft.com/office/drawing/2014/main" id="{353B6422-D6FC-472C-7C9C-8CCA55BEC7AB}"/>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1" name="TextBox 13">
              <a:extLst>
                <a:ext uri="{FF2B5EF4-FFF2-40B4-BE49-F238E27FC236}">
                  <a16:creationId xmlns:a16="http://schemas.microsoft.com/office/drawing/2014/main" id="{80A8A3B0-05AD-07E7-C145-6A5509423874}"/>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2" name="Group 11">
            <a:extLst>
              <a:ext uri="{FF2B5EF4-FFF2-40B4-BE49-F238E27FC236}">
                <a16:creationId xmlns:a16="http://schemas.microsoft.com/office/drawing/2014/main" id="{1096C3A2-025B-7734-4D06-29C1B26B3921}"/>
              </a:ext>
            </a:extLst>
          </p:cNvPr>
          <p:cNvGrpSpPr/>
          <p:nvPr/>
        </p:nvGrpSpPr>
        <p:grpSpPr>
          <a:xfrm>
            <a:off x="37531" y="522706"/>
            <a:ext cx="686587" cy="985057"/>
            <a:chOff x="2330260" y="1769954"/>
            <a:chExt cx="1029881" cy="1477584"/>
          </a:xfrm>
        </p:grpSpPr>
        <p:sp>
          <p:nvSpPr>
            <p:cNvPr id="13" name="Freeform 7">
              <a:extLst>
                <a:ext uri="{FF2B5EF4-FFF2-40B4-BE49-F238E27FC236}">
                  <a16:creationId xmlns:a16="http://schemas.microsoft.com/office/drawing/2014/main" id="{FECD109F-076D-7521-F6AC-A03CE8FE6E85}"/>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4" name="TextBox 10">
              <a:extLst>
                <a:ext uri="{FF2B5EF4-FFF2-40B4-BE49-F238E27FC236}">
                  <a16:creationId xmlns:a16="http://schemas.microsoft.com/office/drawing/2014/main" id="{DD778FF8-DD80-DCEA-5919-A1EEDBA76718}"/>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spTree>
    <p:extLst>
      <p:ext uri="{BB962C8B-B14F-4D97-AF65-F5344CB8AC3E}">
        <p14:creationId xmlns:p14="http://schemas.microsoft.com/office/powerpoint/2010/main" val="3847137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967622" y="1782500"/>
            <a:ext cx="5391150" cy="4269355"/>
          </a:xfrm>
          <a:custGeom>
            <a:avLst/>
            <a:gdLst/>
            <a:ahLst/>
            <a:cxnLst/>
            <a:rect l="l" t="t" r="r" b="b"/>
            <a:pathLst>
              <a:path w="8086725" h="6404033">
                <a:moveTo>
                  <a:pt x="0" y="0"/>
                </a:moveTo>
                <a:lnTo>
                  <a:pt x="8086725" y="0"/>
                </a:lnTo>
                <a:lnTo>
                  <a:pt x="8086725" y="6404033"/>
                </a:lnTo>
                <a:lnTo>
                  <a:pt x="0" y="6404033"/>
                </a:lnTo>
                <a:lnTo>
                  <a:pt x="0" y="0"/>
                </a:lnTo>
                <a:close/>
              </a:path>
            </a:pathLst>
          </a:custGeom>
          <a:blipFill>
            <a:blip r:embed="rId2"/>
            <a:stretch>
              <a:fillRect/>
            </a:stretch>
          </a:blipFill>
        </p:spPr>
        <p:txBody>
          <a:bodyPr/>
          <a:lstStyle/>
          <a:p>
            <a:endParaRPr lang="en-US" sz="1200">
              <a:latin typeface="Atkinson Hyperlegible" pitchFamily="2" charset="0"/>
            </a:endParaRPr>
          </a:p>
        </p:txBody>
      </p:sp>
      <p:sp>
        <p:nvSpPr>
          <p:cNvPr id="4" name="TextBox 4"/>
          <p:cNvSpPr txBox="1"/>
          <p:nvPr/>
        </p:nvSpPr>
        <p:spPr>
          <a:xfrm>
            <a:off x="1798747" y="-61709"/>
            <a:ext cx="8410655" cy="1481688"/>
          </a:xfrm>
          <a:prstGeom prst="rect">
            <a:avLst/>
          </a:prstGeom>
        </p:spPr>
        <p:txBody>
          <a:bodyPr wrap="square" lIns="0" tIns="0" rIns="0" bIns="0" rtlCol="0" anchor="t">
            <a:spAutoFit/>
          </a:bodyPr>
          <a:lstStyle/>
          <a:p>
            <a:pPr>
              <a:lnSpc>
                <a:spcPts val="5973"/>
              </a:lnSpc>
            </a:pPr>
            <a:r>
              <a:rPr lang="en-US" sz="4000" spc="-42" dirty="0">
                <a:solidFill>
                  <a:srgbClr val="0B3A7F"/>
                </a:solidFill>
                <a:latin typeface="Atkinson Hyperlegible" pitchFamily="2" charset="0"/>
                <a:ea typeface="Tahoma" panose="020B0604030504040204" pitchFamily="34" charset="0"/>
                <a:cs typeface="Tahoma" panose="020B0604030504040204" pitchFamily="34" charset="0"/>
              </a:rPr>
              <a:t>Step 6 - Installation completed Click “Finish” </a:t>
            </a:r>
          </a:p>
        </p:txBody>
      </p:sp>
      <p:sp>
        <p:nvSpPr>
          <p:cNvPr id="6" name="TextBox 6"/>
          <p:cNvSpPr txBox="1"/>
          <p:nvPr/>
        </p:nvSpPr>
        <p:spPr>
          <a:xfrm>
            <a:off x="1041330" y="2689638"/>
            <a:ext cx="371570" cy="685572"/>
          </a:xfrm>
          <a:prstGeom prst="rect">
            <a:avLst/>
          </a:prstGeom>
        </p:spPr>
        <p:txBody>
          <a:bodyPr lIns="0" tIns="0" rIns="0" bIns="0" rtlCol="0" anchor="t">
            <a:spAutoFit/>
          </a:bodyPr>
          <a:lstStyle/>
          <a:p>
            <a:pPr>
              <a:lnSpc>
                <a:spcPts val="5578"/>
              </a:lnSpc>
            </a:pPr>
            <a:r>
              <a:rPr lang="en-US" sz="3985" spc="-39">
                <a:solidFill>
                  <a:srgbClr val="FFFFFF"/>
                </a:solidFill>
                <a:latin typeface="Atkinson Hyperlegible" pitchFamily="2" charset="0"/>
              </a:rPr>
              <a:t>C</a:t>
            </a:r>
          </a:p>
        </p:txBody>
      </p:sp>
      <p:grpSp>
        <p:nvGrpSpPr>
          <p:cNvPr id="7" name="Group 6">
            <a:extLst>
              <a:ext uri="{FF2B5EF4-FFF2-40B4-BE49-F238E27FC236}">
                <a16:creationId xmlns:a16="http://schemas.microsoft.com/office/drawing/2014/main" id="{0F1DABA2-7180-921B-B5EE-2ABC25983407}"/>
              </a:ext>
            </a:extLst>
          </p:cNvPr>
          <p:cNvGrpSpPr/>
          <p:nvPr/>
        </p:nvGrpSpPr>
        <p:grpSpPr>
          <a:xfrm>
            <a:off x="73629" y="72784"/>
            <a:ext cx="588108" cy="596974"/>
            <a:chOff x="97692" y="88826"/>
            <a:chExt cx="588108" cy="596974"/>
          </a:xfrm>
        </p:grpSpPr>
        <p:sp>
          <p:nvSpPr>
            <p:cNvPr id="8" name="Freeform 4">
              <a:extLst>
                <a:ext uri="{FF2B5EF4-FFF2-40B4-BE49-F238E27FC236}">
                  <a16:creationId xmlns:a16="http://schemas.microsoft.com/office/drawing/2014/main" id="{5D77C1D6-CB3D-036D-BF2D-914F5A130582}"/>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1" name="TextBox 13">
              <a:extLst>
                <a:ext uri="{FF2B5EF4-FFF2-40B4-BE49-F238E27FC236}">
                  <a16:creationId xmlns:a16="http://schemas.microsoft.com/office/drawing/2014/main" id="{030178B8-27C3-29C9-66A2-F2AB33595D66}"/>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2" name="Group 11">
            <a:extLst>
              <a:ext uri="{FF2B5EF4-FFF2-40B4-BE49-F238E27FC236}">
                <a16:creationId xmlns:a16="http://schemas.microsoft.com/office/drawing/2014/main" id="{D4267586-8AAF-B139-E2EA-D2FC9D4046CB}"/>
              </a:ext>
            </a:extLst>
          </p:cNvPr>
          <p:cNvGrpSpPr/>
          <p:nvPr/>
        </p:nvGrpSpPr>
        <p:grpSpPr>
          <a:xfrm>
            <a:off x="37531" y="522706"/>
            <a:ext cx="686587" cy="985057"/>
            <a:chOff x="2330260" y="1769954"/>
            <a:chExt cx="1029881" cy="1477584"/>
          </a:xfrm>
        </p:grpSpPr>
        <p:sp>
          <p:nvSpPr>
            <p:cNvPr id="13" name="Freeform 7">
              <a:extLst>
                <a:ext uri="{FF2B5EF4-FFF2-40B4-BE49-F238E27FC236}">
                  <a16:creationId xmlns:a16="http://schemas.microsoft.com/office/drawing/2014/main" id="{494FA191-10FA-A8EB-D3DB-770675B6C4F8}"/>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4" name="TextBox 10">
              <a:extLst>
                <a:ext uri="{FF2B5EF4-FFF2-40B4-BE49-F238E27FC236}">
                  <a16:creationId xmlns:a16="http://schemas.microsoft.com/office/drawing/2014/main" id="{AB34642E-D9FE-AE15-9112-D41E5A21ADAF}"/>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spTree>
    <p:extLst>
      <p:ext uri="{BB962C8B-B14F-4D97-AF65-F5344CB8AC3E}">
        <p14:creationId xmlns:p14="http://schemas.microsoft.com/office/powerpoint/2010/main" val="2725701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103724" y="1921895"/>
            <a:ext cx="6863025" cy="4269355"/>
          </a:xfrm>
          <a:custGeom>
            <a:avLst/>
            <a:gdLst/>
            <a:ahLst/>
            <a:cxnLst/>
            <a:rect l="l" t="t" r="r" b="b"/>
            <a:pathLst>
              <a:path w="10294537" h="6404033">
                <a:moveTo>
                  <a:pt x="0" y="0"/>
                </a:moveTo>
                <a:lnTo>
                  <a:pt x="10294537" y="0"/>
                </a:lnTo>
                <a:lnTo>
                  <a:pt x="10294537" y="6404033"/>
                </a:lnTo>
                <a:lnTo>
                  <a:pt x="0" y="6404033"/>
                </a:lnTo>
                <a:lnTo>
                  <a:pt x="0" y="0"/>
                </a:lnTo>
                <a:close/>
              </a:path>
            </a:pathLst>
          </a:custGeom>
          <a:blipFill>
            <a:blip r:embed="rId2"/>
            <a:stretch>
              <a:fillRect/>
            </a:stretch>
          </a:blipFill>
        </p:spPr>
        <p:txBody>
          <a:bodyPr/>
          <a:lstStyle/>
          <a:p>
            <a:endParaRPr lang="en-US" sz="1200">
              <a:latin typeface="Atkinson Hyperlegible" pitchFamily="2" charset="0"/>
            </a:endParaRPr>
          </a:p>
        </p:txBody>
      </p:sp>
      <p:sp>
        <p:nvSpPr>
          <p:cNvPr id="4" name="TextBox 4"/>
          <p:cNvSpPr txBox="1"/>
          <p:nvPr/>
        </p:nvSpPr>
        <p:spPr>
          <a:xfrm>
            <a:off x="1814386" y="15145"/>
            <a:ext cx="8436961" cy="1503873"/>
          </a:xfrm>
          <a:prstGeom prst="rect">
            <a:avLst/>
          </a:prstGeom>
        </p:spPr>
        <p:txBody>
          <a:bodyPr wrap="square" lIns="0" tIns="0" rIns="0" bIns="0" rtlCol="0" anchor="t">
            <a:spAutoFit/>
          </a:bodyPr>
          <a:lstStyle/>
          <a:p>
            <a:pPr>
              <a:lnSpc>
                <a:spcPts val="5973"/>
              </a:lnSpc>
            </a:pPr>
            <a:r>
              <a:rPr lang="en-US" sz="4266" spc="-42" dirty="0">
                <a:solidFill>
                  <a:srgbClr val="0B3A7F"/>
                </a:solidFill>
                <a:latin typeface="Atkinson Hyperlegible" pitchFamily="2" charset="0"/>
                <a:ea typeface="Tahoma" panose="020B0604030504040204" pitchFamily="34" charset="0"/>
                <a:cs typeface="Tahoma" panose="020B0604030504040204" pitchFamily="34" charset="0"/>
              </a:rPr>
              <a:t>Step 7 - Close the installation</a:t>
            </a:r>
          </a:p>
          <a:p>
            <a:pPr>
              <a:lnSpc>
                <a:spcPts val="5973"/>
              </a:lnSpc>
            </a:pPr>
            <a:r>
              <a:rPr lang="en-US" sz="4266" spc="-42" dirty="0">
                <a:solidFill>
                  <a:srgbClr val="0B3A7F"/>
                </a:solidFill>
                <a:latin typeface="Atkinson Hyperlegible" pitchFamily="2" charset="0"/>
                <a:ea typeface="Tahoma" panose="020B0604030504040204" pitchFamily="34" charset="0"/>
                <a:cs typeface="Tahoma" panose="020B0604030504040204" pitchFamily="34" charset="0"/>
              </a:rPr>
              <a:t> software Click “Close”.</a:t>
            </a:r>
          </a:p>
        </p:txBody>
      </p:sp>
      <p:grpSp>
        <p:nvGrpSpPr>
          <p:cNvPr id="6" name="Group 5">
            <a:extLst>
              <a:ext uri="{FF2B5EF4-FFF2-40B4-BE49-F238E27FC236}">
                <a16:creationId xmlns:a16="http://schemas.microsoft.com/office/drawing/2014/main" id="{B282C1C3-E108-206D-4D49-2DECE55E8512}"/>
              </a:ext>
            </a:extLst>
          </p:cNvPr>
          <p:cNvGrpSpPr/>
          <p:nvPr/>
        </p:nvGrpSpPr>
        <p:grpSpPr>
          <a:xfrm>
            <a:off x="73629" y="72784"/>
            <a:ext cx="588108" cy="596974"/>
            <a:chOff x="97692" y="88826"/>
            <a:chExt cx="588108" cy="596974"/>
          </a:xfrm>
        </p:grpSpPr>
        <p:sp>
          <p:nvSpPr>
            <p:cNvPr id="7" name="Freeform 4">
              <a:extLst>
                <a:ext uri="{FF2B5EF4-FFF2-40B4-BE49-F238E27FC236}">
                  <a16:creationId xmlns:a16="http://schemas.microsoft.com/office/drawing/2014/main" id="{092A1E3A-F922-2F62-DC81-52888AC3EC33}"/>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8" name="TextBox 13">
              <a:extLst>
                <a:ext uri="{FF2B5EF4-FFF2-40B4-BE49-F238E27FC236}">
                  <a16:creationId xmlns:a16="http://schemas.microsoft.com/office/drawing/2014/main" id="{8A0B22A0-275F-9107-767E-55D42F1EB7A1}"/>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1" name="Group 10">
            <a:extLst>
              <a:ext uri="{FF2B5EF4-FFF2-40B4-BE49-F238E27FC236}">
                <a16:creationId xmlns:a16="http://schemas.microsoft.com/office/drawing/2014/main" id="{3EFF4EFA-7B61-4790-7DD3-568E63BF2AEB}"/>
              </a:ext>
            </a:extLst>
          </p:cNvPr>
          <p:cNvGrpSpPr/>
          <p:nvPr/>
        </p:nvGrpSpPr>
        <p:grpSpPr>
          <a:xfrm>
            <a:off x="37531" y="522706"/>
            <a:ext cx="686587" cy="985057"/>
            <a:chOff x="2330260" y="1769954"/>
            <a:chExt cx="1029881" cy="1477584"/>
          </a:xfrm>
        </p:grpSpPr>
        <p:sp>
          <p:nvSpPr>
            <p:cNvPr id="12" name="Freeform 7">
              <a:extLst>
                <a:ext uri="{FF2B5EF4-FFF2-40B4-BE49-F238E27FC236}">
                  <a16:creationId xmlns:a16="http://schemas.microsoft.com/office/drawing/2014/main" id="{3713CA01-B275-FCC3-AD35-DB5A8E182248}"/>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3" name="TextBox 10">
              <a:extLst>
                <a:ext uri="{FF2B5EF4-FFF2-40B4-BE49-F238E27FC236}">
                  <a16:creationId xmlns:a16="http://schemas.microsoft.com/office/drawing/2014/main" id="{52DBF181-534D-F719-ED06-536461A250D4}"/>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spTree>
    <p:extLst>
      <p:ext uri="{BB962C8B-B14F-4D97-AF65-F5344CB8AC3E}">
        <p14:creationId xmlns:p14="http://schemas.microsoft.com/office/powerpoint/2010/main" val="2679939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530493" y="2689638"/>
            <a:ext cx="1060303" cy="2471489"/>
          </a:xfrm>
          <a:custGeom>
            <a:avLst/>
            <a:gdLst/>
            <a:ahLst/>
            <a:cxnLst/>
            <a:rect l="l" t="t" r="r" b="b"/>
            <a:pathLst>
              <a:path w="2559553" h="5873846">
                <a:moveTo>
                  <a:pt x="0" y="0"/>
                </a:moveTo>
                <a:lnTo>
                  <a:pt x="2559553" y="0"/>
                </a:lnTo>
                <a:lnTo>
                  <a:pt x="2559553" y="5873846"/>
                </a:lnTo>
                <a:lnTo>
                  <a:pt x="0" y="5873846"/>
                </a:lnTo>
                <a:lnTo>
                  <a:pt x="0" y="0"/>
                </a:lnTo>
                <a:close/>
              </a:path>
            </a:pathLst>
          </a:custGeom>
          <a:blipFill>
            <a:blip r:embed="rId2"/>
            <a:stretch>
              <a:fillRect/>
            </a:stretch>
          </a:blipFill>
        </p:spPr>
        <p:txBody>
          <a:bodyPr/>
          <a:lstStyle/>
          <a:p>
            <a:endParaRPr lang="en-US" sz="1200">
              <a:latin typeface="Atkinson Hyperlegible" pitchFamily="2" charset="0"/>
            </a:endParaRPr>
          </a:p>
        </p:txBody>
      </p:sp>
      <p:sp>
        <p:nvSpPr>
          <p:cNvPr id="4" name="TextBox 4"/>
          <p:cNvSpPr txBox="1"/>
          <p:nvPr/>
        </p:nvSpPr>
        <p:spPr>
          <a:xfrm>
            <a:off x="772725" y="8789"/>
            <a:ext cx="11406575" cy="734432"/>
          </a:xfrm>
          <a:prstGeom prst="rect">
            <a:avLst/>
          </a:prstGeom>
        </p:spPr>
        <p:txBody>
          <a:bodyPr lIns="0" tIns="0" rIns="0" bIns="0" rtlCol="0" anchor="t">
            <a:spAutoFit/>
          </a:bodyPr>
          <a:lstStyle/>
          <a:p>
            <a:pPr>
              <a:lnSpc>
                <a:spcPts val="5973"/>
              </a:lnSpc>
            </a:pPr>
            <a:r>
              <a:rPr lang="en-US" sz="4266" spc="-42">
                <a:solidFill>
                  <a:srgbClr val="0B3A7F"/>
                </a:solidFill>
                <a:latin typeface="Atkinson Hyperlegible" pitchFamily="2" charset="0"/>
                <a:ea typeface="Tahoma" panose="020B0604030504040204" pitchFamily="34" charset="0"/>
                <a:cs typeface="Tahoma" panose="020B0604030504040204" pitchFamily="34" charset="0"/>
              </a:rPr>
              <a:t>After WHONET Installation</a:t>
            </a:r>
          </a:p>
        </p:txBody>
      </p:sp>
      <p:sp>
        <p:nvSpPr>
          <p:cNvPr id="6" name="TextBox 6"/>
          <p:cNvSpPr txBox="1"/>
          <p:nvPr/>
        </p:nvSpPr>
        <p:spPr>
          <a:xfrm>
            <a:off x="445193" y="2689638"/>
            <a:ext cx="371570" cy="685572"/>
          </a:xfrm>
          <a:prstGeom prst="rect">
            <a:avLst/>
          </a:prstGeom>
        </p:spPr>
        <p:txBody>
          <a:bodyPr lIns="0" tIns="0" rIns="0" bIns="0" rtlCol="0" anchor="t">
            <a:spAutoFit/>
          </a:bodyPr>
          <a:lstStyle/>
          <a:p>
            <a:pPr>
              <a:lnSpc>
                <a:spcPts val="5578"/>
              </a:lnSpc>
            </a:pPr>
            <a:r>
              <a:rPr lang="en-US" sz="3985" spc="-39">
                <a:solidFill>
                  <a:srgbClr val="FFFFFF"/>
                </a:solidFill>
                <a:latin typeface="Atkinson Hyperlegible" pitchFamily="2" charset="0"/>
              </a:rPr>
              <a:t>C</a:t>
            </a:r>
          </a:p>
        </p:txBody>
      </p:sp>
      <p:sp>
        <p:nvSpPr>
          <p:cNvPr id="9" name="Freeform 9"/>
          <p:cNvSpPr/>
          <p:nvPr/>
        </p:nvSpPr>
        <p:spPr>
          <a:xfrm>
            <a:off x="3974729" y="2414336"/>
            <a:ext cx="5868631" cy="3208421"/>
          </a:xfrm>
          <a:custGeom>
            <a:avLst/>
            <a:gdLst/>
            <a:ahLst/>
            <a:cxnLst/>
            <a:rect l="l" t="t" r="r" b="b"/>
            <a:pathLst>
              <a:path w="11297207" h="6897163">
                <a:moveTo>
                  <a:pt x="0" y="0"/>
                </a:moveTo>
                <a:lnTo>
                  <a:pt x="11297207" y="0"/>
                </a:lnTo>
                <a:lnTo>
                  <a:pt x="11297207" y="6897163"/>
                </a:lnTo>
                <a:lnTo>
                  <a:pt x="0" y="6897163"/>
                </a:lnTo>
                <a:lnTo>
                  <a:pt x="0" y="0"/>
                </a:lnTo>
                <a:close/>
              </a:path>
            </a:pathLst>
          </a:custGeom>
          <a:blipFill>
            <a:blip r:embed="rId3"/>
            <a:stretch>
              <a:fillRect/>
            </a:stretch>
          </a:blipFill>
        </p:spPr>
        <p:txBody>
          <a:bodyPr/>
          <a:lstStyle/>
          <a:p>
            <a:endParaRPr lang="en-US" sz="1200">
              <a:latin typeface="Atkinson Hyperlegible" pitchFamily="2" charset="0"/>
            </a:endParaRPr>
          </a:p>
        </p:txBody>
      </p:sp>
      <p:grpSp>
        <p:nvGrpSpPr>
          <p:cNvPr id="7" name="Group 6">
            <a:extLst>
              <a:ext uri="{FF2B5EF4-FFF2-40B4-BE49-F238E27FC236}">
                <a16:creationId xmlns:a16="http://schemas.microsoft.com/office/drawing/2014/main" id="{CE6734E8-D620-2417-0FDA-A1D777B871F9}"/>
              </a:ext>
            </a:extLst>
          </p:cNvPr>
          <p:cNvGrpSpPr/>
          <p:nvPr/>
        </p:nvGrpSpPr>
        <p:grpSpPr>
          <a:xfrm>
            <a:off x="73629" y="72784"/>
            <a:ext cx="588108" cy="596974"/>
            <a:chOff x="97692" y="88826"/>
            <a:chExt cx="588108" cy="596974"/>
          </a:xfrm>
        </p:grpSpPr>
        <p:sp>
          <p:nvSpPr>
            <p:cNvPr id="8" name="Freeform 4">
              <a:extLst>
                <a:ext uri="{FF2B5EF4-FFF2-40B4-BE49-F238E27FC236}">
                  <a16:creationId xmlns:a16="http://schemas.microsoft.com/office/drawing/2014/main" id="{A30B228E-6610-9FC5-36E5-E8E3F5F6162B}"/>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3" name="TextBox 13">
              <a:extLst>
                <a:ext uri="{FF2B5EF4-FFF2-40B4-BE49-F238E27FC236}">
                  <a16:creationId xmlns:a16="http://schemas.microsoft.com/office/drawing/2014/main" id="{083F9C00-F3BB-0FB1-F49E-1402881102D3}"/>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4" name="Group 13">
            <a:extLst>
              <a:ext uri="{FF2B5EF4-FFF2-40B4-BE49-F238E27FC236}">
                <a16:creationId xmlns:a16="http://schemas.microsoft.com/office/drawing/2014/main" id="{C022A429-D50A-08E5-F3D1-2E42FD1179ED}"/>
              </a:ext>
            </a:extLst>
          </p:cNvPr>
          <p:cNvGrpSpPr/>
          <p:nvPr/>
        </p:nvGrpSpPr>
        <p:grpSpPr>
          <a:xfrm>
            <a:off x="37531" y="530727"/>
            <a:ext cx="686587" cy="985057"/>
            <a:chOff x="2330260" y="1769954"/>
            <a:chExt cx="1029881" cy="1477584"/>
          </a:xfrm>
        </p:grpSpPr>
        <p:sp>
          <p:nvSpPr>
            <p:cNvPr id="15" name="Freeform 7">
              <a:extLst>
                <a:ext uri="{FF2B5EF4-FFF2-40B4-BE49-F238E27FC236}">
                  <a16:creationId xmlns:a16="http://schemas.microsoft.com/office/drawing/2014/main" id="{F2EC14C2-7102-910A-B861-0D1A2B7CECDB}"/>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latin typeface="Atkinson Hyperlegible" pitchFamily="2" charset="0"/>
              </a:endParaRPr>
            </a:p>
          </p:txBody>
        </p:sp>
        <p:sp>
          <p:nvSpPr>
            <p:cNvPr id="16" name="TextBox 10">
              <a:extLst>
                <a:ext uri="{FF2B5EF4-FFF2-40B4-BE49-F238E27FC236}">
                  <a16:creationId xmlns:a16="http://schemas.microsoft.com/office/drawing/2014/main" id="{97A3A4C7-BD4C-E573-4DA6-46E36500CB7D}"/>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sp>
        <p:nvSpPr>
          <p:cNvPr id="2" name="TextBox 3">
            <a:extLst>
              <a:ext uri="{FF2B5EF4-FFF2-40B4-BE49-F238E27FC236}">
                <a16:creationId xmlns:a16="http://schemas.microsoft.com/office/drawing/2014/main" id="{44F9CB11-871A-7D21-372F-04F4FC84E190}"/>
              </a:ext>
            </a:extLst>
          </p:cNvPr>
          <p:cNvSpPr txBox="1"/>
          <p:nvPr/>
        </p:nvSpPr>
        <p:spPr>
          <a:xfrm>
            <a:off x="948141" y="753215"/>
            <a:ext cx="11115257" cy="1667892"/>
          </a:xfrm>
          <a:prstGeom prst="rect">
            <a:avLst/>
          </a:prstGeom>
        </p:spPr>
        <p:txBody>
          <a:bodyPr wrap="square" lIns="0" tIns="0" rIns="0" bIns="0" rtlCol="0" anchor="t">
            <a:spAutoFit/>
          </a:bodyPr>
          <a:lstStyle/>
          <a:p>
            <a:pPr>
              <a:lnSpc>
                <a:spcPts val="4411"/>
              </a:lnSpc>
            </a:pPr>
            <a:r>
              <a:rPr lang="en-US" sz="3151" spc="-31" dirty="0">
                <a:solidFill>
                  <a:srgbClr val="0B3A7F"/>
                </a:solidFill>
                <a:latin typeface="Atkinson Hyperlegible" pitchFamily="2" charset="0"/>
                <a:ea typeface="Tahoma" panose="020B0604030504040204" pitchFamily="34" charset="0"/>
                <a:cs typeface="Tahoma" panose="020B0604030504040204" pitchFamily="34" charset="0"/>
              </a:rPr>
              <a:t>After the installation is complete, you should see icons for WHONET and BacLink on your desktop.  </a:t>
            </a:r>
          </a:p>
          <a:p>
            <a:pPr>
              <a:lnSpc>
                <a:spcPts val="4411"/>
              </a:lnSpc>
            </a:pPr>
            <a:r>
              <a:rPr lang="en-US" sz="3151" spc="-31" dirty="0">
                <a:solidFill>
                  <a:srgbClr val="0B3A7F"/>
                </a:solidFill>
                <a:latin typeface="Atkinson Hyperlegible" pitchFamily="2" charset="0"/>
                <a:ea typeface="Tahoma" panose="020B0604030504040204" pitchFamily="34" charset="0"/>
                <a:cs typeface="Tahoma" panose="020B0604030504040204" pitchFamily="34" charset="0"/>
              </a:rPr>
              <a:t>Double-click on the WHONET icon to begin the software.</a:t>
            </a:r>
          </a:p>
        </p:txBody>
      </p:sp>
      <p:sp>
        <p:nvSpPr>
          <p:cNvPr id="5" name="TextBox 3">
            <a:extLst>
              <a:ext uri="{FF2B5EF4-FFF2-40B4-BE49-F238E27FC236}">
                <a16:creationId xmlns:a16="http://schemas.microsoft.com/office/drawing/2014/main" id="{0C2B84CC-437A-307B-C87E-125CA789F430}"/>
              </a:ext>
            </a:extLst>
          </p:cNvPr>
          <p:cNvSpPr txBox="1"/>
          <p:nvPr/>
        </p:nvSpPr>
        <p:spPr>
          <a:xfrm>
            <a:off x="948142" y="5710225"/>
            <a:ext cx="11115257" cy="1103635"/>
          </a:xfrm>
          <a:prstGeom prst="rect">
            <a:avLst/>
          </a:prstGeom>
        </p:spPr>
        <p:txBody>
          <a:bodyPr wrap="square" lIns="0" tIns="0" rIns="0" bIns="0" rtlCol="0" anchor="t">
            <a:spAutoFit/>
          </a:bodyPr>
          <a:lstStyle/>
          <a:p>
            <a:pPr>
              <a:lnSpc>
                <a:spcPts val="4411"/>
              </a:lnSpc>
            </a:pPr>
            <a:r>
              <a:rPr lang="en-US" sz="3151" spc="-31" dirty="0">
                <a:solidFill>
                  <a:srgbClr val="0B3A7F"/>
                </a:solidFill>
                <a:latin typeface="Atkinson Hyperlegible" pitchFamily="2" charset="0"/>
                <a:ea typeface="Tahoma" panose="020B0604030504040204" pitchFamily="34" charset="0"/>
                <a:cs typeface="Tahoma" panose="020B0604030504040204" pitchFamily="34" charset="0"/>
              </a:rPr>
              <a:t>If you see the above screen, congratulations!  You have successfully installed WHONET.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38652" y="15139"/>
            <a:ext cx="10086549" cy="734432"/>
          </a:xfrm>
          <a:prstGeom prst="rect">
            <a:avLst/>
          </a:prstGeom>
        </p:spPr>
        <p:txBody>
          <a:bodyPr lIns="0" tIns="0" rIns="0" bIns="0" rtlCol="0" anchor="t">
            <a:spAutoFit/>
          </a:bodyPr>
          <a:lstStyle/>
          <a:p>
            <a:pPr>
              <a:lnSpc>
                <a:spcPts val="5973"/>
              </a:lnSpc>
            </a:pPr>
            <a:r>
              <a:rPr lang="en-US" sz="4266" spc="-42">
                <a:solidFill>
                  <a:srgbClr val="0B3A7F"/>
                </a:solidFill>
                <a:latin typeface="Atkinson Hyperlegible" pitchFamily="2" charset="0"/>
                <a:ea typeface="Tahoma" panose="020B0604030504040204" pitchFamily="34" charset="0"/>
                <a:cs typeface="Tahoma" panose="020B0604030504040204" pitchFamily="34" charset="0"/>
              </a:rPr>
              <a:t>If you have installation problems...</a:t>
            </a:r>
          </a:p>
        </p:txBody>
      </p:sp>
      <p:sp>
        <p:nvSpPr>
          <p:cNvPr id="3" name="TextBox 3"/>
          <p:cNvSpPr txBox="1"/>
          <p:nvPr/>
        </p:nvSpPr>
        <p:spPr>
          <a:xfrm>
            <a:off x="1661484" y="1033792"/>
            <a:ext cx="7345672" cy="539378"/>
          </a:xfrm>
          <a:prstGeom prst="rect">
            <a:avLst/>
          </a:prstGeom>
        </p:spPr>
        <p:txBody>
          <a:bodyPr lIns="0" tIns="0" rIns="0" bIns="0" rtlCol="0" anchor="t">
            <a:spAutoFit/>
          </a:bodyPr>
          <a:lstStyle/>
          <a:p>
            <a:pPr marL="680288" lvl="1" indent="-340144">
              <a:lnSpc>
                <a:spcPts val="4411"/>
              </a:lnSpc>
              <a:buFont typeface="Arial"/>
              <a:buChar char="•"/>
            </a:pPr>
            <a:r>
              <a:rPr lang="en-US" sz="3151" spc="-31">
                <a:solidFill>
                  <a:srgbClr val="0B3A7F"/>
                </a:solidFill>
                <a:latin typeface="Atkinson Hyperlegible" pitchFamily="2" charset="0"/>
                <a:ea typeface="Tahoma" panose="020B0604030504040204" pitchFamily="34" charset="0"/>
                <a:cs typeface="Tahoma" panose="020B0604030504040204" pitchFamily="34" charset="0"/>
              </a:rPr>
              <a:t>Try the process over again.</a:t>
            </a:r>
          </a:p>
        </p:txBody>
      </p:sp>
      <p:sp>
        <p:nvSpPr>
          <p:cNvPr id="4" name="TextBox 4"/>
          <p:cNvSpPr txBox="1"/>
          <p:nvPr/>
        </p:nvSpPr>
        <p:spPr>
          <a:xfrm>
            <a:off x="1661484" y="1840342"/>
            <a:ext cx="9510427" cy="1667892"/>
          </a:xfrm>
          <a:prstGeom prst="rect">
            <a:avLst/>
          </a:prstGeom>
        </p:spPr>
        <p:txBody>
          <a:bodyPr lIns="0" tIns="0" rIns="0" bIns="0" rtlCol="0" anchor="t">
            <a:spAutoFit/>
          </a:bodyPr>
          <a:lstStyle/>
          <a:p>
            <a:pPr marL="680287" lvl="1" indent="-340144">
              <a:lnSpc>
                <a:spcPts val="4411"/>
              </a:lnSpc>
              <a:buFont typeface="Arial"/>
              <a:buChar char="•"/>
            </a:pPr>
            <a:r>
              <a:rPr lang="en-US" sz="3151" spc="-31">
                <a:solidFill>
                  <a:srgbClr val="0B3A7F"/>
                </a:solidFill>
                <a:latin typeface="Atkinson Hyperlegible" pitchFamily="2" charset="0"/>
                <a:ea typeface="Tahoma" panose="020B0604030504040204" pitchFamily="34" charset="0"/>
                <a:cs typeface="Tahoma" panose="020B0604030504040204" pitchFamily="34" charset="0"/>
              </a:rPr>
              <a:t>Contact your IT team for assistance. In many organizations, only IT staff have the ability to install new softwares.</a:t>
            </a:r>
          </a:p>
        </p:txBody>
      </p:sp>
      <p:sp>
        <p:nvSpPr>
          <p:cNvPr id="5" name="TextBox 5"/>
          <p:cNvSpPr txBox="1"/>
          <p:nvPr/>
        </p:nvSpPr>
        <p:spPr>
          <a:xfrm>
            <a:off x="1661484" y="3773262"/>
            <a:ext cx="7345672" cy="539378"/>
          </a:xfrm>
          <a:prstGeom prst="rect">
            <a:avLst/>
          </a:prstGeom>
        </p:spPr>
        <p:txBody>
          <a:bodyPr lIns="0" tIns="0" rIns="0" bIns="0" rtlCol="0" anchor="t">
            <a:spAutoFit/>
          </a:bodyPr>
          <a:lstStyle/>
          <a:p>
            <a:pPr marL="680288" lvl="1" indent="-340144">
              <a:lnSpc>
                <a:spcPts val="4411"/>
              </a:lnSpc>
              <a:buFont typeface="Arial"/>
              <a:buChar char="•"/>
            </a:pPr>
            <a:r>
              <a:rPr lang="en-US" sz="3151" spc="-31">
                <a:solidFill>
                  <a:srgbClr val="0B3A7F"/>
                </a:solidFill>
                <a:latin typeface="Atkinson Hyperlegible" pitchFamily="2" charset="0"/>
                <a:ea typeface="Tahoma" panose="020B0604030504040204" pitchFamily="34" charset="0"/>
                <a:cs typeface="Tahoma" panose="020B0604030504040204" pitchFamily="34" charset="0"/>
              </a:rPr>
              <a:t>Try a different computer.</a:t>
            </a:r>
          </a:p>
        </p:txBody>
      </p:sp>
      <p:sp>
        <p:nvSpPr>
          <p:cNvPr id="6" name="TextBox 6"/>
          <p:cNvSpPr txBox="1"/>
          <p:nvPr/>
        </p:nvSpPr>
        <p:spPr>
          <a:xfrm>
            <a:off x="1661484" y="4660414"/>
            <a:ext cx="9597189" cy="1103635"/>
          </a:xfrm>
          <a:prstGeom prst="rect">
            <a:avLst/>
          </a:prstGeom>
        </p:spPr>
        <p:txBody>
          <a:bodyPr lIns="0" tIns="0" rIns="0" bIns="0" rtlCol="0" anchor="t">
            <a:spAutoFit/>
          </a:bodyPr>
          <a:lstStyle/>
          <a:p>
            <a:pPr marL="680287" lvl="1" indent="-340144">
              <a:lnSpc>
                <a:spcPts val="4411"/>
              </a:lnSpc>
              <a:buFont typeface="Arial"/>
              <a:buChar char="•"/>
            </a:pPr>
            <a:r>
              <a:rPr lang="en-US" sz="3151" spc="-31">
                <a:solidFill>
                  <a:srgbClr val="0B3A7F"/>
                </a:solidFill>
                <a:latin typeface="Atkinson Hyperlegible" pitchFamily="2" charset="0"/>
                <a:ea typeface="Tahoma" panose="020B0604030504040204" pitchFamily="34" charset="0"/>
                <a:cs typeface="Tahoma" panose="020B0604030504040204" pitchFamily="34" charset="0"/>
              </a:rPr>
              <a:t>Contact the WHONET team in Boston</a:t>
            </a:r>
          </a:p>
          <a:p>
            <a:pPr marL="1360575" lvl="2" indent="-453525">
              <a:lnSpc>
                <a:spcPts val="4411"/>
              </a:lnSpc>
              <a:buFont typeface="Arial"/>
              <a:buChar char="⚬"/>
            </a:pPr>
            <a:r>
              <a:rPr lang="en-US" sz="3151" u="sng" spc="-31">
                <a:solidFill>
                  <a:srgbClr val="0B3A7F"/>
                </a:solidFill>
                <a:latin typeface="Atkinson Hyperlegible" pitchFamily="2" charset="0"/>
                <a:ea typeface="Tahoma" panose="020B0604030504040204" pitchFamily="34" charset="0"/>
                <a:cs typeface="Tahoma" panose="020B0604030504040204" pitchFamily="34" charset="0"/>
              </a:rPr>
              <a:t>help@whonet.org</a:t>
            </a:r>
          </a:p>
        </p:txBody>
      </p:sp>
      <p:sp>
        <p:nvSpPr>
          <p:cNvPr id="9" name="TextBox 9"/>
          <p:cNvSpPr txBox="1"/>
          <p:nvPr/>
        </p:nvSpPr>
        <p:spPr>
          <a:xfrm>
            <a:off x="802095" y="2689638"/>
            <a:ext cx="371570" cy="685572"/>
          </a:xfrm>
          <a:prstGeom prst="rect">
            <a:avLst/>
          </a:prstGeom>
        </p:spPr>
        <p:txBody>
          <a:bodyPr lIns="0" tIns="0" rIns="0" bIns="0" rtlCol="0" anchor="t">
            <a:spAutoFit/>
          </a:bodyPr>
          <a:lstStyle/>
          <a:p>
            <a:pPr>
              <a:lnSpc>
                <a:spcPts val="5578"/>
              </a:lnSpc>
            </a:pPr>
            <a:r>
              <a:rPr lang="en-US" sz="3985" spc="-39">
                <a:solidFill>
                  <a:srgbClr val="FFFFFF"/>
                </a:solidFill>
                <a:latin typeface="Atkinson Hyperlegible" pitchFamily="2" charset="0"/>
              </a:rPr>
              <a:t>C</a:t>
            </a:r>
          </a:p>
        </p:txBody>
      </p:sp>
      <p:grpSp>
        <p:nvGrpSpPr>
          <p:cNvPr id="10" name="Group 9">
            <a:extLst>
              <a:ext uri="{FF2B5EF4-FFF2-40B4-BE49-F238E27FC236}">
                <a16:creationId xmlns:a16="http://schemas.microsoft.com/office/drawing/2014/main" id="{794523B8-FE95-7C35-1947-A0AE2E2563CA}"/>
              </a:ext>
            </a:extLst>
          </p:cNvPr>
          <p:cNvGrpSpPr/>
          <p:nvPr/>
        </p:nvGrpSpPr>
        <p:grpSpPr>
          <a:xfrm>
            <a:off x="73629" y="72784"/>
            <a:ext cx="588108" cy="596974"/>
            <a:chOff x="97692" y="88826"/>
            <a:chExt cx="588108" cy="596974"/>
          </a:xfrm>
        </p:grpSpPr>
        <p:sp>
          <p:nvSpPr>
            <p:cNvPr id="11" name="Freeform 4">
              <a:extLst>
                <a:ext uri="{FF2B5EF4-FFF2-40B4-BE49-F238E27FC236}">
                  <a16:creationId xmlns:a16="http://schemas.microsoft.com/office/drawing/2014/main" id="{F7B67242-6B17-C2FA-4615-7BC35D09F224}"/>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4" name="TextBox 13">
              <a:extLst>
                <a:ext uri="{FF2B5EF4-FFF2-40B4-BE49-F238E27FC236}">
                  <a16:creationId xmlns:a16="http://schemas.microsoft.com/office/drawing/2014/main" id="{9E662054-AE95-D7EA-AA39-93136974B738}"/>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5" name="Group 14">
            <a:extLst>
              <a:ext uri="{FF2B5EF4-FFF2-40B4-BE49-F238E27FC236}">
                <a16:creationId xmlns:a16="http://schemas.microsoft.com/office/drawing/2014/main" id="{A45DD87E-1732-76FB-1AE7-1E7904153240}"/>
              </a:ext>
            </a:extLst>
          </p:cNvPr>
          <p:cNvGrpSpPr/>
          <p:nvPr/>
        </p:nvGrpSpPr>
        <p:grpSpPr>
          <a:xfrm>
            <a:off x="37531" y="522706"/>
            <a:ext cx="686587" cy="985057"/>
            <a:chOff x="2330260" y="1769954"/>
            <a:chExt cx="1029881" cy="1477584"/>
          </a:xfrm>
        </p:grpSpPr>
        <p:sp>
          <p:nvSpPr>
            <p:cNvPr id="16" name="Freeform 7">
              <a:extLst>
                <a:ext uri="{FF2B5EF4-FFF2-40B4-BE49-F238E27FC236}">
                  <a16:creationId xmlns:a16="http://schemas.microsoft.com/office/drawing/2014/main" id="{5A1A7E4B-640C-5320-80DF-123E836685D2}"/>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Atkinson Hyperlegible" pitchFamily="2" charset="0"/>
              </a:endParaRPr>
            </a:p>
          </p:txBody>
        </p:sp>
        <p:sp>
          <p:nvSpPr>
            <p:cNvPr id="17" name="TextBox 10">
              <a:extLst>
                <a:ext uri="{FF2B5EF4-FFF2-40B4-BE49-F238E27FC236}">
                  <a16:creationId xmlns:a16="http://schemas.microsoft.com/office/drawing/2014/main" id="{1A3EF214-5F51-D316-A4F2-D09D9ED7439D}"/>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34980" y="133559"/>
            <a:ext cx="10086549" cy="734432"/>
          </a:xfrm>
          <a:prstGeom prst="rect">
            <a:avLst/>
          </a:prstGeom>
        </p:spPr>
        <p:txBody>
          <a:bodyPr lIns="0" tIns="0" rIns="0" bIns="0" rtlCol="0" anchor="t">
            <a:spAutoFit/>
          </a:bodyPr>
          <a:lstStyle/>
          <a:p>
            <a:pPr>
              <a:lnSpc>
                <a:spcPts val="5973"/>
              </a:lnSpc>
            </a:pPr>
            <a:r>
              <a:rPr lang="en-US" sz="4266" spc="-42">
                <a:solidFill>
                  <a:srgbClr val="0B3A7F"/>
                </a:solidFill>
                <a:latin typeface="Atkinson Hyperlegible" pitchFamily="2" charset="0"/>
                <a:ea typeface="Tahoma" panose="020B0604030504040204" pitchFamily="34" charset="0"/>
                <a:cs typeface="Tahoma" panose="020B0604030504040204" pitchFamily="34" charset="0"/>
              </a:rPr>
              <a:t>If you have a MacOS computer</a:t>
            </a:r>
          </a:p>
        </p:txBody>
      </p:sp>
      <p:sp>
        <p:nvSpPr>
          <p:cNvPr id="3" name="TextBox 3"/>
          <p:cNvSpPr txBox="1"/>
          <p:nvPr/>
        </p:nvSpPr>
        <p:spPr>
          <a:xfrm>
            <a:off x="920786" y="1203379"/>
            <a:ext cx="9828971" cy="317009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100" spc="-27" dirty="0">
                <a:solidFill>
                  <a:srgbClr val="0B3A7F"/>
                </a:solidFill>
                <a:latin typeface="Atkinson Hyperlegible" pitchFamily="2" charset="0"/>
                <a:ea typeface="Tahoma" panose="020B0604030504040204" pitchFamily="34" charset="0"/>
                <a:cs typeface="Tahoma" panose="020B0604030504040204" pitchFamily="34" charset="0"/>
              </a:rPr>
              <a:t>The current version of WHONET was made for Microsoft Windows.  Fortunately, there are a few approaches for installing Windows programs onto a Mac computer.</a:t>
            </a:r>
          </a:p>
          <a:p>
            <a:pPr marL="730651" lvl="1" indent="-395950">
              <a:buFont typeface="Arial"/>
              <a:buChar char="⚬"/>
            </a:pPr>
            <a:r>
              <a:rPr lang="en-US" sz="2100" spc="-27" dirty="0">
                <a:solidFill>
                  <a:srgbClr val="0B3A7F"/>
                </a:solidFill>
                <a:latin typeface="Atkinson Hyperlegible" pitchFamily="2" charset="0"/>
                <a:ea typeface="Tahoma" panose="020B0604030504040204" pitchFamily="34" charset="0"/>
                <a:cs typeface="Tahoma" panose="020B0604030504040204" pitchFamily="34" charset="0"/>
              </a:rPr>
              <a:t>Create a Windows partition on the Mac hard drive or install a Windows Virtual Machine or a Windows emulation software.</a:t>
            </a:r>
          </a:p>
          <a:p>
            <a:pPr marL="730651" lvl="1" indent="-395950">
              <a:buFont typeface="Arial"/>
              <a:buChar char="⚬"/>
            </a:pPr>
            <a:r>
              <a:rPr lang="en-US" sz="2100" spc="-27" dirty="0">
                <a:solidFill>
                  <a:srgbClr val="0B3A7F"/>
                </a:solidFill>
                <a:latin typeface="Atkinson Hyperlegible" pitchFamily="2" charset="0"/>
                <a:ea typeface="Tahoma" panose="020B0604030504040204" pitchFamily="34" charset="0"/>
                <a:cs typeface="Tahoma" panose="020B0604030504040204" pitchFamily="34" charset="0"/>
              </a:rPr>
              <a:t>You can find further details with a web search:  “How do I install a Windows program on a Mac?”</a:t>
            </a:r>
          </a:p>
          <a:p>
            <a:pPr marL="342900" indent="-342900">
              <a:buFont typeface="Arial" panose="020B0604020202020204" pitchFamily="34" charset="0"/>
              <a:buChar char="•"/>
            </a:pPr>
            <a:endParaRPr lang="en-US" sz="2000" spc="-27" dirty="0">
              <a:solidFill>
                <a:srgbClr val="0B3A7F"/>
              </a:solidFill>
              <a:latin typeface="Atkinson Hyperlegible" pitchFamily="2"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spc="-21" dirty="0">
                <a:solidFill>
                  <a:srgbClr val="0B3A7F"/>
                </a:solidFill>
                <a:latin typeface="Atkinson Hyperlegible" pitchFamily="2" charset="0"/>
                <a:ea typeface="Tahoma" panose="020B0604030504040204" pitchFamily="34" charset="0"/>
                <a:cs typeface="Tahoma" panose="020B0604030504040204" pitchFamily="34" charset="0"/>
              </a:rPr>
              <a:t>The WHONET team has made significant progress towards a version of WHONET that can run on MacOS and Linux, but there is no estimate when this will be available for testing.</a:t>
            </a:r>
            <a:endParaRPr lang="en-US" sz="2100" spc="-27" dirty="0">
              <a:solidFill>
                <a:srgbClr val="0B3A7F"/>
              </a:solidFill>
              <a:latin typeface="Atkinson Hyperlegible" pitchFamily="2" charset="0"/>
              <a:ea typeface="Tahoma" panose="020B0604030504040204" pitchFamily="34" charset="0"/>
              <a:cs typeface="Tahoma" panose="020B0604030504040204" pitchFamily="34" charset="0"/>
            </a:endParaRPr>
          </a:p>
        </p:txBody>
      </p:sp>
      <p:sp>
        <p:nvSpPr>
          <p:cNvPr id="7" name="TextBox 7"/>
          <p:cNvSpPr txBox="1"/>
          <p:nvPr/>
        </p:nvSpPr>
        <p:spPr>
          <a:xfrm>
            <a:off x="576112" y="2689638"/>
            <a:ext cx="371570" cy="685572"/>
          </a:xfrm>
          <a:prstGeom prst="rect">
            <a:avLst/>
          </a:prstGeom>
        </p:spPr>
        <p:txBody>
          <a:bodyPr lIns="0" tIns="0" rIns="0" bIns="0" rtlCol="0" anchor="t">
            <a:spAutoFit/>
          </a:bodyPr>
          <a:lstStyle/>
          <a:p>
            <a:pPr>
              <a:lnSpc>
                <a:spcPts val="5578"/>
              </a:lnSpc>
            </a:pPr>
            <a:r>
              <a:rPr lang="en-US" sz="3985" spc="-39">
                <a:solidFill>
                  <a:srgbClr val="FFFFFF"/>
                </a:solidFill>
                <a:latin typeface="Atkinson Hyperlegible" pitchFamily="2" charset="0"/>
              </a:rPr>
              <a:t>C</a:t>
            </a:r>
          </a:p>
        </p:txBody>
      </p:sp>
      <p:grpSp>
        <p:nvGrpSpPr>
          <p:cNvPr id="8" name="Group 7">
            <a:extLst>
              <a:ext uri="{FF2B5EF4-FFF2-40B4-BE49-F238E27FC236}">
                <a16:creationId xmlns:a16="http://schemas.microsoft.com/office/drawing/2014/main" id="{7682D87E-9948-DB5B-1D2E-340A91A7FD83}"/>
              </a:ext>
            </a:extLst>
          </p:cNvPr>
          <p:cNvGrpSpPr/>
          <p:nvPr/>
        </p:nvGrpSpPr>
        <p:grpSpPr>
          <a:xfrm>
            <a:off x="73629" y="72784"/>
            <a:ext cx="588108" cy="596974"/>
            <a:chOff x="97692" y="88826"/>
            <a:chExt cx="588108" cy="596974"/>
          </a:xfrm>
        </p:grpSpPr>
        <p:sp>
          <p:nvSpPr>
            <p:cNvPr id="9" name="Freeform 4">
              <a:extLst>
                <a:ext uri="{FF2B5EF4-FFF2-40B4-BE49-F238E27FC236}">
                  <a16:creationId xmlns:a16="http://schemas.microsoft.com/office/drawing/2014/main" id="{A370C459-B231-B00D-1804-27A961E13D72}"/>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2" name="TextBox 13">
              <a:extLst>
                <a:ext uri="{FF2B5EF4-FFF2-40B4-BE49-F238E27FC236}">
                  <a16:creationId xmlns:a16="http://schemas.microsoft.com/office/drawing/2014/main" id="{39625639-621F-4355-0595-8A369A693549}"/>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3" name="Group 12">
            <a:extLst>
              <a:ext uri="{FF2B5EF4-FFF2-40B4-BE49-F238E27FC236}">
                <a16:creationId xmlns:a16="http://schemas.microsoft.com/office/drawing/2014/main" id="{5A0D3257-E264-B108-E0F7-5EB28853D8A8}"/>
              </a:ext>
            </a:extLst>
          </p:cNvPr>
          <p:cNvGrpSpPr/>
          <p:nvPr/>
        </p:nvGrpSpPr>
        <p:grpSpPr>
          <a:xfrm>
            <a:off x="37531" y="522706"/>
            <a:ext cx="686587" cy="985057"/>
            <a:chOff x="2330260" y="1769954"/>
            <a:chExt cx="1029881" cy="1477584"/>
          </a:xfrm>
        </p:grpSpPr>
        <p:sp>
          <p:nvSpPr>
            <p:cNvPr id="14" name="Freeform 7">
              <a:extLst>
                <a:ext uri="{FF2B5EF4-FFF2-40B4-BE49-F238E27FC236}">
                  <a16:creationId xmlns:a16="http://schemas.microsoft.com/office/drawing/2014/main" id="{5984862C-919B-BA14-D96A-77A1E3DF3667}"/>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Atkinson Hyperlegible" pitchFamily="2" charset="0"/>
              </a:endParaRPr>
            </a:p>
          </p:txBody>
        </p:sp>
        <p:sp>
          <p:nvSpPr>
            <p:cNvPr id="15" name="TextBox 10">
              <a:extLst>
                <a:ext uri="{FF2B5EF4-FFF2-40B4-BE49-F238E27FC236}">
                  <a16:creationId xmlns:a16="http://schemas.microsoft.com/office/drawing/2014/main" id="{0E0E9AF0-8793-217D-62CA-30097439F352}"/>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B</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976" y="1328311"/>
            <a:ext cx="11162632" cy="543482"/>
          </a:xfrm>
          <a:prstGeom prst="rect">
            <a:avLst/>
          </a:prstGeom>
        </p:spPr>
        <p:txBody>
          <a:bodyPr wrap="square" lIns="0" tIns="0" rIns="0" bIns="0" rtlCol="0" anchor="t">
            <a:spAutoFit/>
          </a:bodyPr>
          <a:lstStyle/>
          <a:p>
            <a:pPr algn="ctr">
              <a:lnSpc>
                <a:spcPts val="3360"/>
              </a:lnSpc>
            </a:pPr>
            <a:r>
              <a:rPr lang="en-US" sz="5867" dirty="0">
                <a:solidFill>
                  <a:srgbClr val="000066"/>
                </a:solidFill>
                <a:latin typeface="Atkinson Hyperlegible" pitchFamily="2" charset="0"/>
              </a:rPr>
              <a:t>WHONET Main Menu</a:t>
            </a:r>
          </a:p>
        </p:txBody>
      </p:sp>
      <p:grpSp>
        <p:nvGrpSpPr>
          <p:cNvPr id="6" name="Group 5">
            <a:extLst>
              <a:ext uri="{FF2B5EF4-FFF2-40B4-BE49-F238E27FC236}">
                <a16:creationId xmlns:a16="http://schemas.microsoft.com/office/drawing/2014/main" id="{EF16A60C-B1C8-0C74-5750-5E780E059B7C}"/>
              </a:ext>
            </a:extLst>
          </p:cNvPr>
          <p:cNvGrpSpPr/>
          <p:nvPr/>
        </p:nvGrpSpPr>
        <p:grpSpPr>
          <a:xfrm>
            <a:off x="73629" y="72784"/>
            <a:ext cx="588108" cy="596974"/>
            <a:chOff x="97692" y="88826"/>
            <a:chExt cx="588108" cy="596974"/>
          </a:xfrm>
        </p:grpSpPr>
        <p:sp>
          <p:nvSpPr>
            <p:cNvPr id="7" name="Freeform 4">
              <a:extLst>
                <a:ext uri="{FF2B5EF4-FFF2-40B4-BE49-F238E27FC236}">
                  <a16:creationId xmlns:a16="http://schemas.microsoft.com/office/drawing/2014/main" id="{6E2B89CE-6EC3-61FF-1292-E3B57FE020A0}"/>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8" name="TextBox 13">
              <a:extLst>
                <a:ext uri="{FF2B5EF4-FFF2-40B4-BE49-F238E27FC236}">
                  <a16:creationId xmlns:a16="http://schemas.microsoft.com/office/drawing/2014/main" id="{7D76E92F-D3E7-494F-978A-3B1E8C71A73F}"/>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5" name="Group 14">
            <a:extLst>
              <a:ext uri="{FF2B5EF4-FFF2-40B4-BE49-F238E27FC236}">
                <a16:creationId xmlns:a16="http://schemas.microsoft.com/office/drawing/2014/main" id="{E4890349-9843-0BFF-E4DB-0986E7BCEF8C}"/>
              </a:ext>
            </a:extLst>
          </p:cNvPr>
          <p:cNvGrpSpPr/>
          <p:nvPr/>
        </p:nvGrpSpPr>
        <p:grpSpPr>
          <a:xfrm>
            <a:off x="1248704" y="707189"/>
            <a:ext cx="686587" cy="985057"/>
            <a:chOff x="2330260" y="1769954"/>
            <a:chExt cx="1029881" cy="1477584"/>
          </a:xfrm>
        </p:grpSpPr>
        <p:sp>
          <p:nvSpPr>
            <p:cNvPr id="16" name="Freeform 7">
              <a:extLst>
                <a:ext uri="{FF2B5EF4-FFF2-40B4-BE49-F238E27FC236}">
                  <a16:creationId xmlns:a16="http://schemas.microsoft.com/office/drawing/2014/main" id="{2A5C1A46-072F-C081-B491-27FE750F75B6}"/>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7" name="TextBox 10">
              <a:extLst>
                <a:ext uri="{FF2B5EF4-FFF2-40B4-BE49-F238E27FC236}">
                  <a16:creationId xmlns:a16="http://schemas.microsoft.com/office/drawing/2014/main" id="{521FEDB1-B98B-9E02-5AC0-8EEA9A1C33FD}"/>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C</a:t>
              </a:r>
            </a:p>
          </p:txBody>
        </p:sp>
      </p:grpSp>
    </p:spTree>
    <p:extLst>
      <p:ext uri="{BB962C8B-B14F-4D97-AF65-F5344CB8AC3E}">
        <p14:creationId xmlns:p14="http://schemas.microsoft.com/office/powerpoint/2010/main" val="2006183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98558" y="1242332"/>
            <a:ext cx="7747024" cy="4729708"/>
          </a:xfrm>
          <a:custGeom>
            <a:avLst/>
            <a:gdLst/>
            <a:ahLst/>
            <a:cxnLst/>
            <a:rect l="l" t="t" r="r" b="b"/>
            <a:pathLst>
              <a:path w="11620536" h="7094562">
                <a:moveTo>
                  <a:pt x="0" y="0"/>
                </a:moveTo>
                <a:lnTo>
                  <a:pt x="11620537" y="0"/>
                </a:lnTo>
                <a:lnTo>
                  <a:pt x="11620537" y="7094562"/>
                </a:lnTo>
                <a:lnTo>
                  <a:pt x="0" y="7094562"/>
                </a:lnTo>
                <a:lnTo>
                  <a:pt x="0" y="0"/>
                </a:lnTo>
                <a:close/>
              </a:path>
            </a:pathLst>
          </a:custGeom>
          <a:blipFill>
            <a:blip r:embed="rId2"/>
            <a:stretch>
              <a:fillRect/>
            </a:stretch>
          </a:blipFill>
        </p:spPr>
        <p:txBody>
          <a:bodyPr/>
          <a:lstStyle/>
          <a:p>
            <a:endParaRPr lang="en-US" sz="1200">
              <a:latin typeface="Atkinson Hyperlegible" pitchFamily="2" charset="0"/>
            </a:endParaRPr>
          </a:p>
        </p:txBody>
      </p:sp>
      <p:grpSp>
        <p:nvGrpSpPr>
          <p:cNvPr id="3" name="Group 3"/>
          <p:cNvGrpSpPr/>
          <p:nvPr/>
        </p:nvGrpSpPr>
        <p:grpSpPr>
          <a:xfrm>
            <a:off x="7790116" y="2051317"/>
            <a:ext cx="1785867" cy="1785867"/>
            <a:chOff x="0" y="0"/>
            <a:chExt cx="812800" cy="812800"/>
          </a:xfrm>
        </p:grpSpPr>
        <p:sp>
          <p:nvSpPr>
            <p:cNvPr id="4" name="Freeform 4"/>
            <p:cNvSpPr/>
            <p:nvPr/>
          </p:nvSpPr>
          <p:spPr>
            <a:xfrm>
              <a:off x="0" y="0"/>
              <a:ext cx="812800" cy="812800"/>
            </a:xfrm>
            <a:custGeom>
              <a:avLst/>
              <a:gdLst/>
              <a:ahLst/>
              <a:cxnLst/>
              <a:rect l="l" t="t" r="r" b="b"/>
              <a:pathLst>
                <a:path w="812800" h="812800">
                  <a:moveTo>
                    <a:pt x="147394" y="0"/>
                  </a:moveTo>
                  <a:lnTo>
                    <a:pt x="665406" y="0"/>
                  </a:lnTo>
                  <a:cubicBezTo>
                    <a:pt x="704498" y="0"/>
                    <a:pt x="741988" y="15529"/>
                    <a:pt x="769629" y="43171"/>
                  </a:cubicBezTo>
                  <a:cubicBezTo>
                    <a:pt x="797271" y="70812"/>
                    <a:pt x="812800" y="108302"/>
                    <a:pt x="812800" y="147394"/>
                  </a:cubicBezTo>
                  <a:lnTo>
                    <a:pt x="812800" y="665406"/>
                  </a:lnTo>
                  <a:cubicBezTo>
                    <a:pt x="812800" y="704498"/>
                    <a:pt x="797271" y="741988"/>
                    <a:pt x="769629" y="769629"/>
                  </a:cubicBezTo>
                  <a:cubicBezTo>
                    <a:pt x="741988" y="797271"/>
                    <a:pt x="704498" y="812800"/>
                    <a:pt x="665406" y="812800"/>
                  </a:cubicBezTo>
                  <a:lnTo>
                    <a:pt x="147394" y="812800"/>
                  </a:lnTo>
                  <a:cubicBezTo>
                    <a:pt x="108302" y="812800"/>
                    <a:pt x="70812" y="797271"/>
                    <a:pt x="43171" y="769629"/>
                  </a:cubicBezTo>
                  <a:cubicBezTo>
                    <a:pt x="15529" y="741988"/>
                    <a:pt x="0" y="704498"/>
                    <a:pt x="0" y="665406"/>
                  </a:cubicBezTo>
                  <a:lnTo>
                    <a:pt x="0" y="147394"/>
                  </a:lnTo>
                  <a:cubicBezTo>
                    <a:pt x="0" y="108302"/>
                    <a:pt x="15529" y="70812"/>
                    <a:pt x="43171" y="43171"/>
                  </a:cubicBezTo>
                  <a:cubicBezTo>
                    <a:pt x="70812" y="15529"/>
                    <a:pt x="108302" y="0"/>
                    <a:pt x="147394" y="0"/>
                  </a:cubicBezTo>
                  <a:close/>
                </a:path>
              </a:pathLst>
            </a:custGeom>
            <a:solidFill>
              <a:srgbClr val="000000">
                <a:alpha val="0"/>
              </a:srgbClr>
            </a:solidFill>
            <a:ln w="95250" cap="rnd">
              <a:solidFill>
                <a:srgbClr val="0D8815"/>
              </a:solidFill>
              <a:round/>
            </a:ln>
          </p:spPr>
          <p:txBody>
            <a:bodyPr/>
            <a:lstStyle/>
            <a:p>
              <a:endParaRPr lang="en-US" sz="1200">
                <a:latin typeface="Atkinson Hyperlegible" pitchFamily="2" charset="0"/>
              </a:endParaRPr>
            </a:p>
          </p:txBody>
        </p:sp>
        <p:sp>
          <p:nvSpPr>
            <p:cNvPr id="5" name="TextBox 5"/>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Atkinson Hyperlegible" pitchFamily="2" charset="0"/>
              </a:endParaRPr>
            </a:p>
          </p:txBody>
        </p:sp>
      </p:grpSp>
      <p:grpSp>
        <p:nvGrpSpPr>
          <p:cNvPr id="6" name="Group 6"/>
          <p:cNvGrpSpPr/>
          <p:nvPr/>
        </p:nvGrpSpPr>
        <p:grpSpPr>
          <a:xfrm>
            <a:off x="7790116" y="4406838"/>
            <a:ext cx="1785867" cy="606509"/>
            <a:chOff x="0" y="0"/>
            <a:chExt cx="812800" cy="276040"/>
          </a:xfrm>
        </p:grpSpPr>
        <p:sp>
          <p:nvSpPr>
            <p:cNvPr id="7" name="Freeform 7"/>
            <p:cNvSpPr/>
            <p:nvPr/>
          </p:nvSpPr>
          <p:spPr>
            <a:xfrm>
              <a:off x="0" y="0"/>
              <a:ext cx="812800" cy="276040"/>
            </a:xfrm>
            <a:custGeom>
              <a:avLst/>
              <a:gdLst/>
              <a:ahLst/>
              <a:cxnLst/>
              <a:rect l="l" t="t" r="r" b="b"/>
              <a:pathLst>
                <a:path w="812800" h="276040">
                  <a:moveTo>
                    <a:pt x="138020" y="0"/>
                  </a:moveTo>
                  <a:lnTo>
                    <a:pt x="674780" y="0"/>
                  </a:lnTo>
                  <a:cubicBezTo>
                    <a:pt x="711385" y="0"/>
                    <a:pt x="746491" y="14541"/>
                    <a:pt x="772375" y="40425"/>
                  </a:cubicBezTo>
                  <a:cubicBezTo>
                    <a:pt x="798259" y="66309"/>
                    <a:pt x="812800" y="101415"/>
                    <a:pt x="812800" y="138020"/>
                  </a:cubicBezTo>
                  <a:lnTo>
                    <a:pt x="812800" y="138020"/>
                  </a:lnTo>
                  <a:cubicBezTo>
                    <a:pt x="812800" y="174625"/>
                    <a:pt x="798259" y="209731"/>
                    <a:pt x="772375" y="235615"/>
                  </a:cubicBezTo>
                  <a:cubicBezTo>
                    <a:pt x="746491" y="261498"/>
                    <a:pt x="711385" y="276040"/>
                    <a:pt x="674780" y="276040"/>
                  </a:cubicBezTo>
                  <a:lnTo>
                    <a:pt x="138020" y="276040"/>
                  </a:lnTo>
                  <a:cubicBezTo>
                    <a:pt x="101415" y="276040"/>
                    <a:pt x="66309" y="261498"/>
                    <a:pt x="40425" y="235615"/>
                  </a:cubicBezTo>
                  <a:cubicBezTo>
                    <a:pt x="14541" y="209731"/>
                    <a:pt x="0" y="174625"/>
                    <a:pt x="0" y="138020"/>
                  </a:cubicBezTo>
                  <a:lnTo>
                    <a:pt x="0" y="138020"/>
                  </a:lnTo>
                  <a:cubicBezTo>
                    <a:pt x="0" y="101415"/>
                    <a:pt x="14541" y="66309"/>
                    <a:pt x="40425" y="40425"/>
                  </a:cubicBezTo>
                  <a:cubicBezTo>
                    <a:pt x="66309" y="14541"/>
                    <a:pt x="101415" y="0"/>
                    <a:pt x="138020" y="0"/>
                  </a:cubicBezTo>
                  <a:close/>
                </a:path>
              </a:pathLst>
            </a:custGeom>
            <a:solidFill>
              <a:srgbClr val="000000">
                <a:alpha val="0"/>
              </a:srgbClr>
            </a:solidFill>
            <a:ln w="95250" cap="rnd">
              <a:solidFill>
                <a:srgbClr val="0D8815"/>
              </a:solidFill>
              <a:round/>
            </a:ln>
          </p:spPr>
          <p:txBody>
            <a:bodyPr/>
            <a:lstStyle/>
            <a:p>
              <a:endParaRPr lang="en-US" sz="1200">
                <a:latin typeface="Atkinson Hyperlegible" pitchFamily="2" charset="0"/>
              </a:endParaRPr>
            </a:p>
          </p:txBody>
        </p:sp>
        <p:sp>
          <p:nvSpPr>
            <p:cNvPr id="8" name="TextBox 8"/>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Atkinson Hyperlegible" pitchFamily="2" charset="0"/>
              </a:endParaRPr>
            </a:p>
          </p:txBody>
        </p:sp>
      </p:grpSp>
      <p:grpSp>
        <p:nvGrpSpPr>
          <p:cNvPr id="9" name="Group 9"/>
          <p:cNvGrpSpPr/>
          <p:nvPr/>
        </p:nvGrpSpPr>
        <p:grpSpPr>
          <a:xfrm>
            <a:off x="2798834" y="5108621"/>
            <a:ext cx="1785867" cy="516653"/>
            <a:chOff x="0" y="0"/>
            <a:chExt cx="812800" cy="235144"/>
          </a:xfrm>
        </p:grpSpPr>
        <p:sp>
          <p:nvSpPr>
            <p:cNvPr id="10" name="Freeform 10"/>
            <p:cNvSpPr/>
            <p:nvPr/>
          </p:nvSpPr>
          <p:spPr>
            <a:xfrm>
              <a:off x="0" y="0"/>
              <a:ext cx="812800" cy="235144"/>
            </a:xfrm>
            <a:custGeom>
              <a:avLst/>
              <a:gdLst/>
              <a:ahLst/>
              <a:cxnLst/>
              <a:rect l="l" t="t" r="r" b="b"/>
              <a:pathLst>
                <a:path w="812800" h="235144">
                  <a:moveTo>
                    <a:pt x="117572" y="0"/>
                  </a:moveTo>
                  <a:lnTo>
                    <a:pt x="695228" y="0"/>
                  </a:lnTo>
                  <a:cubicBezTo>
                    <a:pt x="760161" y="0"/>
                    <a:pt x="812800" y="52639"/>
                    <a:pt x="812800" y="117572"/>
                  </a:cubicBezTo>
                  <a:lnTo>
                    <a:pt x="812800" y="117572"/>
                  </a:lnTo>
                  <a:cubicBezTo>
                    <a:pt x="812800" y="182505"/>
                    <a:pt x="760161" y="235144"/>
                    <a:pt x="695228" y="235144"/>
                  </a:cubicBezTo>
                  <a:lnTo>
                    <a:pt x="117572" y="235144"/>
                  </a:lnTo>
                  <a:cubicBezTo>
                    <a:pt x="52639" y="235144"/>
                    <a:pt x="0" y="182505"/>
                    <a:pt x="0" y="117572"/>
                  </a:cubicBezTo>
                  <a:lnTo>
                    <a:pt x="0" y="117572"/>
                  </a:lnTo>
                  <a:cubicBezTo>
                    <a:pt x="0" y="52639"/>
                    <a:pt x="52639" y="0"/>
                    <a:pt x="117572" y="0"/>
                  </a:cubicBezTo>
                  <a:close/>
                </a:path>
              </a:pathLst>
            </a:custGeom>
            <a:solidFill>
              <a:srgbClr val="000000">
                <a:alpha val="0"/>
              </a:srgbClr>
            </a:solidFill>
            <a:ln w="95250" cap="rnd">
              <a:solidFill>
                <a:srgbClr val="0D8815"/>
              </a:solidFill>
              <a:round/>
            </a:ln>
          </p:spPr>
          <p:txBody>
            <a:bodyPr/>
            <a:lstStyle/>
            <a:p>
              <a:endParaRPr lang="en-US" sz="1200">
                <a:latin typeface="Atkinson Hyperlegible" pitchFamily="2" charset="0"/>
              </a:endParaRPr>
            </a:p>
          </p:txBody>
        </p:sp>
        <p:sp>
          <p:nvSpPr>
            <p:cNvPr id="11" name="TextBox 11"/>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Atkinson Hyperlegible" pitchFamily="2" charset="0"/>
              </a:endParaRPr>
            </a:p>
          </p:txBody>
        </p:sp>
      </p:grpSp>
      <p:sp>
        <p:nvSpPr>
          <p:cNvPr id="15" name="TextBox 15"/>
          <p:cNvSpPr txBox="1"/>
          <p:nvPr/>
        </p:nvSpPr>
        <p:spPr>
          <a:xfrm>
            <a:off x="1691791" y="682285"/>
            <a:ext cx="8800421" cy="456985"/>
          </a:xfrm>
          <a:prstGeom prst="rect">
            <a:avLst/>
          </a:prstGeom>
        </p:spPr>
        <p:txBody>
          <a:bodyPr lIns="0" tIns="0" rIns="0" bIns="0" rtlCol="0" anchor="t">
            <a:spAutoFit/>
          </a:bodyPr>
          <a:lstStyle/>
          <a:p>
            <a:pPr>
              <a:lnSpc>
                <a:spcPts val="3735"/>
              </a:lnSpc>
            </a:pPr>
            <a:r>
              <a:rPr lang="en-US" sz="2742" spc="-27">
                <a:solidFill>
                  <a:srgbClr val="000066"/>
                </a:solidFill>
                <a:latin typeface="Atkinson Hyperlegible" pitchFamily="2" charset="0"/>
                <a:ea typeface="Tahoma" panose="020B0604030504040204" pitchFamily="34" charset="0"/>
                <a:cs typeface="Tahoma" panose="020B0604030504040204" pitchFamily="34" charset="0"/>
              </a:rPr>
              <a:t>List of laboratory configurations</a:t>
            </a:r>
          </a:p>
        </p:txBody>
      </p:sp>
      <p:sp>
        <p:nvSpPr>
          <p:cNvPr id="16" name="TextBox 16"/>
          <p:cNvSpPr txBox="1"/>
          <p:nvPr/>
        </p:nvSpPr>
        <p:spPr>
          <a:xfrm>
            <a:off x="859816" y="-458464"/>
            <a:ext cx="8273725" cy="1189685"/>
          </a:xfrm>
          <a:prstGeom prst="rect">
            <a:avLst/>
          </a:prstGeom>
        </p:spPr>
        <p:txBody>
          <a:bodyPr lIns="0" tIns="0" rIns="0" bIns="0" rtlCol="0" anchor="t">
            <a:spAutoFit/>
          </a:bodyPr>
          <a:lstStyle/>
          <a:p>
            <a:pPr>
              <a:lnSpc>
                <a:spcPts val="3735"/>
              </a:lnSpc>
            </a:pPr>
            <a:r>
              <a:rPr lang="en-US" sz="2742" spc="-27">
                <a:solidFill>
                  <a:srgbClr val="FFFFFF"/>
                </a:solidFill>
                <a:latin typeface="Atkinson Hyperlegible" pitchFamily="2" charset="0"/>
                <a:ea typeface="Tahoma" panose="020B0604030504040204" pitchFamily="34" charset="0"/>
                <a:cs typeface="Tahoma" panose="020B0604030504040204" pitchFamily="34" charset="0"/>
              </a:rPr>
              <a:t>1</a:t>
            </a:r>
          </a:p>
          <a:p>
            <a:pPr>
              <a:lnSpc>
                <a:spcPts val="5811"/>
              </a:lnSpc>
            </a:pPr>
            <a:r>
              <a:rPr lang="en-US" sz="4266" spc="-42">
                <a:solidFill>
                  <a:srgbClr val="0B3A7F"/>
                </a:solidFill>
                <a:latin typeface="Atkinson Hyperlegible" pitchFamily="2" charset="0"/>
                <a:ea typeface="Tahoma" panose="020B0604030504040204" pitchFamily="34" charset="0"/>
                <a:cs typeface="Tahoma" panose="020B0604030504040204" pitchFamily="34" charset="0"/>
              </a:rPr>
              <a:t>The WHONET Main Menu</a:t>
            </a:r>
          </a:p>
        </p:txBody>
      </p:sp>
      <p:sp>
        <p:nvSpPr>
          <p:cNvPr id="19" name="TextBox 19"/>
          <p:cNvSpPr txBox="1"/>
          <p:nvPr/>
        </p:nvSpPr>
        <p:spPr>
          <a:xfrm>
            <a:off x="1071637" y="3784934"/>
            <a:ext cx="371570" cy="685572"/>
          </a:xfrm>
          <a:prstGeom prst="rect">
            <a:avLst/>
          </a:prstGeom>
        </p:spPr>
        <p:txBody>
          <a:bodyPr lIns="0" tIns="0" rIns="0" bIns="0" rtlCol="0" anchor="t">
            <a:spAutoFit/>
          </a:bodyPr>
          <a:lstStyle/>
          <a:p>
            <a:pPr>
              <a:lnSpc>
                <a:spcPts val="5578"/>
              </a:lnSpc>
            </a:pPr>
            <a:r>
              <a:rPr lang="en-US" sz="3985" spc="-39">
                <a:solidFill>
                  <a:srgbClr val="FFFFFF"/>
                </a:solidFill>
                <a:latin typeface="Atkinson Hyperlegible" pitchFamily="2" charset="0"/>
              </a:rPr>
              <a:t>C</a:t>
            </a:r>
          </a:p>
        </p:txBody>
      </p:sp>
      <p:grpSp>
        <p:nvGrpSpPr>
          <p:cNvPr id="14" name="Group 13">
            <a:extLst>
              <a:ext uri="{FF2B5EF4-FFF2-40B4-BE49-F238E27FC236}">
                <a16:creationId xmlns:a16="http://schemas.microsoft.com/office/drawing/2014/main" id="{E156367C-C3B9-9CC2-CBF7-ADF96888DEFA}"/>
              </a:ext>
            </a:extLst>
          </p:cNvPr>
          <p:cNvGrpSpPr/>
          <p:nvPr/>
        </p:nvGrpSpPr>
        <p:grpSpPr>
          <a:xfrm>
            <a:off x="73629" y="72784"/>
            <a:ext cx="588108" cy="596974"/>
            <a:chOff x="97692" y="88826"/>
            <a:chExt cx="588108" cy="596974"/>
          </a:xfrm>
        </p:grpSpPr>
        <p:sp>
          <p:nvSpPr>
            <p:cNvPr id="20" name="Freeform 4">
              <a:extLst>
                <a:ext uri="{FF2B5EF4-FFF2-40B4-BE49-F238E27FC236}">
                  <a16:creationId xmlns:a16="http://schemas.microsoft.com/office/drawing/2014/main" id="{764FEAFE-B504-629F-5A49-C471ECBFB089}"/>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21" name="TextBox 13">
              <a:extLst>
                <a:ext uri="{FF2B5EF4-FFF2-40B4-BE49-F238E27FC236}">
                  <a16:creationId xmlns:a16="http://schemas.microsoft.com/office/drawing/2014/main" id="{BE6837B0-DC30-3B7F-F14C-8C3DF101C4E3}"/>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25" name="Group 24">
            <a:extLst>
              <a:ext uri="{FF2B5EF4-FFF2-40B4-BE49-F238E27FC236}">
                <a16:creationId xmlns:a16="http://schemas.microsoft.com/office/drawing/2014/main" id="{73F2CE34-F3ED-795C-DDAD-9770F28DF0A5}"/>
              </a:ext>
            </a:extLst>
          </p:cNvPr>
          <p:cNvGrpSpPr/>
          <p:nvPr/>
        </p:nvGrpSpPr>
        <p:grpSpPr>
          <a:xfrm>
            <a:off x="37531" y="522706"/>
            <a:ext cx="686587" cy="985057"/>
            <a:chOff x="2330260" y="1769954"/>
            <a:chExt cx="1029881" cy="1477584"/>
          </a:xfrm>
        </p:grpSpPr>
        <p:sp>
          <p:nvSpPr>
            <p:cNvPr id="26" name="Freeform 7">
              <a:extLst>
                <a:ext uri="{FF2B5EF4-FFF2-40B4-BE49-F238E27FC236}">
                  <a16:creationId xmlns:a16="http://schemas.microsoft.com/office/drawing/2014/main" id="{1F8E75DC-CB60-D12B-4150-D3E6736CB84A}"/>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27" name="TextBox 10">
              <a:extLst>
                <a:ext uri="{FF2B5EF4-FFF2-40B4-BE49-F238E27FC236}">
                  <a16:creationId xmlns:a16="http://schemas.microsoft.com/office/drawing/2014/main" id="{E1F8072C-105B-4958-10D1-4551328B9DDC}"/>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C</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07412" y="1900990"/>
            <a:ext cx="5900102" cy="3484740"/>
          </a:xfrm>
          <a:custGeom>
            <a:avLst/>
            <a:gdLst/>
            <a:ahLst/>
            <a:cxnLst/>
            <a:rect l="l" t="t" r="r" b="b"/>
            <a:pathLst>
              <a:path w="11099578" h="6662350">
                <a:moveTo>
                  <a:pt x="0" y="0"/>
                </a:moveTo>
                <a:lnTo>
                  <a:pt x="11099579" y="0"/>
                </a:lnTo>
                <a:lnTo>
                  <a:pt x="11099579" y="6662349"/>
                </a:lnTo>
                <a:lnTo>
                  <a:pt x="0" y="6662349"/>
                </a:lnTo>
                <a:lnTo>
                  <a:pt x="0" y="0"/>
                </a:lnTo>
                <a:close/>
              </a:path>
            </a:pathLst>
          </a:custGeom>
          <a:blipFill>
            <a:blip r:embed="rId2"/>
            <a:stretch>
              <a:fillRect/>
            </a:stretch>
          </a:blipFill>
        </p:spPr>
        <p:txBody>
          <a:bodyPr/>
          <a:lstStyle/>
          <a:p>
            <a:endParaRPr lang="en-US" sz="1200" dirty="0">
              <a:latin typeface="Atkinson Hyperlegible" pitchFamily="2" charset="0"/>
            </a:endParaRPr>
          </a:p>
        </p:txBody>
      </p:sp>
      <p:sp>
        <p:nvSpPr>
          <p:cNvPr id="3" name="TextBox 3"/>
          <p:cNvSpPr txBox="1"/>
          <p:nvPr/>
        </p:nvSpPr>
        <p:spPr>
          <a:xfrm>
            <a:off x="685800" y="-11953"/>
            <a:ext cx="8800421" cy="715196"/>
          </a:xfrm>
          <a:prstGeom prst="rect">
            <a:avLst/>
          </a:prstGeom>
        </p:spPr>
        <p:txBody>
          <a:bodyPr lIns="0" tIns="0" rIns="0" bIns="0" rtlCol="0" anchor="t">
            <a:spAutoFit/>
          </a:bodyPr>
          <a:lstStyle/>
          <a:p>
            <a:pPr>
              <a:lnSpc>
                <a:spcPts val="5811"/>
              </a:lnSpc>
            </a:pPr>
            <a:r>
              <a:rPr lang="en-US" sz="4266" spc="-42" dirty="0">
                <a:solidFill>
                  <a:srgbClr val="FFFFFF"/>
                </a:solidFill>
                <a:latin typeface="Atkinson Hyperlegible" pitchFamily="2" charset="0"/>
                <a:ea typeface="Tahoma" panose="020B0604030504040204" pitchFamily="34" charset="0"/>
                <a:cs typeface="Tahoma" panose="020B0604030504040204" pitchFamily="34" charset="0"/>
              </a:rPr>
              <a:t>1</a:t>
            </a:r>
            <a:r>
              <a:rPr lang="en-US" sz="4266" spc="-42" dirty="0">
                <a:solidFill>
                  <a:srgbClr val="0B3A7F"/>
                </a:solidFill>
                <a:latin typeface="Atkinson Hyperlegible" pitchFamily="2" charset="0"/>
                <a:ea typeface="Tahoma" panose="020B0604030504040204" pitchFamily="34" charset="0"/>
                <a:cs typeface="Tahoma" panose="020B0604030504040204" pitchFamily="34" charset="0"/>
              </a:rPr>
              <a:t>Language selection</a:t>
            </a:r>
          </a:p>
        </p:txBody>
      </p:sp>
      <p:grpSp>
        <p:nvGrpSpPr>
          <p:cNvPr id="6" name="Group 5">
            <a:extLst>
              <a:ext uri="{FF2B5EF4-FFF2-40B4-BE49-F238E27FC236}">
                <a16:creationId xmlns:a16="http://schemas.microsoft.com/office/drawing/2014/main" id="{D9BE3FF9-6591-5DEA-CA34-BCEDA7428C1E}"/>
              </a:ext>
            </a:extLst>
          </p:cNvPr>
          <p:cNvGrpSpPr/>
          <p:nvPr/>
        </p:nvGrpSpPr>
        <p:grpSpPr>
          <a:xfrm>
            <a:off x="73629" y="72784"/>
            <a:ext cx="588108" cy="596974"/>
            <a:chOff x="97692" y="88826"/>
            <a:chExt cx="588108" cy="596974"/>
          </a:xfrm>
        </p:grpSpPr>
        <p:sp>
          <p:nvSpPr>
            <p:cNvPr id="7" name="Freeform 4">
              <a:extLst>
                <a:ext uri="{FF2B5EF4-FFF2-40B4-BE49-F238E27FC236}">
                  <a16:creationId xmlns:a16="http://schemas.microsoft.com/office/drawing/2014/main" id="{72201236-26B5-C60B-4C43-D57515C9C069}"/>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8" name="TextBox 13">
              <a:extLst>
                <a:ext uri="{FF2B5EF4-FFF2-40B4-BE49-F238E27FC236}">
                  <a16:creationId xmlns:a16="http://schemas.microsoft.com/office/drawing/2014/main" id="{0A3312E0-37E3-A33F-E1F8-F5B9A9F25667}"/>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4" name="Group 13">
            <a:extLst>
              <a:ext uri="{FF2B5EF4-FFF2-40B4-BE49-F238E27FC236}">
                <a16:creationId xmlns:a16="http://schemas.microsoft.com/office/drawing/2014/main" id="{7D061D86-2213-1573-6CE6-94FD68194D51}"/>
              </a:ext>
            </a:extLst>
          </p:cNvPr>
          <p:cNvGrpSpPr/>
          <p:nvPr/>
        </p:nvGrpSpPr>
        <p:grpSpPr>
          <a:xfrm>
            <a:off x="37531" y="522706"/>
            <a:ext cx="686587" cy="985057"/>
            <a:chOff x="2330260" y="1769954"/>
            <a:chExt cx="1029881" cy="1477584"/>
          </a:xfrm>
        </p:grpSpPr>
        <p:sp>
          <p:nvSpPr>
            <p:cNvPr id="15" name="Freeform 7">
              <a:extLst>
                <a:ext uri="{FF2B5EF4-FFF2-40B4-BE49-F238E27FC236}">
                  <a16:creationId xmlns:a16="http://schemas.microsoft.com/office/drawing/2014/main" id="{CC0E6FA9-676E-7C36-01BE-83B6A8BB0554}"/>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6" name="TextBox 10">
              <a:extLst>
                <a:ext uri="{FF2B5EF4-FFF2-40B4-BE49-F238E27FC236}">
                  <a16:creationId xmlns:a16="http://schemas.microsoft.com/office/drawing/2014/main" id="{19FE2DAC-F417-C3AE-2778-D97035014C0D}"/>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C</a:t>
              </a:r>
            </a:p>
          </p:txBody>
        </p:sp>
      </p:grpSp>
      <p:pic>
        <p:nvPicPr>
          <p:cNvPr id="10" name="Picture 9">
            <a:extLst>
              <a:ext uri="{FF2B5EF4-FFF2-40B4-BE49-F238E27FC236}">
                <a16:creationId xmlns:a16="http://schemas.microsoft.com/office/drawing/2014/main" id="{FD0C0454-C1F8-D9A8-103D-D9DE312E9363}"/>
              </a:ext>
            </a:extLst>
          </p:cNvPr>
          <p:cNvPicPr>
            <a:picLocks noChangeAspect="1"/>
          </p:cNvPicPr>
          <p:nvPr/>
        </p:nvPicPr>
        <p:blipFill>
          <a:blip r:embed="rId5"/>
          <a:stretch>
            <a:fillRect/>
          </a:stretch>
        </p:blipFill>
        <p:spPr>
          <a:xfrm>
            <a:off x="130555" y="1891185"/>
            <a:ext cx="5765474" cy="3460636"/>
          </a:xfrm>
          <a:prstGeom prst="rect">
            <a:avLst/>
          </a:prstGeom>
        </p:spPr>
      </p:pic>
      <p:grpSp>
        <p:nvGrpSpPr>
          <p:cNvPr id="4" name="Group 3">
            <a:extLst>
              <a:ext uri="{FF2B5EF4-FFF2-40B4-BE49-F238E27FC236}">
                <a16:creationId xmlns:a16="http://schemas.microsoft.com/office/drawing/2014/main" id="{1D3FACD4-64F6-5BB8-9B04-8AD25CCAF1B0}"/>
              </a:ext>
            </a:extLst>
          </p:cNvPr>
          <p:cNvGrpSpPr/>
          <p:nvPr/>
        </p:nvGrpSpPr>
        <p:grpSpPr>
          <a:xfrm>
            <a:off x="1828520" y="2489801"/>
            <a:ext cx="943870" cy="338652"/>
            <a:chOff x="0" y="0"/>
            <a:chExt cx="3115733" cy="839893"/>
          </a:xfrm>
        </p:grpSpPr>
        <p:sp>
          <p:nvSpPr>
            <p:cNvPr id="5" name="Freeform 4">
              <a:extLst>
                <a:ext uri="{FF2B5EF4-FFF2-40B4-BE49-F238E27FC236}">
                  <a16:creationId xmlns:a16="http://schemas.microsoft.com/office/drawing/2014/main" id="{020006CD-69CD-8368-D2F0-829CFDB83378}"/>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latin typeface="Atkinson Hyperlegible" pitchFamily="2" charset="0"/>
              </a:endParaRPr>
            </a:p>
          </p:txBody>
        </p:sp>
      </p:grpSp>
      <p:grpSp>
        <p:nvGrpSpPr>
          <p:cNvPr id="11" name="Group 10">
            <a:extLst>
              <a:ext uri="{FF2B5EF4-FFF2-40B4-BE49-F238E27FC236}">
                <a16:creationId xmlns:a16="http://schemas.microsoft.com/office/drawing/2014/main" id="{6957BE92-9080-E14C-20B6-05E2E9D6E99C}"/>
              </a:ext>
            </a:extLst>
          </p:cNvPr>
          <p:cNvGrpSpPr/>
          <p:nvPr/>
        </p:nvGrpSpPr>
        <p:grpSpPr>
          <a:xfrm>
            <a:off x="1836542" y="2497823"/>
            <a:ext cx="943857" cy="338686"/>
            <a:chOff x="0" y="0"/>
            <a:chExt cx="3115691" cy="839978"/>
          </a:xfrm>
        </p:grpSpPr>
        <p:sp>
          <p:nvSpPr>
            <p:cNvPr id="12" name="Freeform 4">
              <a:extLst>
                <a:ext uri="{FF2B5EF4-FFF2-40B4-BE49-F238E27FC236}">
                  <a16:creationId xmlns:a16="http://schemas.microsoft.com/office/drawing/2014/main" id="{D38F1661-EC33-B2D2-E21E-C40E5FFA628C}"/>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latin typeface="Atkinson Hyperlegible" pitchFamily="2" charset="0"/>
              </a:endParaRPr>
            </a:p>
          </p:txBody>
        </p:sp>
      </p:grpSp>
      <p:grpSp>
        <p:nvGrpSpPr>
          <p:cNvPr id="13" name="Group 12">
            <a:extLst>
              <a:ext uri="{FF2B5EF4-FFF2-40B4-BE49-F238E27FC236}">
                <a16:creationId xmlns:a16="http://schemas.microsoft.com/office/drawing/2014/main" id="{7E1CF113-F155-BC60-BC10-828B7DF8D60A}"/>
              </a:ext>
            </a:extLst>
          </p:cNvPr>
          <p:cNvGrpSpPr/>
          <p:nvPr/>
        </p:nvGrpSpPr>
        <p:grpSpPr>
          <a:xfrm>
            <a:off x="7836301" y="2489803"/>
            <a:ext cx="943857" cy="338686"/>
            <a:chOff x="0" y="0"/>
            <a:chExt cx="3115691" cy="839978"/>
          </a:xfrm>
        </p:grpSpPr>
        <p:sp>
          <p:nvSpPr>
            <p:cNvPr id="17" name="Freeform 4">
              <a:extLst>
                <a:ext uri="{FF2B5EF4-FFF2-40B4-BE49-F238E27FC236}">
                  <a16:creationId xmlns:a16="http://schemas.microsoft.com/office/drawing/2014/main" id="{B949CDA8-F766-A742-267A-75054CEDFB50}"/>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latin typeface="Atkinson Hyperlegible" pitchFamily="2" charset="0"/>
              </a:endParaRPr>
            </a:p>
          </p:txBody>
        </p:sp>
      </p:grpSp>
      <p:grpSp>
        <p:nvGrpSpPr>
          <p:cNvPr id="18" name="Group 17">
            <a:extLst>
              <a:ext uri="{FF2B5EF4-FFF2-40B4-BE49-F238E27FC236}">
                <a16:creationId xmlns:a16="http://schemas.microsoft.com/office/drawing/2014/main" id="{8853190F-528A-456B-E3B7-BDE40068D5DD}"/>
              </a:ext>
            </a:extLst>
          </p:cNvPr>
          <p:cNvGrpSpPr/>
          <p:nvPr/>
        </p:nvGrpSpPr>
        <p:grpSpPr>
          <a:xfrm>
            <a:off x="3438295" y="4960379"/>
            <a:ext cx="1381901" cy="450792"/>
            <a:chOff x="0" y="0"/>
            <a:chExt cx="3115691" cy="839978"/>
          </a:xfrm>
        </p:grpSpPr>
        <p:sp>
          <p:nvSpPr>
            <p:cNvPr id="19" name="Freeform 4">
              <a:extLst>
                <a:ext uri="{FF2B5EF4-FFF2-40B4-BE49-F238E27FC236}">
                  <a16:creationId xmlns:a16="http://schemas.microsoft.com/office/drawing/2014/main" id="{91802D5C-27C3-43A4-0DD2-FC4E893E1F99}"/>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latin typeface="Atkinson Hyperlegible" pitchFamily="2" charset="0"/>
              </a:endParaRPr>
            </a:p>
          </p:txBody>
        </p:sp>
      </p:grpSp>
      <p:grpSp>
        <p:nvGrpSpPr>
          <p:cNvPr id="24" name="Group 23">
            <a:extLst>
              <a:ext uri="{FF2B5EF4-FFF2-40B4-BE49-F238E27FC236}">
                <a16:creationId xmlns:a16="http://schemas.microsoft.com/office/drawing/2014/main" id="{183F5E81-643D-42D2-7944-AE5268535322}"/>
              </a:ext>
            </a:extLst>
          </p:cNvPr>
          <p:cNvGrpSpPr/>
          <p:nvPr/>
        </p:nvGrpSpPr>
        <p:grpSpPr>
          <a:xfrm>
            <a:off x="9486189" y="5000485"/>
            <a:ext cx="1381901" cy="450792"/>
            <a:chOff x="0" y="0"/>
            <a:chExt cx="3115691" cy="839978"/>
          </a:xfrm>
        </p:grpSpPr>
        <p:sp>
          <p:nvSpPr>
            <p:cNvPr id="25" name="Freeform 4">
              <a:extLst>
                <a:ext uri="{FF2B5EF4-FFF2-40B4-BE49-F238E27FC236}">
                  <a16:creationId xmlns:a16="http://schemas.microsoft.com/office/drawing/2014/main" id="{DD63D94B-1F83-D327-DBD4-0066F1C674FD}"/>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latin typeface="Atkinson Hyperlegible" pitchFamily="2"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70000" y="1175913"/>
            <a:ext cx="8972550" cy="543482"/>
          </a:xfrm>
          <a:prstGeom prst="rect">
            <a:avLst/>
          </a:prstGeom>
        </p:spPr>
        <p:txBody>
          <a:bodyPr lIns="0" tIns="0" rIns="0" bIns="0" rtlCol="0" anchor="t">
            <a:spAutoFit/>
          </a:bodyPr>
          <a:lstStyle/>
          <a:p>
            <a:pPr algn="ctr">
              <a:lnSpc>
                <a:spcPts val="3360"/>
              </a:lnSpc>
            </a:pPr>
            <a:r>
              <a:rPr lang="en-US" sz="5867" dirty="0">
                <a:solidFill>
                  <a:srgbClr val="000066"/>
                </a:solidFill>
                <a:latin typeface="Atkinson Hyperlegible" pitchFamily="2" charset="0"/>
              </a:rPr>
              <a:t>What is WHONET?</a:t>
            </a:r>
          </a:p>
        </p:txBody>
      </p:sp>
      <p:grpSp>
        <p:nvGrpSpPr>
          <p:cNvPr id="3" name="Group 2">
            <a:extLst>
              <a:ext uri="{FF2B5EF4-FFF2-40B4-BE49-F238E27FC236}">
                <a16:creationId xmlns:a16="http://schemas.microsoft.com/office/drawing/2014/main" id="{50300692-4343-C0C6-2759-7B3241544F4C}"/>
              </a:ext>
            </a:extLst>
          </p:cNvPr>
          <p:cNvGrpSpPr/>
          <p:nvPr/>
        </p:nvGrpSpPr>
        <p:grpSpPr>
          <a:xfrm>
            <a:off x="1553507" y="643021"/>
            <a:ext cx="686587" cy="985056"/>
            <a:chOff x="2330260" y="1769955"/>
            <a:chExt cx="1029881" cy="1477583"/>
          </a:xfrm>
        </p:grpSpPr>
        <p:sp>
          <p:nvSpPr>
            <p:cNvPr id="4" name="Freeform 7">
              <a:extLst>
                <a:ext uri="{FF2B5EF4-FFF2-40B4-BE49-F238E27FC236}">
                  <a16:creationId xmlns:a16="http://schemas.microsoft.com/office/drawing/2014/main" id="{FC821A8D-FBB2-58DF-853C-1F1CD248D5A9}"/>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5" name="TextBox 10">
              <a:extLst>
                <a:ext uri="{FF2B5EF4-FFF2-40B4-BE49-F238E27FC236}">
                  <a16:creationId xmlns:a16="http://schemas.microsoft.com/office/drawing/2014/main" id="{0710924D-D83D-DAFE-DEC3-0B1277F50A53}"/>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grpSp>
        <p:nvGrpSpPr>
          <p:cNvPr id="9" name="Group 8">
            <a:extLst>
              <a:ext uri="{FF2B5EF4-FFF2-40B4-BE49-F238E27FC236}">
                <a16:creationId xmlns:a16="http://schemas.microsoft.com/office/drawing/2014/main" id="{B33CA5A3-515B-8EB8-8225-A5EC0E7B9C69}"/>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9C0697C3-A953-4533-6344-E6A0E669C8EA}"/>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1" name="TextBox 13">
              <a:extLst>
                <a:ext uri="{FF2B5EF4-FFF2-40B4-BE49-F238E27FC236}">
                  <a16:creationId xmlns:a16="http://schemas.microsoft.com/office/drawing/2014/main" id="{CEE91889-85FE-DDE1-421A-FB2AB5F80469}"/>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3722" y="941262"/>
            <a:ext cx="8998479" cy="4877939"/>
          </a:xfrm>
          <a:custGeom>
            <a:avLst/>
            <a:gdLst/>
            <a:ahLst/>
            <a:cxnLst/>
            <a:rect l="l" t="t" r="r" b="b"/>
            <a:pathLst>
              <a:path w="13497718" h="7316909">
                <a:moveTo>
                  <a:pt x="0" y="0"/>
                </a:moveTo>
                <a:lnTo>
                  <a:pt x="13497717" y="0"/>
                </a:lnTo>
                <a:lnTo>
                  <a:pt x="13497717" y="7316909"/>
                </a:lnTo>
                <a:lnTo>
                  <a:pt x="0" y="7316909"/>
                </a:lnTo>
                <a:lnTo>
                  <a:pt x="0" y="0"/>
                </a:lnTo>
                <a:close/>
              </a:path>
            </a:pathLst>
          </a:custGeom>
          <a:blipFill>
            <a:blip r:embed="rId2"/>
            <a:stretch>
              <a:fillRect/>
            </a:stretch>
          </a:blipFill>
        </p:spPr>
        <p:txBody>
          <a:bodyPr/>
          <a:lstStyle/>
          <a:p>
            <a:endParaRPr lang="en-US" sz="1200">
              <a:latin typeface="Atkinson Hyperlegible" pitchFamily="2" charset="0"/>
            </a:endParaRPr>
          </a:p>
        </p:txBody>
      </p:sp>
      <p:sp>
        <p:nvSpPr>
          <p:cNvPr id="3" name="TextBox 3"/>
          <p:cNvSpPr txBox="1"/>
          <p:nvPr/>
        </p:nvSpPr>
        <p:spPr>
          <a:xfrm>
            <a:off x="685800" y="-11953"/>
            <a:ext cx="8800421" cy="715196"/>
          </a:xfrm>
          <a:prstGeom prst="rect">
            <a:avLst/>
          </a:prstGeom>
        </p:spPr>
        <p:txBody>
          <a:bodyPr lIns="0" tIns="0" rIns="0" bIns="0" rtlCol="0" anchor="t">
            <a:spAutoFit/>
          </a:bodyPr>
          <a:lstStyle/>
          <a:p>
            <a:pPr>
              <a:lnSpc>
                <a:spcPts val="5811"/>
              </a:lnSpc>
            </a:pPr>
            <a:r>
              <a:rPr lang="en-US" sz="4266" spc="-42" dirty="0">
                <a:solidFill>
                  <a:srgbClr val="FFFFFF"/>
                </a:solidFill>
                <a:latin typeface="Atkinson Hyperlegible" pitchFamily="2" charset="0"/>
                <a:ea typeface="Tahoma" panose="020B0604030504040204" pitchFamily="34" charset="0"/>
                <a:cs typeface="Tahoma" panose="020B0604030504040204" pitchFamily="34" charset="0"/>
              </a:rPr>
              <a:t>1</a:t>
            </a:r>
            <a:r>
              <a:rPr lang="en-US" sz="4266" spc="-42" dirty="0">
                <a:solidFill>
                  <a:srgbClr val="0B3A7F"/>
                </a:solidFill>
                <a:latin typeface="Atkinson Hyperlegible" pitchFamily="2" charset="0"/>
                <a:ea typeface="Tahoma" panose="020B0604030504040204" pitchFamily="34" charset="0"/>
                <a:cs typeface="Tahoma" panose="020B0604030504040204" pitchFamily="34" charset="0"/>
              </a:rPr>
              <a:t>Language selected</a:t>
            </a:r>
          </a:p>
        </p:txBody>
      </p:sp>
      <p:grpSp>
        <p:nvGrpSpPr>
          <p:cNvPr id="6" name="Group 5">
            <a:extLst>
              <a:ext uri="{FF2B5EF4-FFF2-40B4-BE49-F238E27FC236}">
                <a16:creationId xmlns:a16="http://schemas.microsoft.com/office/drawing/2014/main" id="{5B1329CF-A6B0-19D1-7DC4-593F7345C816}"/>
              </a:ext>
            </a:extLst>
          </p:cNvPr>
          <p:cNvGrpSpPr/>
          <p:nvPr/>
        </p:nvGrpSpPr>
        <p:grpSpPr>
          <a:xfrm>
            <a:off x="73629" y="72784"/>
            <a:ext cx="588108" cy="596974"/>
            <a:chOff x="97692" y="88826"/>
            <a:chExt cx="588108" cy="596974"/>
          </a:xfrm>
        </p:grpSpPr>
        <p:sp>
          <p:nvSpPr>
            <p:cNvPr id="7" name="Freeform 4">
              <a:extLst>
                <a:ext uri="{FF2B5EF4-FFF2-40B4-BE49-F238E27FC236}">
                  <a16:creationId xmlns:a16="http://schemas.microsoft.com/office/drawing/2014/main" id="{FA036248-D205-84FA-8B88-C5692C7988EC}"/>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8" name="TextBox 13">
              <a:extLst>
                <a:ext uri="{FF2B5EF4-FFF2-40B4-BE49-F238E27FC236}">
                  <a16:creationId xmlns:a16="http://schemas.microsoft.com/office/drawing/2014/main" id="{8FAE57DF-0DAD-1F49-A6AA-046AB0530237}"/>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1" name="Group 10">
            <a:extLst>
              <a:ext uri="{FF2B5EF4-FFF2-40B4-BE49-F238E27FC236}">
                <a16:creationId xmlns:a16="http://schemas.microsoft.com/office/drawing/2014/main" id="{1F646ECB-BDF5-8B11-89A9-5772978A02C5}"/>
              </a:ext>
            </a:extLst>
          </p:cNvPr>
          <p:cNvGrpSpPr/>
          <p:nvPr/>
        </p:nvGrpSpPr>
        <p:grpSpPr>
          <a:xfrm>
            <a:off x="37531" y="522706"/>
            <a:ext cx="686587" cy="985057"/>
            <a:chOff x="2330260" y="1769954"/>
            <a:chExt cx="1029881" cy="1477584"/>
          </a:xfrm>
        </p:grpSpPr>
        <p:sp>
          <p:nvSpPr>
            <p:cNvPr id="12" name="Freeform 7">
              <a:extLst>
                <a:ext uri="{FF2B5EF4-FFF2-40B4-BE49-F238E27FC236}">
                  <a16:creationId xmlns:a16="http://schemas.microsoft.com/office/drawing/2014/main" id="{0180C30A-DA57-BBB7-C731-61468C47623F}"/>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3" name="TextBox 10">
              <a:extLst>
                <a:ext uri="{FF2B5EF4-FFF2-40B4-BE49-F238E27FC236}">
                  <a16:creationId xmlns:a16="http://schemas.microsoft.com/office/drawing/2014/main" id="{25FE3110-141D-B4CC-CBA2-A423FAE860D5}"/>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C</a:t>
              </a:r>
            </a:p>
          </p:txBody>
        </p:sp>
      </p:grpSp>
      <p:sp>
        <p:nvSpPr>
          <p:cNvPr id="4" name="TextBox 3">
            <a:extLst>
              <a:ext uri="{FF2B5EF4-FFF2-40B4-BE49-F238E27FC236}">
                <a16:creationId xmlns:a16="http://schemas.microsoft.com/office/drawing/2014/main" id="{B3705DF4-9AA6-75B6-4477-0E3E636496F1}"/>
              </a:ext>
            </a:extLst>
          </p:cNvPr>
          <p:cNvSpPr txBox="1"/>
          <p:nvPr/>
        </p:nvSpPr>
        <p:spPr>
          <a:xfrm>
            <a:off x="920786" y="6072173"/>
            <a:ext cx="9828971" cy="64633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100" spc="-27" dirty="0">
                <a:solidFill>
                  <a:srgbClr val="0B3A7F"/>
                </a:solidFill>
                <a:latin typeface="Atkinson Hyperlegible" pitchFamily="2" charset="0"/>
                <a:ea typeface="Tahoma" panose="020B0604030504040204" pitchFamily="34" charset="0"/>
                <a:cs typeface="Tahoma" panose="020B0604030504040204" pitchFamily="34" charset="0"/>
              </a:rPr>
              <a:t>You can now click on “Idioma y </a:t>
            </a:r>
            <a:r>
              <a:rPr lang="en-US" sz="2100" spc="-27" dirty="0" err="1">
                <a:solidFill>
                  <a:srgbClr val="0B3A7F"/>
                </a:solidFill>
                <a:latin typeface="Atkinson Hyperlegible" pitchFamily="2" charset="0"/>
                <a:ea typeface="Tahoma" panose="020B0604030504040204" pitchFamily="34" charset="0"/>
                <a:cs typeface="Tahoma" panose="020B0604030504040204" pitchFamily="34" charset="0"/>
              </a:rPr>
              <a:t>fechas</a:t>
            </a:r>
            <a:r>
              <a:rPr lang="en-US" sz="2100" spc="-27" dirty="0">
                <a:solidFill>
                  <a:srgbClr val="0B3A7F"/>
                </a:solidFill>
                <a:latin typeface="Atkinson Hyperlegible" pitchFamily="2" charset="0"/>
                <a:ea typeface="Tahoma" panose="020B0604030504040204" pitchFamily="34" charset="0"/>
                <a:cs typeface="Tahoma" panose="020B0604030504040204" pitchFamily="34" charset="0"/>
              </a:rPr>
              <a:t>”, and select “English” to continue the course with WHONET in English.</a:t>
            </a:r>
          </a:p>
        </p:txBody>
      </p:sp>
      <p:grpSp>
        <p:nvGrpSpPr>
          <p:cNvPr id="5" name="Group 4">
            <a:extLst>
              <a:ext uri="{FF2B5EF4-FFF2-40B4-BE49-F238E27FC236}">
                <a16:creationId xmlns:a16="http://schemas.microsoft.com/office/drawing/2014/main" id="{B84D8E9D-1CCB-D425-3085-024CA3873037}"/>
              </a:ext>
            </a:extLst>
          </p:cNvPr>
          <p:cNvGrpSpPr/>
          <p:nvPr/>
        </p:nvGrpSpPr>
        <p:grpSpPr>
          <a:xfrm>
            <a:off x="8132845" y="4271367"/>
            <a:ext cx="2692934" cy="545458"/>
            <a:chOff x="0" y="0"/>
            <a:chExt cx="3115691" cy="839978"/>
          </a:xfrm>
        </p:grpSpPr>
        <p:sp>
          <p:nvSpPr>
            <p:cNvPr id="9" name="Freeform 4">
              <a:extLst>
                <a:ext uri="{FF2B5EF4-FFF2-40B4-BE49-F238E27FC236}">
                  <a16:creationId xmlns:a16="http://schemas.microsoft.com/office/drawing/2014/main" id="{D6E4FE79-F844-A530-3CF4-EA71CE9FD0CF}"/>
                </a:ext>
              </a:extLst>
            </p:cNvPr>
            <p:cNvSpPr/>
            <p:nvPr/>
          </p:nvSpPr>
          <p:spPr>
            <a:xfrm>
              <a:off x="0" y="0"/>
              <a:ext cx="3115691" cy="839978"/>
            </a:xfrm>
            <a:custGeom>
              <a:avLst/>
              <a:gdLst/>
              <a:ahLst/>
              <a:cxnLst/>
              <a:rect l="l" t="t" r="r" b="b"/>
              <a:pathLst>
                <a:path w="3115691" h="839978">
                  <a:moveTo>
                    <a:pt x="0" y="419989"/>
                  </a:moveTo>
                  <a:lnTo>
                    <a:pt x="40640" y="419989"/>
                  </a:lnTo>
                  <a:lnTo>
                    <a:pt x="0" y="419989"/>
                  </a:lnTo>
                  <a:cubicBezTo>
                    <a:pt x="0" y="159512"/>
                    <a:pt x="747776" y="0"/>
                    <a:pt x="1557909" y="0"/>
                  </a:cubicBezTo>
                  <a:cubicBezTo>
                    <a:pt x="2368042" y="0"/>
                    <a:pt x="3115691" y="159512"/>
                    <a:pt x="3115691" y="419989"/>
                  </a:cubicBezTo>
                  <a:lnTo>
                    <a:pt x="3075051" y="419989"/>
                  </a:lnTo>
                  <a:lnTo>
                    <a:pt x="3115691" y="419989"/>
                  </a:lnTo>
                  <a:cubicBezTo>
                    <a:pt x="3115691" y="680466"/>
                    <a:pt x="2367915" y="839978"/>
                    <a:pt x="1557782" y="839978"/>
                  </a:cubicBezTo>
                  <a:lnTo>
                    <a:pt x="1557782" y="799338"/>
                  </a:lnTo>
                  <a:lnTo>
                    <a:pt x="1557782" y="839978"/>
                  </a:lnTo>
                  <a:cubicBezTo>
                    <a:pt x="747776" y="839851"/>
                    <a:pt x="0" y="680339"/>
                    <a:pt x="0" y="419989"/>
                  </a:cubicBezTo>
                  <a:lnTo>
                    <a:pt x="40640" y="419989"/>
                  </a:lnTo>
                  <a:lnTo>
                    <a:pt x="81280" y="419989"/>
                  </a:lnTo>
                  <a:lnTo>
                    <a:pt x="40640" y="419989"/>
                  </a:lnTo>
                  <a:lnTo>
                    <a:pt x="0" y="419989"/>
                  </a:lnTo>
                  <a:moveTo>
                    <a:pt x="81280" y="419989"/>
                  </a:moveTo>
                  <a:cubicBezTo>
                    <a:pt x="81280" y="442468"/>
                    <a:pt x="63119" y="460629"/>
                    <a:pt x="40640" y="460629"/>
                  </a:cubicBezTo>
                  <a:cubicBezTo>
                    <a:pt x="18161" y="460629"/>
                    <a:pt x="0" y="442341"/>
                    <a:pt x="0" y="419989"/>
                  </a:cubicBezTo>
                  <a:cubicBezTo>
                    <a:pt x="0" y="397637"/>
                    <a:pt x="18161" y="379349"/>
                    <a:pt x="40640" y="379349"/>
                  </a:cubicBezTo>
                  <a:cubicBezTo>
                    <a:pt x="63119" y="379349"/>
                    <a:pt x="81280" y="397510"/>
                    <a:pt x="81280" y="419989"/>
                  </a:cubicBezTo>
                  <a:cubicBezTo>
                    <a:pt x="81280" y="578485"/>
                    <a:pt x="692023" y="758698"/>
                    <a:pt x="1557909" y="758698"/>
                  </a:cubicBezTo>
                  <a:cubicBezTo>
                    <a:pt x="2423795" y="758698"/>
                    <a:pt x="3034411" y="578485"/>
                    <a:pt x="3034411" y="419989"/>
                  </a:cubicBezTo>
                  <a:cubicBezTo>
                    <a:pt x="3034411" y="261493"/>
                    <a:pt x="2423668" y="81280"/>
                    <a:pt x="1557909" y="81280"/>
                  </a:cubicBezTo>
                  <a:lnTo>
                    <a:pt x="1557909" y="40640"/>
                  </a:lnTo>
                  <a:lnTo>
                    <a:pt x="1557909" y="81280"/>
                  </a:lnTo>
                  <a:cubicBezTo>
                    <a:pt x="692023" y="81280"/>
                    <a:pt x="81280" y="261366"/>
                    <a:pt x="81280" y="419989"/>
                  </a:cubicBezTo>
                  <a:close/>
                </a:path>
              </a:pathLst>
            </a:custGeom>
            <a:solidFill>
              <a:srgbClr val="FF0000"/>
            </a:solidFill>
          </p:spPr>
          <p:txBody>
            <a:bodyPr/>
            <a:lstStyle/>
            <a:p>
              <a:endParaRPr lang="en-US" sz="1200">
                <a:latin typeface="Atkinson Hyperlegible" pitchFamily="2"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9008" y="4540826"/>
            <a:ext cx="9947750" cy="969496"/>
          </a:xfrm>
          <a:prstGeom prst="rect">
            <a:avLst/>
          </a:prstGeom>
        </p:spPr>
        <p:txBody>
          <a:bodyPr wrap="square" lIns="0" tIns="0" rIns="0" bIns="0" rtlCol="0" anchor="t">
            <a:spAutoFit/>
          </a:bodyPr>
          <a:lstStyle/>
          <a:p>
            <a:pPr>
              <a:spcBef>
                <a:spcPct val="0"/>
              </a:spcBef>
            </a:pPr>
            <a:r>
              <a:rPr lang="en-US" sz="2100" spc="-24" dirty="0">
                <a:solidFill>
                  <a:srgbClr val="0B3A7F"/>
                </a:solidFill>
                <a:latin typeface="Atkinson Hyperlegible" pitchFamily="2" charset="0"/>
                <a:ea typeface="Tahoma" panose="020B0604030504040204" pitchFamily="34" charset="0"/>
                <a:cs typeface="Tahoma" panose="020B0604030504040204" pitchFamily="34" charset="0"/>
              </a:rPr>
              <a:t>Most of the translations were created with Amazon Web Services, and there can be mistakes and suboptimal translations.  If you would like to help correct and improve the translations, please contact the WHONET team at </a:t>
            </a:r>
            <a:r>
              <a:rPr lang="en-US" sz="2100" u="sng" spc="-24" dirty="0">
                <a:solidFill>
                  <a:srgbClr val="0B3A7F"/>
                </a:solidFill>
                <a:latin typeface="Atkinson Hyperlegible" pitchFamily="2" charset="0"/>
                <a:ea typeface="Tahoma" panose="020B0604030504040204" pitchFamily="34" charset="0"/>
                <a:cs typeface="Tahoma" panose="020B0604030504040204" pitchFamily="34" charset="0"/>
              </a:rPr>
              <a:t>help@whonet.org</a:t>
            </a:r>
            <a:r>
              <a:rPr lang="en-US" sz="2100" spc="-24" dirty="0">
                <a:solidFill>
                  <a:srgbClr val="0B3A7F"/>
                </a:solidFill>
                <a:latin typeface="Atkinson Hyperlegible" pitchFamily="2" charset="0"/>
                <a:ea typeface="Tahoma" panose="020B0604030504040204" pitchFamily="34" charset="0"/>
                <a:cs typeface="Tahoma" panose="020B0604030504040204" pitchFamily="34" charset="0"/>
              </a:rPr>
              <a:t>.</a:t>
            </a:r>
          </a:p>
        </p:txBody>
      </p:sp>
      <p:sp>
        <p:nvSpPr>
          <p:cNvPr id="3" name="TextBox 3"/>
          <p:cNvSpPr txBox="1"/>
          <p:nvPr/>
        </p:nvSpPr>
        <p:spPr>
          <a:xfrm>
            <a:off x="986347" y="1147204"/>
            <a:ext cx="10020460" cy="3036857"/>
          </a:xfrm>
          <a:prstGeom prst="rect">
            <a:avLst/>
          </a:prstGeom>
        </p:spPr>
        <p:txBody>
          <a:bodyPr wrap="square" lIns="0" tIns="0" rIns="0" bIns="0" rtlCol="0" anchor="t">
            <a:spAutoFit/>
          </a:bodyPr>
          <a:lstStyle/>
          <a:p>
            <a:pPr>
              <a:lnSpc>
                <a:spcPts val="2986"/>
              </a:lnSpc>
            </a:pPr>
            <a:r>
              <a:rPr lang="en-US" sz="2100" spc="-21" dirty="0">
                <a:solidFill>
                  <a:srgbClr val="0B3A7F"/>
                </a:solidFill>
                <a:latin typeface="Atkinson Hyperlegible" pitchFamily="2" charset="0"/>
                <a:ea typeface="Tahoma" panose="020B0604030504040204" pitchFamily="34" charset="0"/>
                <a:cs typeface="Tahoma" panose="020B0604030504040204" pitchFamily="34" charset="0"/>
              </a:rPr>
              <a:t>Here is the current list of languages available in WHONET.</a:t>
            </a:r>
          </a:p>
          <a:p>
            <a:pPr marL="342900" indent="-342900">
              <a:lnSpc>
                <a:spcPts val="2986"/>
              </a:lnSpc>
              <a:buFont typeface="Arial" panose="020B0604020202020204" pitchFamily="34" charset="0"/>
              <a:buChar char="•"/>
            </a:pPr>
            <a:r>
              <a:rPr lang="en-US" sz="2100" spc="-21" dirty="0">
                <a:solidFill>
                  <a:srgbClr val="0B3A7F"/>
                </a:solidFill>
                <a:latin typeface="Atkinson Hyperlegible" pitchFamily="2" charset="0"/>
                <a:ea typeface="Tahoma" panose="020B0604030504040204" pitchFamily="34" charset="0"/>
                <a:cs typeface="Tahoma" panose="020B0604030504040204" pitchFamily="34" charset="0"/>
              </a:rPr>
              <a:t>Afrikaans, Albanian, Arabic, Armenian, Bulgarian, Catalan, Chinese (Traditional and Simplified), Croatian, Czech, Danish, Dutch, English, Estonian, Farsi, Finnish, French, Georgian, German, Greek, Hebrew, Hungarian, Icelandic, Indonesian, Irish, Italian, Japanese, Kazakh, Korean, Lao,  Latvian, Lithuanian, Macedonian, Malay, Mongolian, Norwegian (Bokmål and Nynorsk), Polish, Portuguese, Romanian, Russian, Serbian, Slovak, Slovene, Spanish, Swahili, Swedish, Thai, Turkish, Ukrainian, Urdu, Vietnamese</a:t>
            </a:r>
          </a:p>
        </p:txBody>
      </p:sp>
      <p:sp>
        <p:nvSpPr>
          <p:cNvPr id="4" name="TextBox 4"/>
          <p:cNvSpPr txBox="1"/>
          <p:nvPr/>
        </p:nvSpPr>
        <p:spPr>
          <a:xfrm>
            <a:off x="900084" y="195347"/>
            <a:ext cx="7663101" cy="562911"/>
          </a:xfrm>
          <a:prstGeom prst="rect">
            <a:avLst/>
          </a:prstGeom>
        </p:spPr>
        <p:txBody>
          <a:bodyPr lIns="0" tIns="0" rIns="0" bIns="0" rtlCol="0" anchor="t">
            <a:spAutoFit/>
          </a:bodyPr>
          <a:lstStyle/>
          <a:p>
            <a:pPr>
              <a:lnSpc>
                <a:spcPts val="4573"/>
              </a:lnSpc>
              <a:spcBef>
                <a:spcPct val="0"/>
              </a:spcBef>
            </a:pPr>
            <a:r>
              <a:rPr lang="en-US" sz="3266" spc="-32" dirty="0">
                <a:solidFill>
                  <a:srgbClr val="0B3A7F"/>
                </a:solidFill>
                <a:latin typeface="Atkinson Hyperlegible" pitchFamily="2" charset="0"/>
                <a:ea typeface="Tahoma" panose="020B0604030504040204" pitchFamily="34" charset="0"/>
                <a:cs typeface="Tahoma" panose="020B0604030504040204" pitchFamily="34" charset="0"/>
              </a:rPr>
              <a:t>Languages in WHONET – 53 languages</a:t>
            </a:r>
          </a:p>
        </p:txBody>
      </p:sp>
      <p:grpSp>
        <p:nvGrpSpPr>
          <p:cNvPr id="7" name="Group 6">
            <a:extLst>
              <a:ext uri="{FF2B5EF4-FFF2-40B4-BE49-F238E27FC236}">
                <a16:creationId xmlns:a16="http://schemas.microsoft.com/office/drawing/2014/main" id="{6B9E25BF-AF6F-E854-3107-B6FC773F7D64}"/>
              </a:ext>
            </a:extLst>
          </p:cNvPr>
          <p:cNvGrpSpPr/>
          <p:nvPr/>
        </p:nvGrpSpPr>
        <p:grpSpPr>
          <a:xfrm>
            <a:off x="73629" y="72784"/>
            <a:ext cx="588108" cy="596974"/>
            <a:chOff x="97692" y="88826"/>
            <a:chExt cx="588108" cy="596974"/>
          </a:xfrm>
        </p:grpSpPr>
        <p:sp>
          <p:nvSpPr>
            <p:cNvPr id="8" name="Freeform 4">
              <a:extLst>
                <a:ext uri="{FF2B5EF4-FFF2-40B4-BE49-F238E27FC236}">
                  <a16:creationId xmlns:a16="http://schemas.microsoft.com/office/drawing/2014/main" id="{E6B060DC-3D83-E76C-E567-58906DF8984D}"/>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9" name="TextBox 13">
              <a:extLst>
                <a:ext uri="{FF2B5EF4-FFF2-40B4-BE49-F238E27FC236}">
                  <a16:creationId xmlns:a16="http://schemas.microsoft.com/office/drawing/2014/main" id="{E2A99719-950E-39D4-B331-A20AB14886E9}"/>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2" name="Group 11">
            <a:extLst>
              <a:ext uri="{FF2B5EF4-FFF2-40B4-BE49-F238E27FC236}">
                <a16:creationId xmlns:a16="http://schemas.microsoft.com/office/drawing/2014/main" id="{A843C5DA-8CC5-8ABD-CE16-9F886E3943CF}"/>
              </a:ext>
            </a:extLst>
          </p:cNvPr>
          <p:cNvGrpSpPr/>
          <p:nvPr/>
        </p:nvGrpSpPr>
        <p:grpSpPr>
          <a:xfrm>
            <a:off x="37531" y="522706"/>
            <a:ext cx="686587" cy="985057"/>
            <a:chOff x="2330260" y="1769954"/>
            <a:chExt cx="1029881" cy="1477584"/>
          </a:xfrm>
        </p:grpSpPr>
        <p:sp>
          <p:nvSpPr>
            <p:cNvPr id="13" name="Freeform 7">
              <a:extLst>
                <a:ext uri="{FF2B5EF4-FFF2-40B4-BE49-F238E27FC236}">
                  <a16:creationId xmlns:a16="http://schemas.microsoft.com/office/drawing/2014/main" id="{45B83E7D-AC14-57C0-7519-96EB9355B7E6}"/>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Atkinson Hyperlegible" pitchFamily="2" charset="0"/>
              </a:endParaRPr>
            </a:p>
          </p:txBody>
        </p:sp>
        <p:sp>
          <p:nvSpPr>
            <p:cNvPr id="14" name="TextBox 10">
              <a:extLst>
                <a:ext uri="{FF2B5EF4-FFF2-40B4-BE49-F238E27FC236}">
                  <a16:creationId xmlns:a16="http://schemas.microsoft.com/office/drawing/2014/main" id="{E6D5DE60-5002-6906-680F-13C3AC3957D5}"/>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C</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13724" y="820712"/>
            <a:ext cx="7873672" cy="4807029"/>
          </a:xfrm>
          <a:custGeom>
            <a:avLst/>
            <a:gdLst/>
            <a:ahLst/>
            <a:cxnLst/>
            <a:rect l="l" t="t" r="r" b="b"/>
            <a:pathLst>
              <a:path w="11810508" h="7210543">
                <a:moveTo>
                  <a:pt x="0" y="0"/>
                </a:moveTo>
                <a:lnTo>
                  <a:pt x="11810508" y="0"/>
                </a:lnTo>
                <a:lnTo>
                  <a:pt x="11810508" y="7210544"/>
                </a:lnTo>
                <a:lnTo>
                  <a:pt x="0" y="7210544"/>
                </a:lnTo>
                <a:lnTo>
                  <a:pt x="0" y="0"/>
                </a:lnTo>
                <a:close/>
              </a:path>
            </a:pathLst>
          </a:custGeom>
          <a:blipFill>
            <a:blip r:embed="rId2"/>
            <a:stretch>
              <a:fillRect/>
            </a:stretch>
          </a:blipFill>
        </p:spPr>
        <p:txBody>
          <a:bodyPr/>
          <a:lstStyle/>
          <a:p>
            <a:endParaRPr lang="en-US" sz="1200">
              <a:latin typeface="Atkinson Hyperlegible" pitchFamily="2" charset="0"/>
            </a:endParaRPr>
          </a:p>
        </p:txBody>
      </p:sp>
      <p:grpSp>
        <p:nvGrpSpPr>
          <p:cNvPr id="3" name="Group 3"/>
          <p:cNvGrpSpPr/>
          <p:nvPr/>
        </p:nvGrpSpPr>
        <p:grpSpPr>
          <a:xfrm>
            <a:off x="7847518" y="2108936"/>
            <a:ext cx="2057400" cy="504629"/>
            <a:chOff x="0" y="0"/>
            <a:chExt cx="812800" cy="199360"/>
          </a:xfrm>
        </p:grpSpPr>
        <p:sp>
          <p:nvSpPr>
            <p:cNvPr id="4" name="Freeform 4"/>
            <p:cNvSpPr/>
            <p:nvPr/>
          </p:nvSpPr>
          <p:spPr>
            <a:xfrm>
              <a:off x="0" y="0"/>
              <a:ext cx="812800" cy="199360"/>
            </a:xfrm>
            <a:custGeom>
              <a:avLst/>
              <a:gdLst/>
              <a:ahLst/>
              <a:cxnLst/>
              <a:rect l="l" t="t" r="r" b="b"/>
              <a:pathLst>
                <a:path w="812800" h="199360">
                  <a:moveTo>
                    <a:pt x="99680" y="0"/>
                  </a:moveTo>
                  <a:lnTo>
                    <a:pt x="713120" y="0"/>
                  </a:lnTo>
                  <a:cubicBezTo>
                    <a:pt x="739557" y="0"/>
                    <a:pt x="764911" y="10502"/>
                    <a:pt x="783604" y="29196"/>
                  </a:cubicBezTo>
                  <a:cubicBezTo>
                    <a:pt x="802298" y="47889"/>
                    <a:pt x="812800" y="73243"/>
                    <a:pt x="812800" y="99680"/>
                  </a:cubicBezTo>
                  <a:lnTo>
                    <a:pt x="812800" y="99680"/>
                  </a:lnTo>
                  <a:cubicBezTo>
                    <a:pt x="812800" y="154732"/>
                    <a:pt x="768172" y="199360"/>
                    <a:pt x="713120" y="199360"/>
                  </a:cubicBezTo>
                  <a:lnTo>
                    <a:pt x="99680" y="199360"/>
                  </a:lnTo>
                  <a:cubicBezTo>
                    <a:pt x="73243" y="199360"/>
                    <a:pt x="47889" y="188858"/>
                    <a:pt x="29196" y="170164"/>
                  </a:cubicBezTo>
                  <a:cubicBezTo>
                    <a:pt x="10502" y="151471"/>
                    <a:pt x="0" y="126117"/>
                    <a:pt x="0" y="99680"/>
                  </a:cubicBezTo>
                  <a:lnTo>
                    <a:pt x="0" y="99680"/>
                  </a:lnTo>
                  <a:cubicBezTo>
                    <a:pt x="0" y="73243"/>
                    <a:pt x="10502" y="47889"/>
                    <a:pt x="29196" y="29196"/>
                  </a:cubicBezTo>
                  <a:cubicBezTo>
                    <a:pt x="47889" y="10502"/>
                    <a:pt x="73243" y="0"/>
                    <a:pt x="99680" y="0"/>
                  </a:cubicBezTo>
                  <a:close/>
                </a:path>
              </a:pathLst>
            </a:custGeom>
            <a:solidFill>
              <a:srgbClr val="000000">
                <a:alpha val="0"/>
              </a:srgbClr>
            </a:solidFill>
            <a:ln w="95250" cap="rnd">
              <a:solidFill>
                <a:srgbClr val="0D8815"/>
              </a:solidFill>
              <a:round/>
            </a:ln>
          </p:spPr>
          <p:txBody>
            <a:bodyPr/>
            <a:lstStyle/>
            <a:p>
              <a:endParaRPr lang="en-US" sz="1200">
                <a:latin typeface="Atkinson Hyperlegible" pitchFamily="2" charset="0"/>
              </a:endParaRPr>
            </a:p>
          </p:txBody>
        </p:sp>
        <p:sp>
          <p:nvSpPr>
            <p:cNvPr id="5" name="TextBox 5"/>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Atkinson Hyperlegible" pitchFamily="2" charset="0"/>
              </a:endParaRPr>
            </a:p>
          </p:txBody>
        </p:sp>
      </p:grpSp>
      <p:sp>
        <p:nvSpPr>
          <p:cNvPr id="6" name="TextBox 6"/>
          <p:cNvSpPr txBox="1"/>
          <p:nvPr/>
        </p:nvSpPr>
        <p:spPr>
          <a:xfrm>
            <a:off x="928262" y="-14450"/>
            <a:ext cx="7830000" cy="734432"/>
          </a:xfrm>
          <a:prstGeom prst="rect">
            <a:avLst/>
          </a:prstGeom>
        </p:spPr>
        <p:txBody>
          <a:bodyPr lIns="0" tIns="0" rIns="0" bIns="0" rtlCol="0" anchor="t">
            <a:spAutoFit/>
          </a:bodyPr>
          <a:lstStyle/>
          <a:p>
            <a:pPr>
              <a:lnSpc>
                <a:spcPts val="5973"/>
              </a:lnSpc>
            </a:pPr>
            <a:r>
              <a:rPr lang="en-US" sz="4266" spc="-42">
                <a:solidFill>
                  <a:srgbClr val="0B3A7F"/>
                </a:solidFill>
                <a:latin typeface="Atkinson Hyperlegible" pitchFamily="2" charset="0"/>
                <a:ea typeface="Tahoma" panose="020B0604030504040204" pitchFamily="34" charset="0"/>
                <a:cs typeface="Tahoma" panose="020B0604030504040204" pitchFamily="34" charset="0"/>
              </a:rPr>
              <a:t>Open a laboratory</a:t>
            </a:r>
          </a:p>
        </p:txBody>
      </p:sp>
      <p:grpSp>
        <p:nvGrpSpPr>
          <p:cNvPr id="9" name="Group 8">
            <a:extLst>
              <a:ext uri="{FF2B5EF4-FFF2-40B4-BE49-F238E27FC236}">
                <a16:creationId xmlns:a16="http://schemas.microsoft.com/office/drawing/2014/main" id="{B6AAD427-DE32-E8C2-7383-275375CB1E00}"/>
              </a:ext>
            </a:extLst>
          </p:cNvPr>
          <p:cNvGrpSpPr/>
          <p:nvPr/>
        </p:nvGrpSpPr>
        <p:grpSpPr>
          <a:xfrm>
            <a:off x="73629" y="72784"/>
            <a:ext cx="588108" cy="596974"/>
            <a:chOff x="97692" y="88826"/>
            <a:chExt cx="588108" cy="596974"/>
          </a:xfrm>
        </p:grpSpPr>
        <p:sp>
          <p:nvSpPr>
            <p:cNvPr id="10" name="Freeform 4">
              <a:extLst>
                <a:ext uri="{FF2B5EF4-FFF2-40B4-BE49-F238E27FC236}">
                  <a16:creationId xmlns:a16="http://schemas.microsoft.com/office/drawing/2014/main" id="{F1B97675-EF78-FD84-B79F-1B242D353072}"/>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1" name="TextBox 13">
              <a:extLst>
                <a:ext uri="{FF2B5EF4-FFF2-40B4-BE49-F238E27FC236}">
                  <a16:creationId xmlns:a16="http://schemas.microsoft.com/office/drawing/2014/main" id="{C21F4D23-6DFE-02C3-B854-B870F5B27525}"/>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4" name="Group 13">
            <a:extLst>
              <a:ext uri="{FF2B5EF4-FFF2-40B4-BE49-F238E27FC236}">
                <a16:creationId xmlns:a16="http://schemas.microsoft.com/office/drawing/2014/main" id="{EB28DA5B-64B5-1F58-3491-E6F963D72B5F}"/>
              </a:ext>
            </a:extLst>
          </p:cNvPr>
          <p:cNvGrpSpPr/>
          <p:nvPr/>
        </p:nvGrpSpPr>
        <p:grpSpPr>
          <a:xfrm>
            <a:off x="37531" y="522706"/>
            <a:ext cx="686587" cy="985057"/>
            <a:chOff x="2330260" y="1769954"/>
            <a:chExt cx="1029881" cy="1477584"/>
          </a:xfrm>
        </p:grpSpPr>
        <p:sp>
          <p:nvSpPr>
            <p:cNvPr id="15" name="Freeform 7">
              <a:extLst>
                <a:ext uri="{FF2B5EF4-FFF2-40B4-BE49-F238E27FC236}">
                  <a16:creationId xmlns:a16="http://schemas.microsoft.com/office/drawing/2014/main" id="{7607D8DD-A5AE-43DD-E54E-7B6EA526B1BD}"/>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6" name="TextBox 10">
              <a:extLst>
                <a:ext uri="{FF2B5EF4-FFF2-40B4-BE49-F238E27FC236}">
                  <a16:creationId xmlns:a16="http://schemas.microsoft.com/office/drawing/2014/main" id="{84F26BF8-2052-2C97-DFFC-192E212A0014}"/>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C</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82121" y="75796"/>
            <a:ext cx="7085883" cy="664797"/>
          </a:xfrm>
          <a:prstGeom prst="rect">
            <a:avLst/>
          </a:prstGeom>
        </p:spPr>
        <p:txBody>
          <a:bodyPr lIns="0" tIns="0" rIns="0" bIns="0" rtlCol="0" anchor="t">
            <a:spAutoFit/>
          </a:bodyPr>
          <a:lstStyle/>
          <a:p>
            <a:pPr>
              <a:lnSpc>
                <a:spcPts val="5370"/>
              </a:lnSpc>
            </a:pPr>
            <a:r>
              <a:rPr lang="en-US" sz="3942" spc="-39" dirty="0">
                <a:solidFill>
                  <a:srgbClr val="0B3A7F"/>
                </a:solidFill>
                <a:latin typeface="Atkinson Hyperlegible" pitchFamily="2" charset="0"/>
                <a:ea typeface="Tahoma" panose="020B0604030504040204" pitchFamily="34" charset="0"/>
                <a:cs typeface="Tahoma" panose="020B0604030504040204" pitchFamily="34" charset="0"/>
              </a:rPr>
              <a:t>WHONET Main menu</a:t>
            </a:r>
          </a:p>
        </p:txBody>
      </p:sp>
      <p:grpSp>
        <p:nvGrpSpPr>
          <p:cNvPr id="7" name="Group 6">
            <a:extLst>
              <a:ext uri="{FF2B5EF4-FFF2-40B4-BE49-F238E27FC236}">
                <a16:creationId xmlns:a16="http://schemas.microsoft.com/office/drawing/2014/main" id="{3C6FC538-9146-1883-6D95-D9202C0F953E}"/>
              </a:ext>
            </a:extLst>
          </p:cNvPr>
          <p:cNvGrpSpPr/>
          <p:nvPr/>
        </p:nvGrpSpPr>
        <p:grpSpPr>
          <a:xfrm>
            <a:off x="73629" y="72784"/>
            <a:ext cx="588108" cy="596974"/>
            <a:chOff x="97692" y="88826"/>
            <a:chExt cx="588108" cy="596974"/>
          </a:xfrm>
        </p:grpSpPr>
        <p:sp>
          <p:nvSpPr>
            <p:cNvPr id="8" name="Freeform 4">
              <a:extLst>
                <a:ext uri="{FF2B5EF4-FFF2-40B4-BE49-F238E27FC236}">
                  <a16:creationId xmlns:a16="http://schemas.microsoft.com/office/drawing/2014/main" id="{86A00451-0E1E-6B05-4338-33E3E4723C36}"/>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9" name="TextBox 13">
              <a:extLst>
                <a:ext uri="{FF2B5EF4-FFF2-40B4-BE49-F238E27FC236}">
                  <a16:creationId xmlns:a16="http://schemas.microsoft.com/office/drawing/2014/main" id="{C03A3B61-8B22-30D7-0A65-D346E44260D2}"/>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0" name="Group 9">
            <a:extLst>
              <a:ext uri="{FF2B5EF4-FFF2-40B4-BE49-F238E27FC236}">
                <a16:creationId xmlns:a16="http://schemas.microsoft.com/office/drawing/2014/main" id="{759A251E-45A6-7245-7E60-EA464AE67F68}"/>
              </a:ext>
            </a:extLst>
          </p:cNvPr>
          <p:cNvGrpSpPr/>
          <p:nvPr/>
        </p:nvGrpSpPr>
        <p:grpSpPr>
          <a:xfrm>
            <a:off x="37531" y="522706"/>
            <a:ext cx="686587" cy="985057"/>
            <a:chOff x="2330260" y="1769954"/>
            <a:chExt cx="1029881" cy="1477584"/>
          </a:xfrm>
        </p:grpSpPr>
        <p:sp>
          <p:nvSpPr>
            <p:cNvPr id="11" name="Freeform 7">
              <a:extLst>
                <a:ext uri="{FF2B5EF4-FFF2-40B4-BE49-F238E27FC236}">
                  <a16:creationId xmlns:a16="http://schemas.microsoft.com/office/drawing/2014/main" id="{28DE5670-3C17-F901-408A-BD670582AB2D}"/>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Atkinson Hyperlegible" pitchFamily="2" charset="0"/>
              </a:endParaRPr>
            </a:p>
          </p:txBody>
        </p:sp>
        <p:sp>
          <p:nvSpPr>
            <p:cNvPr id="12" name="TextBox 10">
              <a:extLst>
                <a:ext uri="{FF2B5EF4-FFF2-40B4-BE49-F238E27FC236}">
                  <a16:creationId xmlns:a16="http://schemas.microsoft.com/office/drawing/2014/main" id="{151FDB21-BDAA-316A-9CA2-3AA05644C704}"/>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C</a:t>
              </a:r>
            </a:p>
          </p:txBody>
        </p:sp>
      </p:grpSp>
      <p:pic>
        <p:nvPicPr>
          <p:cNvPr id="3" name="Picture 2">
            <a:extLst>
              <a:ext uri="{FF2B5EF4-FFF2-40B4-BE49-F238E27FC236}">
                <a16:creationId xmlns:a16="http://schemas.microsoft.com/office/drawing/2014/main" id="{48308A4A-862F-2A43-189A-2A09B880C532}"/>
              </a:ext>
            </a:extLst>
          </p:cNvPr>
          <p:cNvPicPr>
            <a:picLocks noChangeAspect="1"/>
          </p:cNvPicPr>
          <p:nvPr/>
        </p:nvPicPr>
        <p:blipFill>
          <a:blip r:embed="rId4"/>
          <a:stretch>
            <a:fillRect/>
          </a:stretch>
        </p:blipFill>
        <p:spPr>
          <a:xfrm>
            <a:off x="2721308" y="990413"/>
            <a:ext cx="7242646" cy="531353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26771" y="90087"/>
            <a:ext cx="129927" cy="466603"/>
          </a:xfrm>
          <a:prstGeom prst="rect">
            <a:avLst/>
          </a:prstGeom>
        </p:spPr>
        <p:txBody>
          <a:bodyPr lIns="0" tIns="0" rIns="0" bIns="0" rtlCol="0" anchor="t">
            <a:spAutoFit/>
          </a:bodyPr>
          <a:lstStyle/>
          <a:p>
            <a:pPr>
              <a:lnSpc>
                <a:spcPts val="3840"/>
              </a:lnSpc>
            </a:pPr>
            <a:r>
              <a:rPr lang="en-US" sz="2742" spc="-27">
                <a:solidFill>
                  <a:srgbClr val="FFFFFF"/>
                </a:solidFill>
                <a:latin typeface="Atkinson Hyperlegible" pitchFamily="2" charset="0"/>
              </a:rPr>
              <a:t>1</a:t>
            </a:r>
          </a:p>
        </p:txBody>
      </p:sp>
      <p:sp>
        <p:nvSpPr>
          <p:cNvPr id="7" name="Freeform 7"/>
          <p:cNvSpPr/>
          <p:nvPr/>
        </p:nvSpPr>
        <p:spPr>
          <a:xfrm>
            <a:off x="8296086" y="1237068"/>
            <a:ext cx="3321584" cy="4361676"/>
          </a:xfrm>
          <a:custGeom>
            <a:avLst/>
            <a:gdLst/>
            <a:ahLst/>
            <a:cxnLst/>
            <a:rect l="l" t="t" r="r" b="b"/>
            <a:pathLst>
              <a:path w="4982376" h="6542514">
                <a:moveTo>
                  <a:pt x="0" y="0"/>
                </a:moveTo>
                <a:lnTo>
                  <a:pt x="4982376" y="0"/>
                </a:lnTo>
                <a:lnTo>
                  <a:pt x="4982376" y="6542514"/>
                </a:lnTo>
                <a:lnTo>
                  <a:pt x="0" y="6542514"/>
                </a:lnTo>
                <a:lnTo>
                  <a:pt x="0" y="0"/>
                </a:lnTo>
                <a:close/>
              </a:path>
            </a:pathLst>
          </a:custGeom>
          <a:blipFill>
            <a:blip r:embed="rId2"/>
            <a:stretch>
              <a:fillRect/>
            </a:stretch>
          </a:blipFill>
          <a:ln>
            <a:solidFill>
              <a:srgbClr val="0070C0"/>
            </a:solidFill>
          </a:ln>
        </p:spPr>
        <p:txBody>
          <a:bodyPr/>
          <a:lstStyle/>
          <a:p>
            <a:endParaRPr lang="en-US" sz="1200" dirty="0">
              <a:latin typeface="Atkinson Hyperlegible" pitchFamily="2" charset="0"/>
            </a:endParaRPr>
          </a:p>
        </p:txBody>
      </p:sp>
      <p:sp>
        <p:nvSpPr>
          <p:cNvPr id="8" name="TextBox 8"/>
          <p:cNvSpPr txBox="1"/>
          <p:nvPr/>
        </p:nvSpPr>
        <p:spPr>
          <a:xfrm>
            <a:off x="1098498" y="15145"/>
            <a:ext cx="11427009" cy="734432"/>
          </a:xfrm>
          <a:prstGeom prst="rect">
            <a:avLst/>
          </a:prstGeom>
        </p:spPr>
        <p:txBody>
          <a:bodyPr lIns="0" tIns="0" rIns="0" bIns="0" rtlCol="0" anchor="t">
            <a:spAutoFit/>
          </a:bodyPr>
          <a:lstStyle/>
          <a:p>
            <a:pPr>
              <a:lnSpc>
                <a:spcPts val="5973"/>
              </a:lnSpc>
            </a:pPr>
            <a:r>
              <a:rPr lang="en-US" sz="4266" spc="-42">
                <a:solidFill>
                  <a:srgbClr val="0B3A7F"/>
                </a:solidFill>
                <a:latin typeface="Atkinson Hyperlegible" pitchFamily="2" charset="0"/>
                <a:ea typeface="Tahoma" panose="020B0604030504040204" pitchFamily="34" charset="0"/>
                <a:cs typeface="Tahoma" panose="020B0604030504040204" pitchFamily="34" charset="0"/>
              </a:rPr>
              <a:t>Help -&gt; Documentation</a:t>
            </a:r>
          </a:p>
        </p:txBody>
      </p:sp>
      <p:pic>
        <p:nvPicPr>
          <p:cNvPr id="13" name="Picture 12">
            <a:extLst>
              <a:ext uri="{FF2B5EF4-FFF2-40B4-BE49-F238E27FC236}">
                <a16:creationId xmlns:a16="http://schemas.microsoft.com/office/drawing/2014/main" id="{F9C6CA89-81D2-7DCB-4CF6-702516A0EC1A}"/>
              </a:ext>
            </a:extLst>
          </p:cNvPr>
          <p:cNvPicPr>
            <a:picLocks noChangeAspect="1"/>
          </p:cNvPicPr>
          <p:nvPr/>
        </p:nvPicPr>
        <p:blipFill>
          <a:blip r:embed="rId3"/>
          <a:stretch>
            <a:fillRect/>
          </a:stretch>
        </p:blipFill>
        <p:spPr>
          <a:xfrm>
            <a:off x="1129127" y="1289056"/>
            <a:ext cx="6489916" cy="4202993"/>
          </a:xfrm>
          <a:prstGeom prst="rect">
            <a:avLst/>
          </a:prstGeom>
        </p:spPr>
      </p:pic>
      <p:grpSp>
        <p:nvGrpSpPr>
          <p:cNvPr id="5" name="Group 4">
            <a:extLst>
              <a:ext uri="{FF2B5EF4-FFF2-40B4-BE49-F238E27FC236}">
                <a16:creationId xmlns:a16="http://schemas.microsoft.com/office/drawing/2014/main" id="{D36F78F8-1674-8215-AE01-181CC8D7A2D7}"/>
              </a:ext>
            </a:extLst>
          </p:cNvPr>
          <p:cNvGrpSpPr/>
          <p:nvPr/>
        </p:nvGrpSpPr>
        <p:grpSpPr>
          <a:xfrm>
            <a:off x="73629" y="72784"/>
            <a:ext cx="588108" cy="596974"/>
            <a:chOff x="97692" y="88826"/>
            <a:chExt cx="588108" cy="596974"/>
          </a:xfrm>
        </p:grpSpPr>
        <p:sp>
          <p:nvSpPr>
            <p:cNvPr id="6" name="Freeform 4">
              <a:extLst>
                <a:ext uri="{FF2B5EF4-FFF2-40B4-BE49-F238E27FC236}">
                  <a16:creationId xmlns:a16="http://schemas.microsoft.com/office/drawing/2014/main" id="{37E9156C-A676-C9CD-9557-F74164606209}"/>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1" name="TextBox 13">
              <a:extLst>
                <a:ext uri="{FF2B5EF4-FFF2-40B4-BE49-F238E27FC236}">
                  <a16:creationId xmlns:a16="http://schemas.microsoft.com/office/drawing/2014/main" id="{BB26F7C1-038D-3A44-3A49-EE41600A8745}"/>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2" name="Group 11">
            <a:extLst>
              <a:ext uri="{FF2B5EF4-FFF2-40B4-BE49-F238E27FC236}">
                <a16:creationId xmlns:a16="http://schemas.microsoft.com/office/drawing/2014/main" id="{D0F9CE1D-6D53-4FF8-D12D-D5166980655E}"/>
              </a:ext>
            </a:extLst>
          </p:cNvPr>
          <p:cNvGrpSpPr/>
          <p:nvPr/>
        </p:nvGrpSpPr>
        <p:grpSpPr>
          <a:xfrm>
            <a:off x="37531" y="522706"/>
            <a:ext cx="686587" cy="985057"/>
            <a:chOff x="2330260" y="1769954"/>
            <a:chExt cx="1029881" cy="1477584"/>
          </a:xfrm>
        </p:grpSpPr>
        <p:sp>
          <p:nvSpPr>
            <p:cNvPr id="14" name="Freeform 7">
              <a:extLst>
                <a:ext uri="{FF2B5EF4-FFF2-40B4-BE49-F238E27FC236}">
                  <a16:creationId xmlns:a16="http://schemas.microsoft.com/office/drawing/2014/main" id="{8F8BC69D-EBEE-5E9D-F7FC-9D69B9884AA0}"/>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latin typeface="Atkinson Hyperlegible" pitchFamily="2" charset="0"/>
              </a:endParaRPr>
            </a:p>
          </p:txBody>
        </p:sp>
        <p:sp>
          <p:nvSpPr>
            <p:cNvPr id="15" name="TextBox 10">
              <a:extLst>
                <a:ext uri="{FF2B5EF4-FFF2-40B4-BE49-F238E27FC236}">
                  <a16:creationId xmlns:a16="http://schemas.microsoft.com/office/drawing/2014/main" id="{F8997738-598C-03FF-5BCF-7A366EE7F23C}"/>
                </a:ext>
              </a:extLst>
            </p:cNvPr>
            <p:cNvSpPr txBox="1"/>
            <p:nvPr/>
          </p:nvSpPr>
          <p:spPr>
            <a:xfrm>
              <a:off x="2626306" y="1769954"/>
              <a:ext cx="437789" cy="1331229"/>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C</a:t>
              </a:r>
            </a:p>
          </p:txBody>
        </p:sp>
      </p:grpSp>
    </p:spTree>
    <p:extLst>
      <p:ext uri="{BB962C8B-B14F-4D97-AF65-F5344CB8AC3E}">
        <p14:creationId xmlns:p14="http://schemas.microsoft.com/office/powerpoint/2010/main" val="891039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1E464F8-AB5B-58B4-413D-D4775203140A}"/>
              </a:ext>
            </a:extLst>
          </p:cNvPr>
          <p:cNvPicPr>
            <a:picLocks noChangeAspect="1"/>
          </p:cNvPicPr>
          <p:nvPr/>
        </p:nvPicPr>
        <p:blipFill>
          <a:blip r:embed="rId2"/>
          <a:stretch>
            <a:fillRect/>
          </a:stretch>
        </p:blipFill>
        <p:spPr>
          <a:xfrm>
            <a:off x="1757044" y="1792508"/>
            <a:ext cx="9248147" cy="3563368"/>
          </a:xfrm>
          <a:prstGeom prst="rect">
            <a:avLst/>
          </a:prstGeom>
        </p:spPr>
      </p:pic>
      <p:sp>
        <p:nvSpPr>
          <p:cNvPr id="3" name="TextBox 3"/>
          <p:cNvSpPr txBox="1"/>
          <p:nvPr/>
        </p:nvSpPr>
        <p:spPr>
          <a:xfrm>
            <a:off x="1079542" y="15145"/>
            <a:ext cx="8430542" cy="721480"/>
          </a:xfrm>
          <a:prstGeom prst="rect">
            <a:avLst/>
          </a:prstGeom>
        </p:spPr>
        <p:txBody>
          <a:bodyPr lIns="0" tIns="0" rIns="0" bIns="0" rtlCol="0" anchor="t">
            <a:spAutoFit/>
          </a:bodyPr>
          <a:lstStyle/>
          <a:p>
            <a:pPr>
              <a:lnSpc>
                <a:spcPts val="5973"/>
              </a:lnSpc>
            </a:pPr>
            <a:r>
              <a:rPr lang="en-US" sz="4266" spc="-42">
                <a:solidFill>
                  <a:srgbClr val="0B3A7F"/>
                </a:solidFill>
                <a:latin typeface="+mj-lt"/>
                <a:ea typeface="Tahoma" panose="020B0604030504040204" pitchFamily="34" charset="0"/>
                <a:cs typeface="Tahoma" panose="020B0604030504040204" pitchFamily="34" charset="0"/>
              </a:rPr>
              <a:t>Help -&gt; About</a:t>
            </a:r>
          </a:p>
        </p:txBody>
      </p:sp>
      <p:sp>
        <p:nvSpPr>
          <p:cNvPr id="4" name="TextBox 4"/>
          <p:cNvSpPr txBox="1"/>
          <p:nvPr/>
        </p:nvSpPr>
        <p:spPr>
          <a:xfrm>
            <a:off x="326771" y="90087"/>
            <a:ext cx="129927" cy="458331"/>
          </a:xfrm>
          <a:prstGeom prst="rect">
            <a:avLst/>
          </a:prstGeom>
        </p:spPr>
        <p:txBody>
          <a:bodyPr lIns="0" tIns="0" rIns="0" bIns="0" rtlCol="0" anchor="t">
            <a:spAutoFit/>
          </a:bodyPr>
          <a:lstStyle/>
          <a:p>
            <a:pPr>
              <a:lnSpc>
                <a:spcPts val="3840"/>
              </a:lnSpc>
            </a:pPr>
            <a:r>
              <a:rPr lang="en-US" sz="2742" spc="-27">
                <a:solidFill>
                  <a:srgbClr val="FFFFFF"/>
                </a:solidFill>
                <a:latin typeface="+mj-lt"/>
              </a:rPr>
              <a:t>1</a:t>
            </a:r>
          </a:p>
        </p:txBody>
      </p:sp>
      <p:grpSp>
        <p:nvGrpSpPr>
          <p:cNvPr id="7" name="Group 7"/>
          <p:cNvGrpSpPr/>
          <p:nvPr/>
        </p:nvGrpSpPr>
        <p:grpSpPr>
          <a:xfrm>
            <a:off x="5971795" y="4462966"/>
            <a:ext cx="1828570" cy="647277"/>
            <a:chOff x="0" y="0"/>
            <a:chExt cx="830140" cy="346748"/>
          </a:xfrm>
        </p:grpSpPr>
        <p:sp>
          <p:nvSpPr>
            <p:cNvPr id="8" name="Freeform 8"/>
            <p:cNvSpPr/>
            <p:nvPr/>
          </p:nvSpPr>
          <p:spPr>
            <a:xfrm>
              <a:off x="0" y="0"/>
              <a:ext cx="830140" cy="346748"/>
            </a:xfrm>
            <a:custGeom>
              <a:avLst/>
              <a:gdLst/>
              <a:ahLst/>
              <a:cxnLst/>
              <a:rect l="l" t="t" r="r" b="b"/>
              <a:pathLst>
                <a:path w="830140" h="346748">
                  <a:moveTo>
                    <a:pt x="125268" y="0"/>
                  </a:moveTo>
                  <a:lnTo>
                    <a:pt x="704871" y="0"/>
                  </a:lnTo>
                  <a:cubicBezTo>
                    <a:pt x="738095" y="0"/>
                    <a:pt x="769957" y="13198"/>
                    <a:pt x="793449" y="36690"/>
                  </a:cubicBezTo>
                  <a:cubicBezTo>
                    <a:pt x="816942" y="60183"/>
                    <a:pt x="830140" y="92045"/>
                    <a:pt x="830140" y="125268"/>
                  </a:cubicBezTo>
                  <a:lnTo>
                    <a:pt x="830140" y="221479"/>
                  </a:lnTo>
                  <a:cubicBezTo>
                    <a:pt x="830140" y="290663"/>
                    <a:pt x="774055" y="346748"/>
                    <a:pt x="704871" y="346748"/>
                  </a:cubicBezTo>
                  <a:lnTo>
                    <a:pt x="125268" y="346748"/>
                  </a:lnTo>
                  <a:cubicBezTo>
                    <a:pt x="56085" y="346748"/>
                    <a:pt x="0" y="290663"/>
                    <a:pt x="0" y="221479"/>
                  </a:cubicBezTo>
                  <a:lnTo>
                    <a:pt x="0" y="125268"/>
                  </a:lnTo>
                  <a:cubicBezTo>
                    <a:pt x="0" y="56085"/>
                    <a:pt x="56085" y="0"/>
                    <a:pt x="125268" y="0"/>
                  </a:cubicBezTo>
                  <a:close/>
                </a:path>
              </a:pathLst>
            </a:custGeom>
            <a:solidFill>
              <a:srgbClr val="000000">
                <a:alpha val="0"/>
              </a:srgbClr>
            </a:solidFill>
            <a:ln w="95250" cap="rnd">
              <a:solidFill>
                <a:srgbClr val="0D8815"/>
              </a:solidFill>
              <a:round/>
            </a:ln>
          </p:spPr>
          <p:txBody>
            <a:bodyPr/>
            <a:lstStyle/>
            <a:p>
              <a:endParaRPr lang="en-US" sz="1200">
                <a:latin typeface="+mj-lt"/>
              </a:endParaRPr>
            </a:p>
          </p:txBody>
        </p:sp>
        <p:sp>
          <p:nvSpPr>
            <p:cNvPr id="9" name="TextBox 9"/>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mj-lt"/>
              </a:endParaRPr>
            </a:p>
          </p:txBody>
        </p:sp>
      </p:grpSp>
      <p:grpSp>
        <p:nvGrpSpPr>
          <p:cNvPr id="10" name="Group 10"/>
          <p:cNvGrpSpPr/>
          <p:nvPr/>
        </p:nvGrpSpPr>
        <p:grpSpPr>
          <a:xfrm>
            <a:off x="1590945" y="4735800"/>
            <a:ext cx="1962359" cy="1758239"/>
            <a:chOff x="0" y="-38100"/>
            <a:chExt cx="812800" cy="850900"/>
          </a:xfrm>
        </p:grpSpPr>
        <p:sp>
          <p:nvSpPr>
            <p:cNvPr id="11" name="Freeform 11"/>
            <p:cNvSpPr/>
            <p:nvPr/>
          </p:nvSpPr>
          <p:spPr>
            <a:xfrm>
              <a:off x="72971" y="0"/>
              <a:ext cx="739829" cy="255714"/>
            </a:xfrm>
            <a:custGeom>
              <a:avLst/>
              <a:gdLst/>
              <a:ahLst/>
              <a:cxnLst/>
              <a:rect l="l" t="t" r="r" b="b"/>
              <a:pathLst>
                <a:path w="838810" h="255714">
                  <a:moveTo>
                    <a:pt x="123974" y="0"/>
                  </a:moveTo>
                  <a:lnTo>
                    <a:pt x="714836" y="0"/>
                  </a:lnTo>
                  <a:cubicBezTo>
                    <a:pt x="747716" y="0"/>
                    <a:pt x="779249" y="13061"/>
                    <a:pt x="802499" y="36311"/>
                  </a:cubicBezTo>
                  <a:cubicBezTo>
                    <a:pt x="825748" y="59561"/>
                    <a:pt x="838810" y="91094"/>
                    <a:pt x="838810" y="123974"/>
                  </a:cubicBezTo>
                  <a:lnTo>
                    <a:pt x="838810" y="131740"/>
                  </a:lnTo>
                  <a:cubicBezTo>
                    <a:pt x="838810" y="164620"/>
                    <a:pt x="825748" y="196153"/>
                    <a:pt x="802499" y="219403"/>
                  </a:cubicBezTo>
                  <a:cubicBezTo>
                    <a:pt x="779249" y="242652"/>
                    <a:pt x="747716" y="255714"/>
                    <a:pt x="714836" y="255714"/>
                  </a:cubicBezTo>
                  <a:lnTo>
                    <a:pt x="123974" y="255714"/>
                  </a:lnTo>
                  <a:cubicBezTo>
                    <a:pt x="91094" y="255714"/>
                    <a:pt x="59561" y="242652"/>
                    <a:pt x="36311" y="219403"/>
                  </a:cubicBezTo>
                  <a:cubicBezTo>
                    <a:pt x="13061" y="196153"/>
                    <a:pt x="0" y="164620"/>
                    <a:pt x="0" y="131740"/>
                  </a:cubicBezTo>
                  <a:lnTo>
                    <a:pt x="0" y="123974"/>
                  </a:lnTo>
                  <a:cubicBezTo>
                    <a:pt x="0" y="91094"/>
                    <a:pt x="13061" y="59561"/>
                    <a:pt x="36311" y="36311"/>
                  </a:cubicBezTo>
                  <a:cubicBezTo>
                    <a:pt x="59561" y="13061"/>
                    <a:pt x="91094" y="0"/>
                    <a:pt x="123974" y="0"/>
                  </a:cubicBezTo>
                  <a:close/>
                </a:path>
              </a:pathLst>
            </a:custGeom>
            <a:solidFill>
              <a:srgbClr val="000000">
                <a:alpha val="0"/>
              </a:srgbClr>
            </a:solidFill>
            <a:ln w="95250" cap="rnd">
              <a:solidFill>
                <a:srgbClr val="0D8815"/>
              </a:solidFill>
              <a:round/>
            </a:ln>
          </p:spPr>
          <p:txBody>
            <a:bodyPr/>
            <a:lstStyle/>
            <a:p>
              <a:endParaRPr lang="en-US" sz="1200">
                <a:latin typeface="+mj-lt"/>
              </a:endParaRPr>
            </a:p>
          </p:txBody>
        </p:sp>
        <p:sp>
          <p:nvSpPr>
            <p:cNvPr id="12" name="TextBox 12"/>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latin typeface="+mj-lt"/>
              </a:endParaRPr>
            </a:p>
          </p:txBody>
        </p:sp>
      </p:grpSp>
      <p:grpSp>
        <p:nvGrpSpPr>
          <p:cNvPr id="13" name="Group 12">
            <a:extLst>
              <a:ext uri="{FF2B5EF4-FFF2-40B4-BE49-F238E27FC236}">
                <a16:creationId xmlns:a16="http://schemas.microsoft.com/office/drawing/2014/main" id="{1D62909D-35E2-57E7-229E-6F5BD6E9C35D}"/>
              </a:ext>
            </a:extLst>
          </p:cNvPr>
          <p:cNvGrpSpPr/>
          <p:nvPr/>
        </p:nvGrpSpPr>
        <p:grpSpPr>
          <a:xfrm>
            <a:off x="73629" y="72784"/>
            <a:ext cx="588108" cy="596974"/>
            <a:chOff x="97692" y="88826"/>
            <a:chExt cx="588108" cy="596974"/>
          </a:xfrm>
        </p:grpSpPr>
        <p:sp>
          <p:nvSpPr>
            <p:cNvPr id="15" name="Freeform 4">
              <a:extLst>
                <a:ext uri="{FF2B5EF4-FFF2-40B4-BE49-F238E27FC236}">
                  <a16:creationId xmlns:a16="http://schemas.microsoft.com/office/drawing/2014/main" id="{4C6AB154-4B55-770F-565A-177FE8E6BDD0}"/>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mj-lt"/>
              </a:endParaRPr>
            </a:p>
          </p:txBody>
        </p:sp>
        <p:sp>
          <p:nvSpPr>
            <p:cNvPr id="17" name="TextBox 13">
              <a:extLst>
                <a:ext uri="{FF2B5EF4-FFF2-40B4-BE49-F238E27FC236}">
                  <a16:creationId xmlns:a16="http://schemas.microsoft.com/office/drawing/2014/main" id="{C1CEA4AC-46A4-7D58-0741-2C7215A49E6F}"/>
                </a:ext>
              </a:extLst>
            </p:cNvPr>
            <p:cNvSpPr txBox="1"/>
            <p:nvPr/>
          </p:nvSpPr>
          <p:spPr>
            <a:xfrm>
              <a:off x="184076" y="88826"/>
              <a:ext cx="415341" cy="506421"/>
            </a:xfrm>
            <a:prstGeom prst="rect">
              <a:avLst/>
            </a:prstGeom>
          </p:spPr>
          <p:txBody>
            <a:bodyPr lIns="0" tIns="0" rIns="0" bIns="0" rtlCol="0" anchor="t">
              <a:spAutoFit/>
            </a:bodyPr>
            <a:lstStyle/>
            <a:p>
              <a:pPr algn="ctr">
                <a:lnSpc>
                  <a:spcPts val="4306"/>
                </a:lnSpc>
              </a:pPr>
              <a:r>
                <a:rPr lang="en-US" sz="2742" spc="-68" dirty="0">
                  <a:solidFill>
                    <a:srgbClr val="FFFFFF"/>
                  </a:solidFill>
                  <a:latin typeface="+mj-lt"/>
                </a:rPr>
                <a:t>1</a:t>
              </a:r>
            </a:p>
          </p:txBody>
        </p:sp>
      </p:grpSp>
      <p:grpSp>
        <p:nvGrpSpPr>
          <p:cNvPr id="18" name="Group 17">
            <a:extLst>
              <a:ext uri="{FF2B5EF4-FFF2-40B4-BE49-F238E27FC236}">
                <a16:creationId xmlns:a16="http://schemas.microsoft.com/office/drawing/2014/main" id="{9968449F-928E-1E60-E416-54438319ED07}"/>
              </a:ext>
            </a:extLst>
          </p:cNvPr>
          <p:cNvGrpSpPr/>
          <p:nvPr/>
        </p:nvGrpSpPr>
        <p:grpSpPr>
          <a:xfrm>
            <a:off x="37531" y="522706"/>
            <a:ext cx="686587" cy="985057"/>
            <a:chOff x="2330260" y="1769954"/>
            <a:chExt cx="1029881" cy="1477584"/>
          </a:xfrm>
        </p:grpSpPr>
        <p:sp>
          <p:nvSpPr>
            <p:cNvPr id="19" name="Freeform 7">
              <a:extLst>
                <a:ext uri="{FF2B5EF4-FFF2-40B4-BE49-F238E27FC236}">
                  <a16:creationId xmlns:a16="http://schemas.microsoft.com/office/drawing/2014/main" id="{DF9CE606-E14C-DE91-8AF5-02088A911DA3}"/>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mj-lt"/>
              </a:endParaRPr>
            </a:p>
          </p:txBody>
        </p:sp>
        <p:sp>
          <p:nvSpPr>
            <p:cNvPr id="20" name="TextBox 10">
              <a:extLst>
                <a:ext uri="{FF2B5EF4-FFF2-40B4-BE49-F238E27FC236}">
                  <a16:creationId xmlns:a16="http://schemas.microsoft.com/office/drawing/2014/main" id="{C799757B-82EA-4A59-E48E-AC42CD1F8645}"/>
                </a:ext>
              </a:extLst>
            </p:cNvPr>
            <p:cNvSpPr txBox="1"/>
            <p:nvPr/>
          </p:nvSpPr>
          <p:spPr>
            <a:xfrm>
              <a:off x="2626306" y="1769954"/>
              <a:ext cx="437789" cy="1306317"/>
            </a:xfrm>
            <a:prstGeom prst="rect">
              <a:avLst/>
            </a:prstGeom>
          </p:spPr>
          <p:txBody>
            <a:bodyPr lIns="0" tIns="0" rIns="0" bIns="0" rtlCol="0" anchor="t">
              <a:spAutoFit/>
            </a:bodyPr>
            <a:lstStyle/>
            <a:p>
              <a:pPr>
                <a:lnSpc>
                  <a:spcPts val="8004"/>
                </a:lnSpc>
              </a:pPr>
              <a:r>
                <a:rPr lang="en-US" sz="3201" spc="-32" dirty="0">
                  <a:solidFill>
                    <a:srgbClr val="FFFFFF"/>
                  </a:solidFill>
                  <a:latin typeface="+mj-lt"/>
                </a:rPr>
                <a:t>C</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989280" y="1665589"/>
            <a:ext cx="4213439" cy="4213439"/>
          </a:xfrm>
          <a:custGeom>
            <a:avLst/>
            <a:gdLst/>
            <a:ahLst/>
            <a:cxnLst/>
            <a:rect l="l" t="t" r="r" b="b"/>
            <a:pathLst>
              <a:path w="6320158" h="6320158">
                <a:moveTo>
                  <a:pt x="0" y="0"/>
                </a:moveTo>
                <a:lnTo>
                  <a:pt x="6320158" y="0"/>
                </a:lnTo>
                <a:lnTo>
                  <a:pt x="6320158" y="6320158"/>
                </a:lnTo>
                <a:lnTo>
                  <a:pt x="0" y="6320158"/>
                </a:lnTo>
                <a:lnTo>
                  <a:pt x="0" y="0"/>
                </a:lnTo>
                <a:close/>
              </a:path>
            </a:pathLst>
          </a:custGeom>
          <a:blipFill>
            <a:blip r:embed="rId2"/>
            <a:stretch>
              <a:fillRect/>
            </a:stretch>
          </a:blipFill>
        </p:spPr>
        <p:txBody>
          <a:bodyPr/>
          <a:lstStyle/>
          <a:p>
            <a:endParaRPr lang="en-US" sz="1200">
              <a:latin typeface="Atkinson Hyperlegible" pitchFamily="2" charset="0"/>
            </a:endParaRPr>
          </a:p>
        </p:txBody>
      </p:sp>
      <p:sp>
        <p:nvSpPr>
          <p:cNvPr id="4" name="TextBox 4"/>
          <p:cNvSpPr txBox="1"/>
          <p:nvPr/>
        </p:nvSpPr>
        <p:spPr>
          <a:xfrm>
            <a:off x="940086" y="15145"/>
            <a:ext cx="11693072" cy="734432"/>
          </a:xfrm>
          <a:prstGeom prst="rect">
            <a:avLst/>
          </a:prstGeom>
        </p:spPr>
        <p:txBody>
          <a:bodyPr wrap="square" lIns="0" tIns="0" rIns="0" bIns="0" rtlCol="0" anchor="t">
            <a:spAutoFit/>
          </a:bodyPr>
          <a:lstStyle/>
          <a:p>
            <a:pPr>
              <a:lnSpc>
                <a:spcPts val="5973"/>
              </a:lnSpc>
            </a:pPr>
            <a:r>
              <a:rPr lang="en-US" sz="4266" spc="-42">
                <a:solidFill>
                  <a:srgbClr val="0B3A7F"/>
                </a:solidFill>
                <a:latin typeface="Atkinson Hyperlegible" pitchFamily="2" charset="0"/>
                <a:ea typeface="Tahoma" panose="020B0604030504040204" pitchFamily="34" charset="0"/>
                <a:cs typeface="Tahoma" panose="020B0604030504040204" pitchFamily="34" charset="0"/>
              </a:rPr>
              <a:t>Thank you for watching Module 1:</a:t>
            </a:r>
          </a:p>
        </p:txBody>
      </p:sp>
      <p:sp>
        <p:nvSpPr>
          <p:cNvPr id="5" name="TextBox 5"/>
          <p:cNvSpPr txBox="1"/>
          <p:nvPr/>
        </p:nvSpPr>
        <p:spPr>
          <a:xfrm>
            <a:off x="2243626" y="1126211"/>
            <a:ext cx="7704745" cy="539378"/>
          </a:xfrm>
          <a:prstGeom prst="rect">
            <a:avLst/>
          </a:prstGeom>
        </p:spPr>
        <p:txBody>
          <a:bodyPr wrap="square" lIns="0" tIns="0" rIns="0" bIns="0" rtlCol="0" anchor="t">
            <a:spAutoFit/>
          </a:bodyPr>
          <a:lstStyle/>
          <a:p>
            <a:pPr>
              <a:lnSpc>
                <a:spcPts val="4411"/>
              </a:lnSpc>
            </a:pPr>
            <a:r>
              <a:rPr lang="en-US" sz="3151" spc="-31" dirty="0">
                <a:solidFill>
                  <a:srgbClr val="0B3A7F"/>
                </a:solidFill>
                <a:latin typeface="Atkinson Hyperlegible" pitchFamily="2" charset="0"/>
                <a:ea typeface="Tahoma" panose="020B0604030504040204" pitchFamily="34" charset="0"/>
                <a:cs typeface="Tahoma" panose="020B0604030504040204" pitchFamily="34" charset="0"/>
              </a:rPr>
              <a:t>Up next. Module 2: Laboratory configuration</a:t>
            </a:r>
          </a:p>
        </p:txBody>
      </p:sp>
      <p:grpSp>
        <p:nvGrpSpPr>
          <p:cNvPr id="7" name="Group 6">
            <a:extLst>
              <a:ext uri="{FF2B5EF4-FFF2-40B4-BE49-F238E27FC236}">
                <a16:creationId xmlns:a16="http://schemas.microsoft.com/office/drawing/2014/main" id="{B157AA08-075D-697C-15AE-D724120CF7BF}"/>
              </a:ext>
            </a:extLst>
          </p:cNvPr>
          <p:cNvGrpSpPr/>
          <p:nvPr/>
        </p:nvGrpSpPr>
        <p:grpSpPr>
          <a:xfrm>
            <a:off x="73629" y="72784"/>
            <a:ext cx="588108" cy="596974"/>
            <a:chOff x="97692" y="88826"/>
            <a:chExt cx="588108" cy="596974"/>
          </a:xfrm>
        </p:grpSpPr>
        <p:sp>
          <p:nvSpPr>
            <p:cNvPr id="8" name="Freeform 4">
              <a:extLst>
                <a:ext uri="{FF2B5EF4-FFF2-40B4-BE49-F238E27FC236}">
                  <a16:creationId xmlns:a16="http://schemas.microsoft.com/office/drawing/2014/main" id="{235888D0-5477-918D-3D73-5AAF97E029D0}"/>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9" name="TextBox 13">
              <a:extLst>
                <a:ext uri="{FF2B5EF4-FFF2-40B4-BE49-F238E27FC236}">
                  <a16:creationId xmlns:a16="http://schemas.microsoft.com/office/drawing/2014/main" id="{04AB8444-54C7-B7ED-3F49-99DE87D6034B}"/>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1951" y="889000"/>
            <a:ext cx="9549586" cy="1918730"/>
          </a:xfrm>
          <a:prstGeom prst="rect">
            <a:avLst/>
          </a:prstGeom>
        </p:spPr>
        <p:txBody>
          <a:bodyPr lIns="0" tIns="0" rIns="0" bIns="0" rtlCol="0" anchor="t">
            <a:spAutoFit/>
          </a:bodyPr>
          <a:lstStyle/>
          <a:p>
            <a:pPr marL="267193" lvl="1">
              <a:lnSpc>
                <a:spcPts val="2970"/>
              </a:lnSpc>
              <a:spcBef>
                <a:spcPct val="0"/>
              </a:spcBef>
            </a:pPr>
            <a:r>
              <a:rPr lang="en-US" sz="2475" dirty="0">
                <a:solidFill>
                  <a:srgbClr val="000066"/>
                </a:solidFill>
                <a:latin typeface="Atkinson Hyperlegible" pitchFamily="2" charset="0"/>
              </a:rPr>
              <a:t>WHONET is a widely-used free software developed for the management and analysis of microbiology laboratory data to support local, national, regional, and global activities to understand and fight infectious diseases with a special focus on antimicrobial resistance.</a:t>
            </a:r>
          </a:p>
        </p:txBody>
      </p:sp>
      <p:sp>
        <p:nvSpPr>
          <p:cNvPr id="3" name="TextBox 3"/>
          <p:cNvSpPr txBox="1"/>
          <p:nvPr/>
        </p:nvSpPr>
        <p:spPr>
          <a:xfrm>
            <a:off x="661857" y="187623"/>
            <a:ext cx="4265743" cy="551433"/>
          </a:xfrm>
          <a:prstGeom prst="rect">
            <a:avLst/>
          </a:prstGeom>
        </p:spPr>
        <p:txBody>
          <a:bodyPr lIns="0" tIns="0" rIns="0" bIns="0" rtlCol="0" anchor="t">
            <a:spAutoFit/>
          </a:bodyPr>
          <a:lstStyle/>
          <a:p>
            <a:pPr algn="ctr">
              <a:lnSpc>
                <a:spcPts val="4320"/>
              </a:lnSpc>
              <a:spcBef>
                <a:spcPct val="0"/>
              </a:spcBef>
            </a:pPr>
            <a:r>
              <a:rPr lang="en-US" sz="3600" dirty="0">
                <a:solidFill>
                  <a:srgbClr val="000066"/>
                </a:solidFill>
                <a:latin typeface="Atkinson Hyperlegible" pitchFamily="2" charset="0"/>
              </a:rPr>
              <a:t>What is WHONET?</a:t>
            </a:r>
          </a:p>
        </p:txBody>
      </p:sp>
      <p:sp>
        <p:nvSpPr>
          <p:cNvPr id="4" name="Freeform 2">
            <a:extLst>
              <a:ext uri="{FF2B5EF4-FFF2-40B4-BE49-F238E27FC236}">
                <a16:creationId xmlns:a16="http://schemas.microsoft.com/office/drawing/2014/main" id="{8CA6C53B-3A6F-5079-7B62-4422E701B625}"/>
              </a:ext>
            </a:extLst>
          </p:cNvPr>
          <p:cNvSpPr/>
          <p:nvPr/>
        </p:nvSpPr>
        <p:spPr>
          <a:xfrm>
            <a:off x="783394" y="3148261"/>
            <a:ext cx="6509391" cy="3630571"/>
          </a:xfrm>
          <a:custGeom>
            <a:avLst/>
            <a:gdLst/>
            <a:ahLst/>
            <a:cxnLst/>
            <a:rect l="l" t="t" r="r" b="b"/>
            <a:pathLst>
              <a:path w="11419716" h="6817456">
                <a:moveTo>
                  <a:pt x="0" y="0"/>
                </a:moveTo>
                <a:lnTo>
                  <a:pt x="11419716" y="0"/>
                </a:lnTo>
                <a:lnTo>
                  <a:pt x="11419716" y="6817456"/>
                </a:lnTo>
                <a:lnTo>
                  <a:pt x="0" y="6817456"/>
                </a:lnTo>
                <a:lnTo>
                  <a:pt x="0" y="0"/>
                </a:lnTo>
                <a:close/>
              </a:path>
            </a:pathLst>
          </a:custGeom>
          <a:blipFill>
            <a:blip r:embed="rId2"/>
            <a:stretch>
              <a:fillRect/>
            </a:stretch>
          </a:blipFill>
        </p:spPr>
        <p:txBody>
          <a:bodyPr/>
          <a:lstStyle/>
          <a:p>
            <a:endParaRPr lang="en-US" sz="1200">
              <a:latin typeface="Atkinson Hyperlegible" pitchFamily="2" charset="0"/>
            </a:endParaRPr>
          </a:p>
        </p:txBody>
      </p:sp>
      <p:grpSp>
        <p:nvGrpSpPr>
          <p:cNvPr id="10" name="Group 9">
            <a:extLst>
              <a:ext uri="{FF2B5EF4-FFF2-40B4-BE49-F238E27FC236}">
                <a16:creationId xmlns:a16="http://schemas.microsoft.com/office/drawing/2014/main" id="{C8FB0898-B24E-0855-ED63-AE87394CAF97}"/>
              </a:ext>
            </a:extLst>
          </p:cNvPr>
          <p:cNvGrpSpPr/>
          <p:nvPr/>
        </p:nvGrpSpPr>
        <p:grpSpPr>
          <a:xfrm>
            <a:off x="73629" y="72784"/>
            <a:ext cx="588108" cy="596974"/>
            <a:chOff x="97692" y="88826"/>
            <a:chExt cx="588108" cy="596974"/>
          </a:xfrm>
        </p:grpSpPr>
        <p:sp>
          <p:nvSpPr>
            <p:cNvPr id="11" name="Freeform 4">
              <a:extLst>
                <a:ext uri="{FF2B5EF4-FFF2-40B4-BE49-F238E27FC236}">
                  <a16:creationId xmlns:a16="http://schemas.microsoft.com/office/drawing/2014/main" id="{AAD5E2DD-8759-C52C-5807-38CCAFBC0BAB}"/>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2" name="TextBox 13">
              <a:extLst>
                <a:ext uri="{FF2B5EF4-FFF2-40B4-BE49-F238E27FC236}">
                  <a16:creationId xmlns:a16="http://schemas.microsoft.com/office/drawing/2014/main" id="{9DE39C2A-CFB6-569E-6EC1-6A9E660744BB}"/>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3" name="Group 12">
            <a:extLst>
              <a:ext uri="{FF2B5EF4-FFF2-40B4-BE49-F238E27FC236}">
                <a16:creationId xmlns:a16="http://schemas.microsoft.com/office/drawing/2014/main" id="{5EB3E306-67BE-4B43-3C59-B001B6C79079}"/>
              </a:ext>
            </a:extLst>
          </p:cNvPr>
          <p:cNvGrpSpPr/>
          <p:nvPr/>
        </p:nvGrpSpPr>
        <p:grpSpPr>
          <a:xfrm>
            <a:off x="37531" y="522706"/>
            <a:ext cx="686587" cy="985056"/>
            <a:chOff x="2330260" y="1769955"/>
            <a:chExt cx="1029881" cy="1477583"/>
          </a:xfrm>
        </p:grpSpPr>
        <p:sp>
          <p:nvSpPr>
            <p:cNvPr id="14" name="Freeform 7">
              <a:extLst>
                <a:ext uri="{FF2B5EF4-FFF2-40B4-BE49-F238E27FC236}">
                  <a16:creationId xmlns:a16="http://schemas.microsoft.com/office/drawing/2014/main" id="{2A168B85-5852-7A9C-2CBF-589C685F08F7}"/>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Atkinson Hyperlegible" pitchFamily="2" charset="0"/>
              </a:endParaRPr>
            </a:p>
          </p:txBody>
        </p:sp>
        <p:sp>
          <p:nvSpPr>
            <p:cNvPr id="15" name="TextBox 10">
              <a:extLst>
                <a:ext uri="{FF2B5EF4-FFF2-40B4-BE49-F238E27FC236}">
                  <a16:creationId xmlns:a16="http://schemas.microsoft.com/office/drawing/2014/main" id="{BB26D978-EA63-3A32-B802-734EB85D59D7}"/>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
        <p:nvSpPr>
          <p:cNvPr id="16" name="TextBox 10">
            <a:extLst>
              <a:ext uri="{FF2B5EF4-FFF2-40B4-BE49-F238E27FC236}">
                <a16:creationId xmlns:a16="http://schemas.microsoft.com/office/drawing/2014/main" id="{6A7B57C4-183E-8133-72D6-A001F9C685FD}"/>
              </a:ext>
            </a:extLst>
          </p:cNvPr>
          <p:cNvSpPr txBox="1"/>
          <p:nvPr/>
        </p:nvSpPr>
        <p:spPr>
          <a:xfrm>
            <a:off x="7530274" y="3210771"/>
            <a:ext cx="4380989" cy="2069156"/>
          </a:xfrm>
          <a:prstGeom prst="rect">
            <a:avLst/>
          </a:prstGeom>
        </p:spPr>
        <p:txBody>
          <a:bodyPr wrap="square" lIns="0" tIns="0" rIns="0" bIns="0" rtlCol="0" anchor="t">
            <a:spAutoFit/>
          </a:bodyPr>
          <a:lstStyle/>
          <a:p>
            <a:pPr>
              <a:lnSpc>
                <a:spcPts val="3291"/>
              </a:lnSpc>
            </a:pPr>
            <a:r>
              <a:rPr lang="en-US" spc="-23" dirty="0">
                <a:solidFill>
                  <a:srgbClr val="0B3A7F"/>
                </a:solidFill>
                <a:latin typeface="Atkinson Hyperlegible" pitchFamily="2" charset="0"/>
                <a:ea typeface="Tahoma" panose="020B0604030504040204" pitchFamily="34" charset="0"/>
                <a:cs typeface="Tahoma" panose="020B0604030504040204" pitchFamily="34" charset="0"/>
              </a:rPr>
              <a:t>WHONET is a desktop software developed for Microsoft Windows.</a:t>
            </a:r>
          </a:p>
          <a:p>
            <a:pPr>
              <a:lnSpc>
                <a:spcPts val="3291"/>
              </a:lnSpc>
            </a:pPr>
            <a:r>
              <a:rPr lang="en-US" sz="1600" spc="-23" dirty="0">
                <a:solidFill>
                  <a:srgbClr val="0B3A7F"/>
                </a:solidFill>
                <a:latin typeface="Atkinson Hyperlegible" pitchFamily="2" charset="0"/>
                <a:ea typeface="Tahoma" panose="020B0604030504040204" pitchFamily="34" charset="0"/>
                <a:cs typeface="Tahoma" panose="020B0604030504040204" pitchFamily="34" charset="0"/>
              </a:rPr>
              <a:t>Two new versions of WHONET are in development</a:t>
            </a:r>
          </a:p>
          <a:p>
            <a:pPr>
              <a:lnSpc>
                <a:spcPts val="3291"/>
              </a:lnSpc>
            </a:pPr>
            <a:r>
              <a:rPr lang="en-US" sz="1600" spc="-23" dirty="0">
                <a:solidFill>
                  <a:srgbClr val="0B3A7F"/>
                </a:solidFill>
                <a:latin typeface="Atkinson Hyperlegible" pitchFamily="2" charset="0"/>
                <a:ea typeface="Tahoma" panose="020B0604030504040204" pitchFamily="34" charset="0"/>
                <a:cs typeface="Tahoma" panose="020B0604030504040204" pitchFamily="34" charset="0"/>
              </a:rPr>
              <a:t>- Web-based data entry</a:t>
            </a:r>
          </a:p>
          <a:p>
            <a:pPr>
              <a:lnSpc>
                <a:spcPts val="3291"/>
              </a:lnSpc>
            </a:pPr>
            <a:r>
              <a:rPr lang="en-US" sz="1600" spc="-23" dirty="0">
                <a:solidFill>
                  <a:srgbClr val="0B3A7F"/>
                </a:solidFill>
                <a:latin typeface="Atkinson Hyperlegible" pitchFamily="2" charset="0"/>
                <a:ea typeface="Tahoma" panose="020B0604030504040204" pitchFamily="34" charset="0"/>
                <a:cs typeface="Tahoma" panose="020B0604030504040204" pitchFamily="34" charset="0"/>
              </a:rPr>
              <a:t>- Version compatible with MacOS and Linux</a:t>
            </a:r>
          </a:p>
        </p:txBody>
      </p:sp>
    </p:spTree>
    <p:extLst>
      <p:ext uri="{BB962C8B-B14F-4D97-AF65-F5344CB8AC3E}">
        <p14:creationId xmlns:p14="http://schemas.microsoft.com/office/powerpoint/2010/main" val="401991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37548" y="135700"/>
            <a:ext cx="9406078" cy="791307"/>
          </a:xfrm>
          <a:prstGeom prst="rect">
            <a:avLst/>
          </a:prstGeom>
        </p:spPr>
        <p:txBody>
          <a:bodyPr wrap="square" lIns="0" tIns="0" rIns="0" bIns="0" rtlCol="0" anchor="t">
            <a:spAutoFit/>
          </a:bodyPr>
          <a:lstStyle/>
          <a:p>
            <a:pPr>
              <a:lnSpc>
                <a:spcPts val="2992"/>
              </a:lnSpc>
            </a:pPr>
            <a:r>
              <a:rPr lang="en-US" sz="3600" dirty="0">
                <a:solidFill>
                  <a:srgbClr val="000066"/>
                </a:solidFill>
                <a:latin typeface="Atkinson Hyperlegible" pitchFamily="2" charset="0"/>
              </a:rPr>
              <a:t>Antimicrobial susceptibility testing</a:t>
            </a:r>
          </a:p>
          <a:p>
            <a:pPr>
              <a:lnSpc>
                <a:spcPts val="2992"/>
              </a:lnSpc>
            </a:pPr>
            <a:r>
              <a:rPr lang="en-US" sz="3200" dirty="0">
                <a:solidFill>
                  <a:srgbClr val="000066"/>
                </a:solidFill>
                <a:latin typeface="Atkinson Hyperlegible" pitchFamily="2" charset="0"/>
              </a:rPr>
              <a:t>Historical perspective</a:t>
            </a:r>
            <a:endParaRPr lang="en-US" sz="3600" dirty="0">
              <a:solidFill>
                <a:srgbClr val="000066"/>
              </a:solidFill>
              <a:latin typeface="Atkinson Hyperlegible" pitchFamily="2" charset="0"/>
            </a:endParaRPr>
          </a:p>
        </p:txBody>
      </p:sp>
      <p:sp>
        <p:nvSpPr>
          <p:cNvPr id="3" name="TextBox 3"/>
          <p:cNvSpPr txBox="1"/>
          <p:nvPr/>
        </p:nvSpPr>
        <p:spPr>
          <a:xfrm>
            <a:off x="4118063" y="2648284"/>
            <a:ext cx="5845438" cy="475579"/>
          </a:xfrm>
          <a:prstGeom prst="rect">
            <a:avLst/>
          </a:prstGeom>
        </p:spPr>
        <p:txBody>
          <a:bodyPr lIns="0" tIns="0" rIns="0" bIns="0" rtlCol="0" anchor="t">
            <a:spAutoFit/>
          </a:bodyPr>
          <a:lstStyle/>
          <a:p>
            <a:pPr>
              <a:lnSpc>
                <a:spcPts val="1919"/>
              </a:lnSpc>
            </a:pPr>
            <a:r>
              <a:rPr lang="en-US" sz="1333" dirty="0">
                <a:solidFill>
                  <a:srgbClr val="000066"/>
                </a:solidFill>
                <a:latin typeface="Atkinson Hyperlegible" pitchFamily="2" charset="0"/>
              </a:rPr>
              <a:t>Bauer, AW, WMM Kirby, JC Sherris, and M </a:t>
            </a:r>
            <a:r>
              <a:rPr lang="en-US" sz="1333" dirty="0" err="1">
                <a:solidFill>
                  <a:srgbClr val="000066"/>
                </a:solidFill>
                <a:latin typeface="Atkinson Hyperlegible" pitchFamily="2" charset="0"/>
              </a:rPr>
              <a:t>Turck</a:t>
            </a:r>
            <a:r>
              <a:rPr lang="en-US" sz="1333" dirty="0">
                <a:solidFill>
                  <a:srgbClr val="000066"/>
                </a:solidFill>
                <a:latin typeface="Atkinson Hyperlegible" pitchFamily="2" charset="0"/>
              </a:rPr>
              <a:t>. 1966. Antibiotic susceptibility testing by a standardized single disk method. Am. J. Clin. </a:t>
            </a:r>
            <a:r>
              <a:rPr lang="en-US" sz="1333" dirty="0" err="1">
                <a:solidFill>
                  <a:srgbClr val="000066"/>
                </a:solidFill>
                <a:latin typeface="Atkinson Hyperlegible" pitchFamily="2" charset="0"/>
              </a:rPr>
              <a:t>Pathol</a:t>
            </a:r>
            <a:r>
              <a:rPr lang="en-US" sz="1333" dirty="0">
                <a:solidFill>
                  <a:srgbClr val="000066"/>
                </a:solidFill>
                <a:latin typeface="Atkinson Hyperlegible" pitchFamily="2" charset="0"/>
              </a:rPr>
              <a:t>. 36:493-496</a:t>
            </a:r>
          </a:p>
        </p:txBody>
      </p:sp>
      <p:sp>
        <p:nvSpPr>
          <p:cNvPr id="4" name="Freeform 4"/>
          <p:cNvSpPr/>
          <p:nvPr/>
        </p:nvSpPr>
        <p:spPr>
          <a:xfrm>
            <a:off x="1171663" y="971883"/>
            <a:ext cx="2542267" cy="2553617"/>
          </a:xfrm>
          <a:custGeom>
            <a:avLst/>
            <a:gdLst/>
            <a:ahLst/>
            <a:cxnLst/>
            <a:rect l="l" t="t" r="r" b="b"/>
            <a:pathLst>
              <a:path w="3813400" h="3830425">
                <a:moveTo>
                  <a:pt x="0" y="0"/>
                </a:moveTo>
                <a:lnTo>
                  <a:pt x="3813401" y="0"/>
                </a:lnTo>
                <a:lnTo>
                  <a:pt x="3813401" y="3830425"/>
                </a:lnTo>
                <a:lnTo>
                  <a:pt x="0" y="3830425"/>
                </a:lnTo>
                <a:lnTo>
                  <a:pt x="0" y="0"/>
                </a:lnTo>
                <a:close/>
              </a:path>
            </a:pathLst>
          </a:custGeom>
          <a:blipFill>
            <a:blip r:embed="rId2"/>
            <a:stretch>
              <a:fillRect/>
            </a:stretch>
          </a:blipFill>
        </p:spPr>
        <p:txBody>
          <a:bodyPr/>
          <a:lstStyle/>
          <a:p>
            <a:endParaRPr lang="en-US" sz="1200">
              <a:latin typeface="Atkinson Hyperlegible" pitchFamily="2" charset="0"/>
            </a:endParaRPr>
          </a:p>
        </p:txBody>
      </p:sp>
      <p:sp>
        <p:nvSpPr>
          <p:cNvPr id="5" name="Freeform 5"/>
          <p:cNvSpPr/>
          <p:nvPr/>
        </p:nvSpPr>
        <p:spPr>
          <a:xfrm>
            <a:off x="1120863" y="3632200"/>
            <a:ext cx="2542267" cy="3048000"/>
          </a:xfrm>
          <a:custGeom>
            <a:avLst/>
            <a:gdLst/>
            <a:ahLst/>
            <a:cxnLst/>
            <a:rect l="l" t="t" r="r" b="b"/>
            <a:pathLst>
              <a:path w="3075136" h="3892366">
                <a:moveTo>
                  <a:pt x="0" y="0"/>
                </a:moveTo>
                <a:lnTo>
                  <a:pt x="3075136" y="0"/>
                </a:lnTo>
                <a:lnTo>
                  <a:pt x="3075136" y="3892366"/>
                </a:lnTo>
                <a:lnTo>
                  <a:pt x="0" y="3892366"/>
                </a:lnTo>
                <a:lnTo>
                  <a:pt x="0" y="0"/>
                </a:lnTo>
                <a:close/>
              </a:path>
            </a:pathLst>
          </a:custGeom>
          <a:blipFill>
            <a:blip r:embed="rId3"/>
            <a:stretch>
              <a:fillRect l="-4677" r="-4677"/>
            </a:stretch>
          </a:blipFill>
        </p:spPr>
        <p:txBody>
          <a:bodyPr/>
          <a:lstStyle/>
          <a:p>
            <a:endParaRPr lang="en-US" sz="1200">
              <a:latin typeface="Atkinson Hyperlegible" pitchFamily="2" charset="0"/>
            </a:endParaRPr>
          </a:p>
        </p:txBody>
      </p:sp>
      <p:sp>
        <p:nvSpPr>
          <p:cNvPr id="6" name="TextBox 6"/>
          <p:cNvSpPr txBox="1"/>
          <p:nvPr/>
        </p:nvSpPr>
        <p:spPr>
          <a:xfrm>
            <a:off x="4016463" y="5067971"/>
            <a:ext cx="7423415" cy="475579"/>
          </a:xfrm>
          <a:prstGeom prst="rect">
            <a:avLst/>
          </a:prstGeom>
        </p:spPr>
        <p:txBody>
          <a:bodyPr lIns="0" tIns="0" rIns="0" bIns="0" rtlCol="0" anchor="t">
            <a:spAutoFit/>
          </a:bodyPr>
          <a:lstStyle/>
          <a:p>
            <a:pPr>
              <a:lnSpc>
                <a:spcPts val="1919"/>
              </a:lnSpc>
            </a:pPr>
            <a:r>
              <a:rPr lang="en-US" sz="1333" dirty="0">
                <a:solidFill>
                  <a:srgbClr val="000066"/>
                </a:solidFill>
                <a:latin typeface="Atkinson Hyperlegible" pitchFamily="2" charset="0"/>
                <a:ea typeface="Tahoma" panose="020B0604030504040204" pitchFamily="34" charset="0"/>
                <a:cs typeface="Tahoma" panose="020B0604030504040204" pitchFamily="34" charset="0"/>
              </a:rPr>
              <a:t>O'Brien TF, Kent RL, Medeiros AA. Computer-generated plots of results of antimicrobial-susceptibility tests. JAMA. 1969 Oct 6. 210(1):84-92.</a:t>
            </a:r>
          </a:p>
        </p:txBody>
      </p:sp>
      <p:sp>
        <p:nvSpPr>
          <p:cNvPr id="7" name="TextBox 3">
            <a:extLst>
              <a:ext uri="{FF2B5EF4-FFF2-40B4-BE49-F238E27FC236}">
                <a16:creationId xmlns:a16="http://schemas.microsoft.com/office/drawing/2014/main" id="{B9493B5E-49AE-C641-3262-3E0A80E09E8E}"/>
              </a:ext>
            </a:extLst>
          </p:cNvPr>
          <p:cNvSpPr txBox="1"/>
          <p:nvPr/>
        </p:nvSpPr>
        <p:spPr>
          <a:xfrm>
            <a:off x="4114625" y="1022683"/>
            <a:ext cx="7623438" cy="1461939"/>
          </a:xfrm>
          <a:prstGeom prst="rect">
            <a:avLst/>
          </a:prstGeom>
        </p:spPr>
        <p:txBody>
          <a:bodyPr wrap="square" lIns="0" tIns="0" rIns="0" bIns="0" rtlCol="0" anchor="t">
            <a:spAutoFit/>
          </a:bodyPr>
          <a:lstStyle/>
          <a:p>
            <a:pPr>
              <a:lnSpc>
                <a:spcPts val="1919"/>
              </a:lnSpc>
            </a:pPr>
            <a:r>
              <a:rPr lang="en-US" sz="1867" b="1" dirty="0">
                <a:solidFill>
                  <a:srgbClr val="000066"/>
                </a:solidFill>
                <a:latin typeface="Atkinson Hyperlegible" pitchFamily="2" charset="0"/>
              </a:rPr>
              <a:t>Clinical perspective</a:t>
            </a:r>
          </a:p>
          <a:p>
            <a:pPr>
              <a:lnSpc>
                <a:spcPts val="1919"/>
              </a:lnSpc>
            </a:pPr>
            <a:endParaRPr lang="en-US" sz="1867" dirty="0">
              <a:solidFill>
                <a:srgbClr val="000066"/>
              </a:solidFill>
              <a:latin typeface="Atkinson Hyperlegible" pitchFamily="2" charset="0"/>
            </a:endParaRPr>
          </a:p>
          <a:p>
            <a:pPr lvl="1">
              <a:lnSpc>
                <a:spcPts val="1919"/>
              </a:lnSpc>
            </a:pPr>
            <a:r>
              <a:rPr lang="en-US" sz="1867" dirty="0">
                <a:solidFill>
                  <a:srgbClr val="000066"/>
                </a:solidFill>
                <a:latin typeface="Atkinson Hyperlegible" pitchFamily="2" charset="0"/>
              </a:rPr>
              <a:t>William Kirby, Alfred Bauer, John Sherris, and Marvin </a:t>
            </a:r>
            <a:r>
              <a:rPr lang="en-US" sz="1867" dirty="0" err="1">
                <a:solidFill>
                  <a:srgbClr val="000066"/>
                </a:solidFill>
                <a:latin typeface="Atkinson Hyperlegible" pitchFamily="2" charset="0"/>
              </a:rPr>
              <a:t>Turck</a:t>
            </a:r>
            <a:r>
              <a:rPr lang="en-US" sz="1867" dirty="0">
                <a:solidFill>
                  <a:srgbClr val="000066"/>
                </a:solidFill>
                <a:latin typeface="Atkinson Hyperlegible" pitchFamily="2" charset="0"/>
              </a:rPr>
              <a:t> developed the disk diffusion method as a practical method to be used by routine microbiology laboratories to support therapy decisions by healthcare providers.</a:t>
            </a:r>
          </a:p>
        </p:txBody>
      </p:sp>
      <p:sp>
        <p:nvSpPr>
          <p:cNvPr id="8" name="TextBox 3">
            <a:extLst>
              <a:ext uri="{FF2B5EF4-FFF2-40B4-BE49-F238E27FC236}">
                <a16:creationId xmlns:a16="http://schemas.microsoft.com/office/drawing/2014/main" id="{E435625F-8EC7-2506-8071-55B1D29F4883}"/>
              </a:ext>
            </a:extLst>
          </p:cNvPr>
          <p:cNvSpPr txBox="1"/>
          <p:nvPr/>
        </p:nvSpPr>
        <p:spPr>
          <a:xfrm>
            <a:off x="4016463" y="3656263"/>
            <a:ext cx="7623438" cy="1218282"/>
          </a:xfrm>
          <a:prstGeom prst="rect">
            <a:avLst/>
          </a:prstGeom>
        </p:spPr>
        <p:txBody>
          <a:bodyPr wrap="square" lIns="0" tIns="0" rIns="0" bIns="0" rtlCol="0" anchor="t">
            <a:spAutoFit/>
          </a:bodyPr>
          <a:lstStyle/>
          <a:p>
            <a:pPr>
              <a:lnSpc>
                <a:spcPts val="1919"/>
              </a:lnSpc>
            </a:pPr>
            <a:r>
              <a:rPr lang="en-US" sz="1867" b="1" dirty="0">
                <a:solidFill>
                  <a:srgbClr val="000066"/>
                </a:solidFill>
                <a:latin typeface="Atkinson Hyperlegible" pitchFamily="2" charset="0"/>
              </a:rPr>
              <a:t>Epidemiological perspective </a:t>
            </a:r>
          </a:p>
          <a:p>
            <a:pPr>
              <a:lnSpc>
                <a:spcPts val="1919"/>
              </a:lnSpc>
            </a:pPr>
            <a:endParaRPr lang="en-US" sz="1867" dirty="0">
              <a:solidFill>
                <a:srgbClr val="000066"/>
              </a:solidFill>
              <a:latin typeface="Atkinson Hyperlegible" pitchFamily="2" charset="0"/>
            </a:endParaRPr>
          </a:p>
          <a:p>
            <a:pPr>
              <a:lnSpc>
                <a:spcPts val="1919"/>
              </a:lnSpc>
            </a:pPr>
            <a:r>
              <a:rPr lang="en-US" sz="1867" dirty="0">
                <a:solidFill>
                  <a:srgbClr val="000066"/>
                </a:solidFill>
                <a:latin typeface="Atkinson Hyperlegible" pitchFamily="2" charset="0"/>
              </a:rPr>
              <a:t>Thomas O’Brien understood that disk diffusion zone diameters could be analyzed to recognize and track distinct and evolving microbial subpopulations and changing threats in antimicrobial resistance.</a:t>
            </a:r>
          </a:p>
        </p:txBody>
      </p:sp>
      <p:sp>
        <p:nvSpPr>
          <p:cNvPr id="14" name="TextBox 6">
            <a:extLst>
              <a:ext uri="{FF2B5EF4-FFF2-40B4-BE49-F238E27FC236}">
                <a16:creationId xmlns:a16="http://schemas.microsoft.com/office/drawing/2014/main" id="{6289BC9D-8F4C-B4B7-9A39-DF4D172C3D91}"/>
              </a:ext>
            </a:extLst>
          </p:cNvPr>
          <p:cNvSpPr txBox="1"/>
          <p:nvPr/>
        </p:nvSpPr>
        <p:spPr>
          <a:xfrm>
            <a:off x="4000422" y="6239038"/>
            <a:ext cx="7423415" cy="475579"/>
          </a:xfrm>
          <a:prstGeom prst="rect">
            <a:avLst/>
          </a:prstGeom>
        </p:spPr>
        <p:txBody>
          <a:bodyPr lIns="0" tIns="0" rIns="0" bIns="0" rtlCol="0" anchor="t">
            <a:spAutoFit/>
          </a:bodyPr>
          <a:lstStyle/>
          <a:p>
            <a:pPr>
              <a:lnSpc>
                <a:spcPts val="1919"/>
              </a:lnSpc>
            </a:pPr>
            <a:r>
              <a:rPr lang="en-US" sz="1333" dirty="0">
                <a:solidFill>
                  <a:srgbClr val="000066"/>
                </a:solidFill>
                <a:latin typeface="Atkinson Hyperlegible" pitchFamily="2" charset="0"/>
                <a:ea typeface="Tahoma" panose="020B0604030504040204" pitchFamily="34" charset="0"/>
                <a:cs typeface="Tahoma" panose="020B0604030504040204" pitchFamily="34" charset="0"/>
              </a:rPr>
              <a:t>The name WHONET was given to the software in 1989, but the early programming work started on mainframe computers in the 1960s.</a:t>
            </a:r>
          </a:p>
        </p:txBody>
      </p:sp>
      <p:grpSp>
        <p:nvGrpSpPr>
          <p:cNvPr id="15" name="Group 14">
            <a:extLst>
              <a:ext uri="{FF2B5EF4-FFF2-40B4-BE49-F238E27FC236}">
                <a16:creationId xmlns:a16="http://schemas.microsoft.com/office/drawing/2014/main" id="{E4B08DEF-B50C-CCE2-C85B-E71F5482F0F5}"/>
              </a:ext>
            </a:extLst>
          </p:cNvPr>
          <p:cNvGrpSpPr/>
          <p:nvPr/>
        </p:nvGrpSpPr>
        <p:grpSpPr>
          <a:xfrm>
            <a:off x="73629" y="72784"/>
            <a:ext cx="588108" cy="596974"/>
            <a:chOff x="97692" y="88826"/>
            <a:chExt cx="588108" cy="596974"/>
          </a:xfrm>
        </p:grpSpPr>
        <p:sp>
          <p:nvSpPr>
            <p:cNvPr id="16" name="Freeform 4">
              <a:extLst>
                <a:ext uri="{FF2B5EF4-FFF2-40B4-BE49-F238E27FC236}">
                  <a16:creationId xmlns:a16="http://schemas.microsoft.com/office/drawing/2014/main" id="{CF3F60D5-5FDD-D544-36CD-C8B80B2B4DEC}"/>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7" name="TextBox 13">
              <a:extLst>
                <a:ext uri="{FF2B5EF4-FFF2-40B4-BE49-F238E27FC236}">
                  <a16:creationId xmlns:a16="http://schemas.microsoft.com/office/drawing/2014/main" id="{C250CDF4-7605-31AF-4861-90A5C94BCD36}"/>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8" name="Group 17">
            <a:extLst>
              <a:ext uri="{FF2B5EF4-FFF2-40B4-BE49-F238E27FC236}">
                <a16:creationId xmlns:a16="http://schemas.microsoft.com/office/drawing/2014/main" id="{F936F483-1A4E-D8FE-8337-5B6085601617}"/>
              </a:ext>
            </a:extLst>
          </p:cNvPr>
          <p:cNvGrpSpPr/>
          <p:nvPr/>
        </p:nvGrpSpPr>
        <p:grpSpPr>
          <a:xfrm>
            <a:off x="37531" y="522706"/>
            <a:ext cx="686587" cy="985056"/>
            <a:chOff x="2330260" y="1769955"/>
            <a:chExt cx="1029881" cy="1477583"/>
          </a:xfrm>
        </p:grpSpPr>
        <p:sp>
          <p:nvSpPr>
            <p:cNvPr id="19" name="Freeform 7">
              <a:extLst>
                <a:ext uri="{FF2B5EF4-FFF2-40B4-BE49-F238E27FC236}">
                  <a16:creationId xmlns:a16="http://schemas.microsoft.com/office/drawing/2014/main" id="{A145D39F-4C40-099A-1A2A-E2D8F8D1215F}"/>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latin typeface="Atkinson Hyperlegible" pitchFamily="2" charset="0"/>
              </a:endParaRPr>
            </a:p>
          </p:txBody>
        </p:sp>
        <p:sp>
          <p:nvSpPr>
            <p:cNvPr id="20" name="TextBox 10">
              <a:extLst>
                <a:ext uri="{FF2B5EF4-FFF2-40B4-BE49-F238E27FC236}">
                  <a16:creationId xmlns:a16="http://schemas.microsoft.com/office/drawing/2014/main" id="{E61B9E87-0BB2-2EF9-80C8-9DFE8F16D6CF}"/>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37237" y="364728"/>
            <a:ext cx="10682066" cy="55143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WHONET – Vision</a:t>
            </a:r>
          </a:p>
        </p:txBody>
      </p:sp>
      <p:sp>
        <p:nvSpPr>
          <p:cNvPr id="3" name="TextBox 3"/>
          <p:cNvSpPr txBox="1"/>
          <p:nvPr/>
        </p:nvSpPr>
        <p:spPr>
          <a:xfrm>
            <a:off x="931350" y="1193800"/>
            <a:ext cx="11131087" cy="1483098"/>
          </a:xfrm>
          <a:prstGeom prst="rect">
            <a:avLst/>
          </a:prstGeom>
        </p:spPr>
        <p:txBody>
          <a:bodyPr lIns="0" tIns="0" rIns="0" bIns="0" rtlCol="0" anchor="t">
            <a:spAutoFit/>
          </a:bodyPr>
          <a:lstStyle/>
          <a:p>
            <a:pPr>
              <a:lnSpc>
                <a:spcPts val="2879"/>
              </a:lnSpc>
            </a:pPr>
            <a:r>
              <a:rPr lang="en-US" sz="2399" dirty="0">
                <a:solidFill>
                  <a:srgbClr val="000066"/>
                </a:solidFill>
                <a:latin typeface="Atkinson Hyperlegible" pitchFamily="2" charset="0"/>
              </a:rPr>
              <a:t>Human health, animal health, food, and environmental microbiology laboratories worldwide generate a detailed window into evolving microbial populations in real-time.  Yet this resource remains largely untapped and underutilized to support policy development and resistance containment interventions.</a:t>
            </a:r>
          </a:p>
        </p:txBody>
      </p:sp>
      <p:sp>
        <p:nvSpPr>
          <p:cNvPr id="4" name="TextBox 4"/>
          <p:cNvSpPr txBox="1"/>
          <p:nvPr/>
        </p:nvSpPr>
        <p:spPr>
          <a:xfrm>
            <a:off x="931350" y="3033293"/>
            <a:ext cx="11131087" cy="2515240"/>
          </a:xfrm>
          <a:prstGeom prst="rect">
            <a:avLst/>
          </a:prstGeom>
        </p:spPr>
        <p:txBody>
          <a:bodyPr lIns="0" tIns="0" rIns="0" bIns="0" rtlCol="0" anchor="t">
            <a:spAutoFit/>
          </a:bodyPr>
          <a:lstStyle/>
          <a:p>
            <a:pPr>
              <a:lnSpc>
                <a:spcPts val="2992"/>
              </a:lnSpc>
            </a:pPr>
            <a:r>
              <a:rPr lang="en-US" sz="2493" dirty="0">
                <a:solidFill>
                  <a:srgbClr val="000066"/>
                </a:solidFill>
                <a:latin typeface="Atkinson Hyperlegible" pitchFamily="2" charset="0"/>
              </a:rPr>
              <a:t>The use of a common software could and should support local, national, regional, and global collaboration and analyses to support:</a:t>
            </a:r>
          </a:p>
          <a:p>
            <a:pPr marL="243725" lvl="1" indent="-121863">
              <a:lnSpc>
                <a:spcPts val="2272"/>
              </a:lnSpc>
              <a:buFont typeface="Arial"/>
              <a:buChar char="•"/>
            </a:pPr>
            <a:r>
              <a:rPr lang="en-US" sz="1893" dirty="0">
                <a:solidFill>
                  <a:srgbClr val="000066"/>
                </a:solidFill>
                <a:latin typeface="Atkinson Hyperlegible" pitchFamily="2" charset="0"/>
              </a:rPr>
              <a:t>Infection and resistance containment</a:t>
            </a:r>
          </a:p>
          <a:p>
            <a:pPr marL="548540" lvl="2" indent="-121863">
              <a:lnSpc>
                <a:spcPts val="2272"/>
              </a:lnSpc>
              <a:buFont typeface="Arial"/>
              <a:buChar char="•"/>
            </a:pPr>
            <a:r>
              <a:rPr lang="en-US" sz="1893" dirty="0">
                <a:solidFill>
                  <a:srgbClr val="000066"/>
                </a:solidFill>
                <a:latin typeface="Atkinson Hyperlegible" pitchFamily="2" charset="0"/>
              </a:rPr>
              <a:t>Recognition, tracking, and containment of emerging threats in real-time</a:t>
            </a:r>
          </a:p>
          <a:p>
            <a:pPr marL="548540" lvl="2" indent="-121863">
              <a:lnSpc>
                <a:spcPts val="2272"/>
              </a:lnSpc>
              <a:buFont typeface="Arial"/>
              <a:buChar char="•"/>
            </a:pPr>
            <a:r>
              <a:rPr lang="en-US" sz="1893" dirty="0">
                <a:solidFill>
                  <a:srgbClr val="000066"/>
                </a:solidFill>
                <a:latin typeface="Atkinson Hyperlegible" pitchFamily="2" charset="0"/>
              </a:rPr>
              <a:t>Treatment guidelines and antimicrobial stewardship programs</a:t>
            </a:r>
          </a:p>
          <a:p>
            <a:pPr marL="548540" lvl="2" indent="-121863">
              <a:lnSpc>
                <a:spcPts val="2272"/>
              </a:lnSpc>
              <a:buFont typeface="Arial"/>
              <a:buChar char="•"/>
            </a:pPr>
            <a:r>
              <a:rPr lang="en-US" sz="1893" dirty="0">
                <a:solidFill>
                  <a:srgbClr val="000066"/>
                </a:solidFill>
                <a:latin typeface="Atkinson Hyperlegible" pitchFamily="2" charset="0"/>
              </a:rPr>
              <a:t>Public health awareness, advocacy, policy, and interventions</a:t>
            </a:r>
          </a:p>
          <a:p>
            <a:pPr marL="548460" lvl="2" indent="-121822">
              <a:lnSpc>
                <a:spcPts val="2272"/>
              </a:lnSpc>
              <a:buFont typeface="Arial"/>
              <a:buChar char="•"/>
            </a:pPr>
            <a:r>
              <a:rPr lang="en-US" sz="1893" dirty="0">
                <a:solidFill>
                  <a:srgbClr val="000066"/>
                </a:solidFill>
                <a:latin typeface="Atkinson Hyperlegible" pitchFamily="2" charset="0"/>
              </a:rPr>
              <a:t>Basic science, clinical, and operational research</a:t>
            </a:r>
          </a:p>
          <a:p>
            <a:pPr marL="243725" lvl="1" indent="-121863">
              <a:lnSpc>
                <a:spcPts val="2272"/>
              </a:lnSpc>
              <a:buFont typeface="Arial"/>
              <a:buChar char="•"/>
            </a:pPr>
            <a:r>
              <a:rPr lang="en-US" sz="1893" dirty="0">
                <a:solidFill>
                  <a:srgbClr val="000066"/>
                </a:solidFill>
                <a:latin typeface="Atkinson Hyperlegible" pitchFamily="2" charset="0"/>
              </a:rPr>
              <a:t>Diagnostic stewardship and continuous quality improvement in laboratory practices</a:t>
            </a:r>
          </a:p>
        </p:txBody>
      </p:sp>
      <p:grpSp>
        <p:nvGrpSpPr>
          <p:cNvPr id="8" name="Group 7">
            <a:extLst>
              <a:ext uri="{FF2B5EF4-FFF2-40B4-BE49-F238E27FC236}">
                <a16:creationId xmlns:a16="http://schemas.microsoft.com/office/drawing/2014/main" id="{FB42B727-5B62-49E4-FB81-FB5AC09D5988}"/>
              </a:ext>
            </a:extLst>
          </p:cNvPr>
          <p:cNvGrpSpPr/>
          <p:nvPr/>
        </p:nvGrpSpPr>
        <p:grpSpPr>
          <a:xfrm>
            <a:off x="73629" y="72784"/>
            <a:ext cx="588108" cy="596974"/>
            <a:chOff x="97692" y="88826"/>
            <a:chExt cx="588108" cy="596974"/>
          </a:xfrm>
        </p:grpSpPr>
        <p:sp>
          <p:nvSpPr>
            <p:cNvPr id="9" name="Freeform 4">
              <a:extLst>
                <a:ext uri="{FF2B5EF4-FFF2-40B4-BE49-F238E27FC236}">
                  <a16:creationId xmlns:a16="http://schemas.microsoft.com/office/drawing/2014/main" id="{9EDBD886-7CC9-8EAC-DCBD-6B9CA0121189}"/>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0" name="TextBox 13">
              <a:extLst>
                <a:ext uri="{FF2B5EF4-FFF2-40B4-BE49-F238E27FC236}">
                  <a16:creationId xmlns:a16="http://schemas.microsoft.com/office/drawing/2014/main" id="{A8EC677B-5904-21B5-7128-6012A0F38141}"/>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1" name="Group 10">
            <a:extLst>
              <a:ext uri="{FF2B5EF4-FFF2-40B4-BE49-F238E27FC236}">
                <a16:creationId xmlns:a16="http://schemas.microsoft.com/office/drawing/2014/main" id="{70BC333F-5F21-5150-35A1-C63DE412DD92}"/>
              </a:ext>
            </a:extLst>
          </p:cNvPr>
          <p:cNvGrpSpPr/>
          <p:nvPr/>
        </p:nvGrpSpPr>
        <p:grpSpPr>
          <a:xfrm>
            <a:off x="37531" y="522706"/>
            <a:ext cx="686587" cy="985056"/>
            <a:chOff x="2330260" y="1769955"/>
            <a:chExt cx="1029881" cy="1477583"/>
          </a:xfrm>
        </p:grpSpPr>
        <p:sp>
          <p:nvSpPr>
            <p:cNvPr id="14" name="Freeform 7">
              <a:extLst>
                <a:ext uri="{FF2B5EF4-FFF2-40B4-BE49-F238E27FC236}">
                  <a16:creationId xmlns:a16="http://schemas.microsoft.com/office/drawing/2014/main" id="{80F33337-3089-6D6F-5B54-96B4DB5A6FC9}"/>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Atkinson Hyperlegible" pitchFamily="2" charset="0"/>
              </a:endParaRPr>
            </a:p>
          </p:txBody>
        </p:sp>
        <p:sp>
          <p:nvSpPr>
            <p:cNvPr id="15" name="TextBox 10">
              <a:extLst>
                <a:ext uri="{FF2B5EF4-FFF2-40B4-BE49-F238E27FC236}">
                  <a16:creationId xmlns:a16="http://schemas.microsoft.com/office/drawing/2014/main" id="{612E7B61-AF4E-AAC4-E7F7-177B388545E6}"/>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C1CDC-99EB-410A-A021-B32A576AE41B}"/>
              </a:ext>
            </a:extLst>
          </p:cNvPr>
          <p:cNvSpPr>
            <a:spLocks noGrp="1"/>
          </p:cNvSpPr>
          <p:nvPr>
            <p:ph type="title"/>
          </p:nvPr>
        </p:nvSpPr>
        <p:spPr>
          <a:xfrm>
            <a:off x="795157" y="2755"/>
            <a:ext cx="10828800" cy="1040400"/>
          </a:xfrm>
        </p:spPr>
        <p:txBody>
          <a:bodyPr>
            <a:normAutofit/>
          </a:bodyPr>
          <a:lstStyle/>
          <a:p>
            <a:r>
              <a:rPr lang="en-US" sz="3600" dirty="0">
                <a:solidFill>
                  <a:srgbClr val="000066"/>
                </a:solidFill>
                <a:latin typeface="Atkinson Hyperlegible" pitchFamily="2" charset="0"/>
                <a:ea typeface="Tahoma" panose="020B0604030504040204" pitchFamily="34" charset="0"/>
                <a:cs typeface="Tahoma" panose="020B0604030504040204" pitchFamily="34" charset="0"/>
              </a:rPr>
              <a:t>WHONET and Surveillance objectives</a:t>
            </a:r>
            <a:endParaRPr lang="en-GB" sz="3600" dirty="0">
              <a:solidFill>
                <a:srgbClr val="000066"/>
              </a:solidFill>
              <a:latin typeface="Atkinson Hyperlegible" pitchFamily="2" charset="0"/>
              <a:ea typeface="Tahoma" panose="020B0604030504040204" pitchFamily="34" charset="0"/>
              <a:cs typeface="Tahoma" panose="020B0604030504040204" pitchFamily="34" charset="0"/>
            </a:endParaRPr>
          </a:p>
        </p:txBody>
      </p:sp>
      <p:graphicFrame>
        <p:nvGraphicFramePr>
          <p:cNvPr id="5" name="Table 4">
            <a:extLst>
              <a:ext uri="{FF2B5EF4-FFF2-40B4-BE49-F238E27FC236}">
                <a16:creationId xmlns:a16="http://schemas.microsoft.com/office/drawing/2014/main" id="{8B03BA90-5B27-40AD-ACDC-0C8F82CAEAA2}"/>
              </a:ext>
            </a:extLst>
          </p:cNvPr>
          <p:cNvGraphicFramePr>
            <a:graphicFrameLocks noGrp="1"/>
          </p:cNvGraphicFramePr>
          <p:nvPr>
            <p:extLst>
              <p:ext uri="{D42A27DB-BD31-4B8C-83A1-F6EECF244321}">
                <p14:modId xmlns:p14="http://schemas.microsoft.com/office/powerpoint/2010/main" val="254562651"/>
              </p:ext>
            </p:extLst>
          </p:nvPr>
        </p:nvGraphicFramePr>
        <p:xfrm>
          <a:off x="1789821" y="993612"/>
          <a:ext cx="7798849" cy="5191515"/>
        </p:xfrm>
        <a:graphic>
          <a:graphicData uri="http://schemas.openxmlformats.org/drawingml/2006/table">
            <a:tbl>
              <a:tblPr/>
              <a:tblGrid>
                <a:gridCol w="501181">
                  <a:extLst>
                    <a:ext uri="{9D8B030D-6E8A-4147-A177-3AD203B41FA5}">
                      <a16:colId xmlns:a16="http://schemas.microsoft.com/office/drawing/2014/main" val="1486403190"/>
                    </a:ext>
                  </a:extLst>
                </a:gridCol>
                <a:gridCol w="3002650">
                  <a:extLst>
                    <a:ext uri="{9D8B030D-6E8A-4147-A177-3AD203B41FA5}">
                      <a16:colId xmlns:a16="http://schemas.microsoft.com/office/drawing/2014/main" val="3303619600"/>
                    </a:ext>
                  </a:extLst>
                </a:gridCol>
                <a:gridCol w="904215">
                  <a:extLst>
                    <a:ext uri="{9D8B030D-6E8A-4147-A177-3AD203B41FA5}">
                      <a16:colId xmlns:a16="http://schemas.microsoft.com/office/drawing/2014/main" val="3409660445"/>
                    </a:ext>
                  </a:extLst>
                </a:gridCol>
                <a:gridCol w="1043815">
                  <a:extLst>
                    <a:ext uri="{9D8B030D-6E8A-4147-A177-3AD203B41FA5}">
                      <a16:colId xmlns:a16="http://schemas.microsoft.com/office/drawing/2014/main" val="1093689000"/>
                    </a:ext>
                  </a:extLst>
                </a:gridCol>
                <a:gridCol w="1173494">
                  <a:extLst>
                    <a:ext uri="{9D8B030D-6E8A-4147-A177-3AD203B41FA5}">
                      <a16:colId xmlns:a16="http://schemas.microsoft.com/office/drawing/2014/main" val="529790346"/>
                    </a:ext>
                  </a:extLst>
                </a:gridCol>
                <a:gridCol w="1173494">
                  <a:extLst>
                    <a:ext uri="{9D8B030D-6E8A-4147-A177-3AD203B41FA5}">
                      <a16:colId xmlns:a16="http://schemas.microsoft.com/office/drawing/2014/main" val="2229313786"/>
                    </a:ext>
                  </a:extLst>
                </a:gridCol>
              </a:tblGrid>
              <a:tr h="509235">
                <a:tc gridSpan="2">
                  <a:txBody>
                    <a:bodyPr/>
                    <a:lstStyle/>
                    <a:p>
                      <a:pPr algn="l" fontAlgn="b"/>
                      <a:r>
                        <a:rPr lang="en-US" sz="2000" b="1" i="0" u="none" strike="noStrike" baseline="0" dirty="0">
                          <a:solidFill>
                            <a:srgbClr val="000066"/>
                          </a:solidFill>
                          <a:effectLst/>
                          <a:latin typeface="Calibri" panose="020F0502020204030204" pitchFamily="34" charset="0"/>
                        </a:rPr>
                        <a:t>Objectives</a:t>
                      </a:r>
                    </a:p>
                  </a:txBody>
                  <a:tcPr marL="5614" marR="5614" marT="5614" marB="0" anchor="b">
                    <a:lnL>
                      <a:noFill/>
                    </a:lnL>
                    <a:lnR>
                      <a:noFill/>
                    </a:lnR>
                    <a:lnT>
                      <a:noFill/>
                    </a:lnT>
                    <a:lnB>
                      <a:noFill/>
                    </a:lnB>
                  </a:tcPr>
                </a:tc>
                <a:tc hMerge="1">
                  <a:txBody>
                    <a:bodyPr/>
                    <a:lstStyle/>
                    <a:p>
                      <a:endParaRPr lang="en-US"/>
                    </a:p>
                  </a:txBody>
                  <a:tcPr/>
                </a:tc>
                <a:tc>
                  <a:txBody>
                    <a:bodyPr/>
                    <a:lstStyle/>
                    <a:p>
                      <a:pPr algn="ctr" fontAlgn="b"/>
                      <a:r>
                        <a:rPr lang="en-US" sz="2000" b="1" i="0" u="none" strike="noStrike" baseline="0" dirty="0">
                          <a:solidFill>
                            <a:srgbClr val="000066"/>
                          </a:solidFill>
                          <a:effectLst/>
                          <a:latin typeface="Calibri" panose="020F0502020204030204" pitchFamily="34" charset="0"/>
                        </a:rPr>
                        <a:t>Local</a:t>
                      </a:r>
                      <a:endParaRPr lang="en-US" sz="1600" b="1"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2000" b="1" i="0" u="none" strike="noStrike" baseline="0" dirty="0">
                          <a:solidFill>
                            <a:srgbClr val="000066"/>
                          </a:solidFill>
                          <a:effectLst/>
                          <a:latin typeface="Calibri" panose="020F0502020204030204" pitchFamily="34" charset="0"/>
                        </a:rPr>
                        <a:t>National</a:t>
                      </a:r>
                      <a:endParaRPr lang="en-US" sz="1600" b="1"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2000" b="1" i="0" u="none" strike="noStrike" baseline="0" dirty="0">
                          <a:solidFill>
                            <a:srgbClr val="000066"/>
                          </a:solidFill>
                          <a:effectLst/>
                          <a:latin typeface="Calibri" panose="020F0502020204030204" pitchFamily="34" charset="0"/>
                        </a:rPr>
                        <a:t>Regional</a:t>
                      </a:r>
                      <a:endParaRPr lang="en-US" sz="1600" b="1"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2000" b="1" i="0" u="none" strike="noStrike" baseline="0" dirty="0">
                          <a:solidFill>
                            <a:srgbClr val="000066"/>
                          </a:solidFill>
                          <a:effectLst/>
                          <a:latin typeface="Calibri" panose="020F0502020204030204" pitchFamily="34" charset="0"/>
                        </a:rPr>
                        <a:t>Global</a:t>
                      </a:r>
                      <a:endParaRPr lang="en-US" sz="1600" b="1"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2154028004"/>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732845274"/>
                  </a:ext>
                </a:extLst>
              </a:tr>
              <a:tr h="254776">
                <a:tc gridSpan="2">
                  <a:txBody>
                    <a:bodyPr/>
                    <a:lstStyle/>
                    <a:p>
                      <a:pPr algn="l" fontAlgn="b"/>
                      <a:r>
                        <a:rPr lang="en-US" sz="1800" b="1" i="0" u="none" strike="noStrike" baseline="0" dirty="0">
                          <a:solidFill>
                            <a:srgbClr val="000066"/>
                          </a:solidFill>
                          <a:effectLst/>
                          <a:latin typeface="Calibri" panose="020F0502020204030204" pitchFamily="34" charset="0"/>
                        </a:rPr>
                        <a:t>Policy and advocacy</a:t>
                      </a:r>
                    </a:p>
                  </a:txBody>
                  <a:tcPr marL="5614" marR="5614" marT="5614"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852670964"/>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Priority setting and funding</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221979765"/>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Awareness and education</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510976844"/>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Legislation and regulation</a:t>
                      </a:r>
                    </a:p>
                  </a:txBody>
                  <a:tcPr marL="5614" marR="5614" marT="5614" marB="0" anchor="b">
                    <a:lnL>
                      <a:noFill/>
                    </a:lnL>
                    <a:lnR>
                      <a:noFill/>
                    </a:lnR>
                    <a:lnT>
                      <a:noFill/>
                    </a:lnT>
                    <a:lnB>
                      <a:noFill/>
                    </a:lnB>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231241699"/>
                  </a:ext>
                </a:extLst>
              </a:tr>
              <a:tr h="350122">
                <a:tc gridSpan="6">
                  <a:txBody>
                    <a:bodyPr/>
                    <a:lstStyle/>
                    <a:p>
                      <a:pPr algn="l" fontAlgn="b"/>
                      <a:r>
                        <a:rPr lang="en-US" sz="1800" b="1" i="0" u="none" strike="noStrike" baseline="0" dirty="0">
                          <a:solidFill>
                            <a:srgbClr val="000066"/>
                          </a:solidFill>
                          <a:effectLst/>
                          <a:latin typeface="Calibri" panose="020F0502020204030204" pitchFamily="34" charset="0"/>
                        </a:rPr>
                        <a:t>Epidemiology of resistant microbes</a:t>
                      </a:r>
                    </a:p>
                  </a:txBody>
                  <a:tcPr marL="5614" marR="5614" marT="5614" marB="0" anchor="b">
                    <a:lnL>
                      <a:noFill/>
                    </a:lnL>
                    <a:lnR>
                      <a:noFill/>
                    </a:lnR>
                    <a:lnT>
                      <a:noFill/>
                    </a:lnT>
                    <a:lnB>
                      <a:noFill/>
                    </a:lnB>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580354606"/>
                  </a:ext>
                </a:extLst>
              </a:tr>
              <a:tr h="238125">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Pathogen and resistance trends</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1269700843"/>
                  </a:ext>
                </a:extLst>
              </a:tr>
              <a:tr h="198221">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Recognition of emerging threats</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2353902237"/>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Disease and economic burden</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886309498"/>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Benchmarking</a:t>
                      </a:r>
                    </a:p>
                  </a:txBody>
                  <a:tcPr marL="5614" marR="5614" marT="5614" marB="0" anchor="b">
                    <a:lnL>
                      <a:noFill/>
                    </a:lnL>
                    <a:lnR>
                      <a:noFill/>
                    </a:lnR>
                    <a:lnT>
                      <a:noFill/>
                    </a:lnT>
                    <a:lnB>
                      <a:noFill/>
                    </a:lnB>
                  </a:tcPr>
                </a:tc>
                <a:tc>
                  <a:txBody>
                    <a:bodyPr/>
                    <a:lstStyle/>
                    <a:p>
                      <a:pPr algn="ctr"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1837611166"/>
                  </a:ext>
                </a:extLst>
              </a:tr>
              <a:tr h="227036">
                <a:tc gridSpan="6">
                  <a:txBody>
                    <a:bodyPr/>
                    <a:lstStyle/>
                    <a:p>
                      <a:pPr algn="l" fontAlgn="b"/>
                      <a:r>
                        <a:rPr lang="en-US" sz="1800" b="1" i="0" u="none" strike="noStrike" baseline="0" dirty="0">
                          <a:solidFill>
                            <a:srgbClr val="000066"/>
                          </a:solidFill>
                          <a:effectLst/>
                          <a:latin typeface="Calibri" panose="020F0502020204030204" pitchFamily="34" charset="0"/>
                        </a:rPr>
                        <a:t>Resistance containment</a:t>
                      </a: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2672527235"/>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Treatment guidelines</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869633890"/>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a:solidFill>
                            <a:srgbClr val="000066"/>
                          </a:solidFill>
                          <a:effectLst/>
                          <a:latin typeface="Calibri" panose="020F0502020204030204" pitchFamily="34" charset="0"/>
                        </a:rPr>
                        <a:t>Response to emerging threats</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1744492189"/>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Assessment of interventions</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2175675758"/>
                  </a:ext>
                </a:extLst>
              </a:tr>
              <a:tr h="209489">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dirty="0">
                          <a:solidFill>
                            <a:srgbClr val="000066"/>
                          </a:solidFill>
                          <a:effectLst/>
                          <a:latin typeface="Calibri" panose="020F0502020204030204" pitchFamily="34" charset="0"/>
                        </a:rPr>
                        <a:t>New diagnostics and therapeutics</a:t>
                      </a:r>
                    </a:p>
                  </a:txBody>
                  <a:tcPr marL="5614" marR="5614" marT="5614" marB="0" anchor="b">
                    <a:lnL>
                      <a:noFill/>
                    </a:lnL>
                    <a:lnR>
                      <a:noFill/>
                    </a:lnR>
                    <a:lnT>
                      <a:noFill/>
                    </a:lnT>
                    <a:lnB>
                      <a:noFill/>
                    </a:lnB>
                  </a:tcPr>
                </a:tc>
                <a:tc>
                  <a:txBody>
                    <a:bodyPr/>
                    <a:lstStyle/>
                    <a:p>
                      <a:pPr algn="ctr"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endParaRPr lang="en-US" sz="1600" b="0" i="0" u="none" strike="noStrike" baseline="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402311982"/>
                  </a:ext>
                </a:extLst>
              </a:tr>
              <a:tr h="0">
                <a:tc gridSpan="6">
                  <a:txBody>
                    <a:bodyPr/>
                    <a:lstStyle/>
                    <a:p>
                      <a:pPr algn="l" fontAlgn="b"/>
                      <a:r>
                        <a:rPr lang="en-US" sz="1800" b="1" i="0" u="none" strike="noStrike" baseline="0" dirty="0">
                          <a:solidFill>
                            <a:srgbClr val="000066"/>
                          </a:solidFill>
                          <a:effectLst/>
                          <a:latin typeface="Calibri" panose="020F0502020204030204" pitchFamily="34" charset="0"/>
                        </a:rPr>
                        <a:t>Capacity-building</a:t>
                      </a:r>
                    </a:p>
                  </a:txBody>
                  <a:tcPr marL="5614" marR="5614" marT="5614" marB="0" anchor="b">
                    <a:lnL>
                      <a:noFill/>
                    </a:lnL>
                    <a:lnR>
                      <a:noFill/>
                    </a:lnR>
                    <a:lnT>
                      <a:noFill/>
                    </a:lnT>
                    <a:lnB>
                      <a:noFill/>
                    </a:lnB>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5614" marR="5614" marT="5614" marB="0" anchor="b">
                    <a:lnL>
                      <a:noFill/>
                    </a:lnL>
                    <a:lnR>
                      <a:noFill/>
                    </a:lnR>
                    <a:lnT>
                      <a:noFill/>
                    </a:lnT>
                    <a:lnB>
                      <a:noFill/>
                    </a:lnB>
                  </a:tcPr>
                </a:tc>
                <a:extLst>
                  <a:ext uri="{0D108BD9-81ED-4DB2-BD59-A6C34878D82A}">
                    <a16:rowId xmlns:a16="http://schemas.microsoft.com/office/drawing/2014/main" val="1588449410"/>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a:solidFill>
                            <a:srgbClr val="000066"/>
                          </a:solidFill>
                          <a:effectLst/>
                          <a:latin typeface="Calibri" panose="020F0502020204030204" pitchFamily="34" charset="0"/>
                        </a:rPr>
                        <a:t>Laborotory capacity</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344540777"/>
                  </a:ext>
                </a:extLst>
              </a:tr>
              <a:tr h="227036">
                <a:tc>
                  <a:txBody>
                    <a:bodyPr/>
                    <a:lstStyle/>
                    <a:p>
                      <a:pPr algn="l" fontAlgn="b"/>
                      <a:endParaRPr lang="en-US" sz="1600" b="0" i="0" u="none" strike="noStrike" baseline="0" dirty="0">
                        <a:solidFill>
                          <a:srgbClr val="000066"/>
                        </a:solidFill>
                        <a:effectLst/>
                        <a:latin typeface="Calibri" panose="020F0502020204030204" pitchFamily="34" charset="0"/>
                      </a:endParaRPr>
                    </a:p>
                  </a:txBody>
                  <a:tcPr marL="5614" marR="5614" marT="5614" marB="0" anchor="b">
                    <a:lnL>
                      <a:noFill/>
                    </a:lnL>
                    <a:lnR>
                      <a:noFill/>
                    </a:lnR>
                    <a:lnT>
                      <a:noFill/>
                    </a:lnT>
                    <a:lnB>
                      <a:noFill/>
                    </a:lnB>
                  </a:tcPr>
                </a:tc>
                <a:tc>
                  <a:txBody>
                    <a:bodyPr/>
                    <a:lstStyle/>
                    <a:p>
                      <a:pPr algn="l" fontAlgn="b"/>
                      <a:r>
                        <a:rPr lang="en-US" sz="1600" b="0" i="0" u="none" strike="noStrike" baseline="0">
                          <a:solidFill>
                            <a:srgbClr val="000066"/>
                          </a:solidFill>
                          <a:effectLst/>
                          <a:latin typeface="Calibri" panose="020F0502020204030204" pitchFamily="34" charset="0"/>
                        </a:rPr>
                        <a:t>Epidemiological capaciy</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tc>
                  <a:txBody>
                    <a:bodyPr/>
                    <a:lstStyle/>
                    <a:p>
                      <a:pPr algn="ctr" fontAlgn="b"/>
                      <a:r>
                        <a:rPr lang="en-US" sz="1600" b="0" i="0" u="none" strike="noStrike" baseline="0" dirty="0">
                          <a:solidFill>
                            <a:srgbClr val="000066"/>
                          </a:solidFill>
                          <a:effectLst/>
                          <a:latin typeface="Calibri" panose="020F0502020204030204" pitchFamily="34" charset="0"/>
                        </a:rPr>
                        <a:t>X</a:t>
                      </a:r>
                    </a:p>
                  </a:txBody>
                  <a:tcPr marL="5614" marR="5614" marT="5614" marB="0" anchor="b">
                    <a:lnL>
                      <a:noFill/>
                    </a:lnL>
                    <a:lnR>
                      <a:noFill/>
                    </a:lnR>
                    <a:lnT>
                      <a:noFill/>
                    </a:lnT>
                    <a:lnB>
                      <a:noFill/>
                    </a:lnB>
                  </a:tcPr>
                </a:tc>
                <a:extLst>
                  <a:ext uri="{0D108BD9-81ED-4DB2-BD59-A6C34878D82A}">
                    <a16:rowId xmlns:a16="http://schemas.microsoft.com/office/drawing/2014/main" val="3647184109"/>
                  </a:ext>
                </a:extLst>
              </a:tr>
            </a:tbl>
          </a:graphicData>
        </a:graphic>
      </p:graphicFrame>
      <p:grpSp>
        <p:nvGrpSpPr>
          <p:cNvPr id="2" name="Group 1">
            <a:extLst>
              <a:ext uri="{FF2B5EF4-FFF2-40B4-BE49-F238E27FC236}">
                <a16:creationId xmlns:a16="http://schemas.microsoft.com/office/drawing/2014/main" id="{1575D13C-CC8F-BC04-8A27-9A7C431B8B6A}"/>
              </a:ext>
            </a:extLst>
          </p:cNvPr>
          <p:cNvGrpSpPr/>
          <p:nvPr/>
        </p:nvGrpSpPr>
        <p:grpSpPr>
          <a:xfrm>
            <a:off x="73629" y="72784"/>
            <a:ext cx="588108" cy="596974"/>
            <a:chOff x="97692" y="88826"/>
            <a:chExt cx="588108" cy="596974"/>
          </a:xfrm>
        </p:grpSpPr>
        <p:sp>
          <p:nvSpPr>
            <p:cNvPr id="3" name="Freeform 4">
              <a:extLst>
                <a:ext uri="{FF2B5EF4-FFF2-40B4-BE49-F238E27FC236}">
                  <a16:creationId xmlns:a16="http://schemas.microsoft.com/office/drawing/2014/main" id="{DBA741E9-7504-6B12-A072-404FAB24896B}"/>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6" name="TextBox 13">
              <a:extLst>
                <a:ext uri="{FF2B5EF4-FFF2-40B4-BE49-F238E27FC236}">
                  <a16:creationId xmlns:a16="http://schemas.microsoft.com/office/drawing/2014/main" id="{7B0BE8D3-B30B-4570-196C-FCE1F2D4AA26}"/>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7" name="Group 6">
            <a:extLst>
              <a:ext uri="{FF2B5EF4-FFF2-40B4-BE49-F238E27FC236}">
                <a16:creationId xmlns:a16="http://schemas.microsoft.com/office/drawing/2014/main" id="{91276D53-B5BA-4C17-173C-DAB02049A083}"/>
              </a:ext>
            </a:extLst>
          </p:cNvPr>
          <p:cNvGrpSpPr/>
          <p:nvPr/>
        </p:nvGrpSpPr>
        <p:grpSpPr>
          <a:xfrm>
            <a:off x="37531" y="522706"/>
            <a:ext cx="686587" cy="985056"/>
            <a:chOff x="2330260" y="1769955"/>
            <a:chExt cx="1029881" cy="1477583"/>
          </a:xfrm>
        </p:grpSpPr>
        <p:sp>
          <p:nvSpPr>
            <p:cNvPr id="8" name="Freeform 7">
              <a:extLst>
                <a:ext uri="{FF2B5EF4-FFF2-40B4-BE49-F238E27FC236}">
                  <a16:creationId xmlns:a16="http://schemas.microsoft.com/office/drawing/2014/main" id="{6E07B1C6-9F47-8251-1975-920DCF2D1B39}"/>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Atkinson Hyperlegible" pitchFamily="2" charset="0"/>
              </a:endParaRPr>
            </a:p>
          </p:txBody>
        </p:sp>
        <p:sp>
          <p:nvSpPr>
            <p:cNvPr id="9" name="TextBox 10">
              <a:extLst>
                <a:ext uri="{FF2B5EF4-FFF2-40B4-BE49-F238E27FC236}">
                  <a16:creationId xmlns:a16="http://schemas.microsoft.com/office/drawing/2014/main" id="{78F90C01-EFF7-D008-CF1F-F1D556AE3E8F}"/>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Tree>
    <p:extLst>
      <p:ext uri="{BB962C8B-B14F-4D97-AF65-F5344CB8AC3E}">
        <p14:creationId xmlns:p14="http://schemas.microsoft.com/office/powerpoint/2010/main" val="2854899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64128" y="320817"/>
            <a:ext cx="9144000" cy="1083053"/>
          </a:xfrm>
          <a:prstGeom prst="rect">
            <a:avLst/>
          </a:prstGeom>
        </p:spPr>
        <p:txBody>
          <a:bodyPr lIns="0" tIns="0" rIns="0" bIns="0" rtlCol="0" anchor="t">
            <a:spAutoFit/>
          </a:bodyPr>
          <a:lstStyle/>
          <a:p>
            <a:pPr>
              <a:lnSpc>
                <a:spcPts val="4320"/>
              </a:lnSpc>
            </a:pPr>
            <a:r>
              <a:rPr lang="en-US" sz="3600" dirty="0">
                <a:solidFill>
                  <a:srgbClr val="000066"/>
                </a:solidFill>
                <a:latin typeface="Atkinson Hyperlegible" pitchFamily="2" charset="0"/>
              </a:rPr>
              <a:t>WHONET and Surveillance objectives</a:t>
            </a:r>
          </a:p>
          <a:p>
            <a:pPr>
              <a:lnSpc>
                <a:spcPts val="4320"/>
              </a:lnSpc>
            </a:pPr>
            <a:r>
              <a:rPr lang="en-US" sz="3200" dirty="0">
                <a:solidFill>
                  <a:srgbClr val="000066"/>
                </a:solidFill>
                <a:latin typeface="Atkinson Hyperlegible" pitchFamily="2" charset="0"/>
              </a:rPr>
              <a:t>A simplified view</a:t>
            </a:r>
          </a:p>
        </p:txBody>
      </p:sp>
      <p:grpSp>
        <p:nvGrpSpPr>
          <p:cNvPr id="10" name="Group 9">
            <a:extLst>
              <a:ext uri="{FF2B5EF4-FFF2-40B4-BE49-F238E27FC236}">
                <a16:creationId xmlns:a16="http://schemas.microsoft.com/office/drawing/2014/main" id="{C372BEA2-55E9-B4A8-4AF1-02494937E624}"/>
              </a:ext>
            </a:extLst>
          </p:cNvPr>
          <p:cNvGrpSpPr/>
          <p:nvPr/>
        </p:nvGrpSpPr>
        <p:grpSpPr>
          <a:xfrm>
            <a:off x="73629" y="72784"/>
            <a:ext cx="588108" cy="596974"/>
            <a:chOff x="97692" y="88826"/>
            <a:chExt cx="588108" cy="596974"/>
          </a:xfrm>
        </p:grpSpPr>
        <p:sp>
          <p:nvSpPr>
            <p:cNvPr id="11" name="Freeform 4">
              <a:extLst>
                <a:ext uri="{FF2B5EF4-FFF2-40B4-BE49-F238E27FC236}">
                  <a16:creationId xmlns:a16="http://schemas.microsoft.com/office/drawing/2014/main" id="{6A3D7E22-2C70-6555-25A0-DA9DBA389BA2}"/>
                </a:ext>
              </a:extLst>
            </p:cNvPr>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sz="1200">
                <a:latin typeface="Atkinson Hyperlegible" pitchFamily="2" charset="0"/>
              </a:endParaRPr>
            </a:p>
          </p:txBody>
        </p:sp>
        <p:sp>
          <p:nvSpPr>
            <p:cNvPr id="12" name="TextBox 13">
              <a:extLst>
                <a:ext uri="{FF2B5EF4-FFF2-40B4-BE49-F238E27FC236}">
                  <a16:creationId xmlns:a16="http://schemas.microsoft.com/office/drawing/2014/main" id="{05BA6294-C70F-6685-8DFE-7BC24892C585}"/>
                </a:ext>
              </a:extLst>
            </p:cNvPr>
            <p:cNvSpPr txBox="1"/>
            <p:nvPr/>
          </p:nvSpPr>
          <p:spPr>
            <a:xfrm>
              <a:off x="184076" y="88826"/>
              <a:ext cx="415341" cy="514693"/>
            </a:xfrm>
            <a:prstGeom prst="rect">
              <a:avLst/>
            </a:prstGeom>
          </p:spPr>
          <p:txBody>
            <a:bodyPr lIns="0" tIns="0" rIns="0" bIns="0" rtlCol="0" anchor="t">
              <a:spAutoFit/>
            </a:bodyPr>
            <a:lstStyle/>
            <a:p>
              <a:pPr algn="ctr">
                <a:lnSpc>
                  <a:spcPts val="4306"/>
                </a:lnSpc>
              </a:pPr>
              <a:r>
                <a:rPr lang="en-US" sz="2742" spc="-68" dirty="0">
                  <a:solidFill>
                    <a:srgbClr val="FFFFFF"/>
                  </a:solidFill>
                  <a:latin typeface="Atkinson Hyperlegible" pitchFamily="2" charset="0"/>
                </a:rPr>
                <a:t>1</a:t>
              </a:r>
            </a:p>
          </p:txBody>
        </p:sp>
      </p:grpSp>
      <p:grpSp>
        <p:nvGrpSpPr>
          <p:cNvPr id="13" name="Group 12">
            <a:extLst>
              <a:ext uri="{FF2B5EF4-FFF2-40B4-BE49-F238E27FC236}">
                <a16:creationId xmlns:a16="http://schemas.microsoft.com/office/drawing/2014/main" id="{81D3EB61-350A-DEF3-E5B9-5823DE8DC31D}"/>
              </a:ext>
            </a:extLst>
          </p:cNvPr>
          <p:cNvGrpSpPr/>
          <p:nvPr/>
        </p:nvGrpSpPr>
        <p:grpSpPr>
          <a:xfrm>
            <a:off x="37531" y="522706"/>
            <a:ext cx="686587" cy="985056"/>
            <a:chOff x="2330260" y="1769955"/>
            <a:chExt cx="1029881" cy="1477583"/>
          </a:xfrm>
        </p:grpSpPr>
        <p:sp>
          <p:nvSpPr>
            <p:cNvPr id="14" name="Freeform 7">
              <a:extLst>
                <a:ext uri="{FF2B5EF4-FFF2-40B4-BE49-F238E27FC236}">
                  <a16:creationId xmlns:a16="http://schemas.microsoft.com/office/drawing/2014/main" id="{CE9907A5-1229-6977-3F72-8998004D9387}"/>
                </a:ext>
              </a:extLst>
            </p:cNvPr>
            <p:cNvSpPr/>
            <p:nvPr/>
          </p:nvSpPr>
          <p:spPr>
            <a:xfrm>
              <a:off x="2330260" y="2217657"/>
              <a:ext cx="1029881" cy="1029881"/>
            </a:xfrm>
            <a:custGeom>
              <a:avLst/>
              <a:gdLst/>
              <a:ahLst/>
              <a:cxnLst/>
              <a:rect l="l" t="t" r="r" b="b"/>
              <a:pathLst>
                <a:path w="1029881" h="1029881">
                  <a:moveTo>
                    <a:pt x="0" y="0"/>
                  </a:moveTo>
                  <a:lnTo>
                    <a:pt x="1029881" y="0"/>
                  </a:lnTo>
                  <a:lnTo>
                    <a:pt x="1029881" y="1029881"/>
                  </a:lnTo>
                  <a:lnTo>
                    <a:pt x="0" y="1029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Atkinson Hyperlegible" pitchFamily="2" charset="0"/>
              </a:endParaRPr>
            </a:p>
          </p:txBody>
        </p:sp>
        <p:sp>
          <p:nvSpPr>
            <p:cNvPr id="15" name="TextBox 10">
              <a:extLst>
                <a:ext uri="{FF2B5EF4-FFF2-40B4-BE49-F238E27FC236}">
                  <a16:creationId xmlns:a16="http://schemas.microsoft.com/office/drawing/2014/main" id="{A386A3C2-7EA6-80A5-1E64-D898133E582F}"/>
                </a:ext>
              </a:extLst>
            </p:cNvPr>
            <p:cNvSpPr txBox="1"/>
            <p:nvPr/>
          </p:nvSpPr>
          <p:spPr>
            <a:xfrm>
              <a:off x="2626306" y="1769955"/>
              <a:ext cx="437789" cy="1331230"/>
            </a:xfrm>
            <a:prstGeom prst="rect">
              <a:avLst/>
            </a:prstGeom>
          </p:spPr>
          <p:txBody>
            <a:bodyPr lIns="0" tIns="0" rIns="0" bIns="0" rtlCol="0" anchor="t">
              <a:spAutoFit/>
            </a:bodyPr>
            <a:lstStyle/>
            <a:p>
              <a:pPr>
                <a:lnSpc>
                  <a:spcPts val="8004"/>
                </a:lnSpc>
              </a:pPr>
              <a:r>
                <a:rPr lang="en-US" sz="3201" spc="-32" dirty="0">
                  <a:solidFill>
                    <a:srgbClr val="FFFFFF"/>
                  </a:solidFill>
                  <a:latin typeface="Atkinson Hyperlegible" pitchFamily="2" charset="0"/>
                </a:rPr>
                <a:t>A</a:t>
              </a:r>
            </a:p>
          </p:txBody>
        </p:sp>
      </p:grpSp>
      <p:sp>
        <p:nvSpPr>
          <p:cNvPr id="16" name="TextBox 2">
            <a:extLst>
              <a:ext uri="{FF2B5EF4-FFF2-40B4-BE49-F238E27FC236}">
                <a16:creationId xmlns:a16="http://schemas.microsoft.com/office/drawing/2014/main" id="{44311CDE-439F-35BE-6410-C0E3347EE4EB}"/>
              </a:ext>
            </a:extLst>
          </p:cNvPr>
          <p:cNvSpPr txBox="1"/>
          <p:nvPr/>
        </p:nvSpPr>
        <p:spPr>
          <a:xfrm>
            <a:off x="988326" y="1653672"/>
            <a:ext cx="9549586" cy="4585614"/>
          </a:xfrm>
          <a:prstGeom prst="rect">
            <a:avLst/>
          </a:prstGeom>
        </p:spPr>
        <p:txBody>
          <a:bodyPr lIns="0" tIns="0" rIns="0" bIns="0" rtlCol="0" anchor="t">
            <a:spAutoFit/>
          </a:bodyPr>
          <a:lstStyle/>
          <a:p>
            <a:pPr marL="610093" lvl="1" indent="-342900">
              <a:lnSpc>
                <a:spcPts val="2970"/>
              </a:lnSpc>
              <a:spcBef>
                <a:spcPct val="0"/>
              </a:spcBef>
              <a:buFont typeface="Arial" panose="020B0604020202020204" pitchFamily="34" charset="0"/>
              <a:buChar char="•"/>
            </a:pPr>
            <a:r>
              <a:rPr lang="en-US" sz="2475" dirty="0">
                <a:solidFill>
                  <a:srgbClr val="000066"/>
                </a:solidFill>
                <a:latin typeface="Atkinson Hyperlegible" pitchFamily="2" charset="0"/>
              </a:rPr>
              <a:t>Improve the use of local data for local action</a:t>
            </a:r>
          </a:p>
          <a:p>
            <a:pPr marL="1067293" lvl="2" indent="-342900">
              <a:lnSpc>
                <a:spcPts val="2970"/>
              </a:lnSpc>
              <a:spcBef>
                <a:spcPct val="0"/>
              </a:spcBef>
              <a:buFont typeface="Arial" panose="020B0604020202020204" pitchFamily="34" charset="0"/>
              <a:buChar char="•"/>
            </a:pPr>
            <a:r>
              <a:rPr lang="en-US" sz="2475" dirty="0">
                <a:solidFill>
                  <a:srgbClr val="000066"/>
                </a:solidFill>
                <a:latin typeface="Atkinson Hyperlegible" pitchFamily="2" charset="0"/>
              </a:rPr>
              <a:t>Make proper treatment decisions and therapy guidelines</a:t>
            </a:r>
          </a:p>
          <a:p>
            <a:pPr marL="1067293" lvl="2" indent="-342900">
              <a:lnSpc>
                <a:spcPts val="2970"/>
              </a:lnSpc>
              <a:spcBef>
                <a:spcPct val="0"/>
              </a:spcBef>
              <a:buFont typeface="Arial" panose="020B0604020202020204" pitchFamily="34" charset="0"/>
              <a:buChar char="•"/>
            </a:pPr>
            <a:r>
              <a:rPr lang="en-US" sz="2475" dirty="0">
                <a:solidFill>
                  <a:srgbClr val="000066"/>
                </a:solidFill>
                <a:latin typeface="Atkinson Hyperlegible" pitchFamily="2" charset="0"/>
              </a:rPr>
              <a:t>Detect, confirm, and respond to new threats, such as new resistance and outbreaks</a:t>
            </a:r>
          </a:p>
          <a:p>
            <a:pPr marL="1067293" lvl="2" indent="-342900">
              <a:lnSpc>
                <a:spcPts val="2970"/>
              </a:lnSpc>
              <a:spcBef>
                <a:spcPct val="0"/>
              </a:spcBef>
              <a:buFont typeface="Arial" panose="020B0604020202020204" pitchFamily="34" charset="0"/>
              <a:buChar char="•"/>
            </a:pPr>
            <a:r>
              <a:rPr lang="en-US" sz="2475" dirty="0">
                <a:solidFill>
                  <a:srgbClr val="000066"/>
                </a:solidFill>
                <a:latin typeface="Atkinson Hyperlegible" pitchFamily="2" charset="0"/>
              </a:rPr>
              <a:t>Improve laboratory capacity</a:t>
            </a:r>
          </a:p>
          <a:p>
            <a:pPr marL="1067293" lvl="2" indent="-342900">
              <a:lnSpc>
                <a:spcPts val="2970"/>
              </a:lnSpc>
              <a:spcBef>
                <a:spcPct val="0"/>
              </a:spcBef>
              <a:buFont typeface="Arial" panose="020B0604020202020204" pitchFamily="34" charset="0"/>
              <a:buChar char="•"/>
            </a:pPr>
            <a:r>
              <a:rPr lang="en-US" sz="2475" dirty="0">
                <a:solidFill>
                  <a:srgbClr val="000066"/>
                </a:solidFill>
                <a:latin typeface="Atkinson Hyperlegible" pitchFamily="2" charset="0"/>
              </a:rPr>
              <a:t>Long-term sustainability of surveillance efforts requires that data generators derive sufficient value for their efforts</a:t>
            </a:r>
          </a:p>
          <a:p>
            <a:pPr marL="724393" lvl="2">
              <a:lnSpc>
                <a:spcPts val="2970"/>
              </a:lnSpc>
              <a:spcBef>
                <a:spcPct val="0"/>
              </a:spcBef>
            </a:pPr>
            <a:endParaRPr lang="en-US" sz="2475" dirty="0">
              <a:solidFill>
                <a:srgbClr val="000066"/>
              </a:solidFill>
              <a:latin typeface="Atkinson Hyperlegible" pitchFamily="2" charset="0"/>
            </a:endParaRPr>
          </a:p>
          <a:p>
            <a:pPr marL="610093" lvl="1" indent="-342900">
              <a:lnSpc>
                <a:spcPts val="2970"/>
              </a:lnSpc>
              <a:spcBef>
                <a:spcPct val="0"/>
              </a:spcBef>
              <a:buFont typeface="Arial" panose="020B0604020202020204" pitchFamily="34" charset="0"/>
              <a:buChar char="•"/>
            </a:pPr>
            <a:r>
              <a:rPr lang="en-US" sz="2475" dirty="0">
                <a:solidFill>
                  <a:srgbClr val="000066"/>
                </a:solidFill>
                <a:latin typeface="Atkinson Hyperlegible" pitchFamily="2" charset="0"/>
              </a:rPr>
              <a:t>Promote national, regional, and global networks collaborations and action… but long-term sustainability at these levels relies on the ongoing efforts at the local level.</a:t>
            </a:r>
          </a:p>
          <a:p>
            <a:pPr marL="267193" lvl="1">
              <a:lnSpc>
                <a:spcPts val="2970"/>
              </a:lnSpc>
              <a:spcBef>
                <a:spcPct val="0"/>
              </a:spcBef>
            </a:pPr>
            <a:endParaRPr lang="en-US" sz="2475" dirty="0">
              <a:solidFill>
                <a:srgbClr val="000066"/>
              </a:solidFill>
              <a:latin typeface="Atkinson Hyperlegible" pitchFamily="2" charset="0"/>
            </a:endParaRPr>
          </a:p>
        </p:txBody>
      </p:sp>
    </p:spTree>
    <p:extLst>
      <p:ext uri="{BB962C8B-B14F-4D97-AF65-F5344CB8AC3E}">
        <p14:creationId xmlns:p14="http://schemas.microsoft.com/office/powerpoint/2010/main" val="2842381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2190</Words>
  <Application>Microsoft Macintosh PowerPoint</Application>
  <PresentationFormat>Widescreen</PresentationFormat>
  <Paragraphs>390</Paragraphs>
  <Slides>46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Atkinson Hyperlegible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WHONET and Surveillance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Stelling</dc:creator>
  <cp:lastModifiedBy>malinea@student.ubc.ca</cp:lastModifiedBy>
  <cp:revision>110</cp:revision>
  <dcterms:created xsi:type="dcterms:W3CDTF">2023-09-13T20:55:44Z</dcterms:created>
  <dcterms:modified xsi:type="dcterms:W3CDTF">2024-06-10T14:37:40Z</dcterms:modified>
</cp:coreProperties>
</file>