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40"/>
  </p:notesMasterIdLst>
  <p:sldIdLst>
    <p:sldId id="512" r:id="rId3"/>
    <p:sldId id="270" r:id="rId4"/>
    <p:sldId id="513" r:id="rId5"/>
    <p:sldId id="900" r:id="rId6"/>
    <p:sldId id="868" r:id="rId7"/>
    <p:sldId id="669" r:id="rId8"/>
    <p:sldId id="673" r:id="rId9"/>
    <p:sldId id="878" r:id="rId10"/>
    <p:sldId id="882" r:id="rId11"/>
    <p:sldId id="895" r:id="rId12"/>
    <p:sldId id="886" r:id="rId13"/>
    <p:sldId id="872" r:id="rId14"/>
    <p:sldId id="879" r:id="rId15"/>
    <p:sldId id="887" r:id="rId16"/>
    <p:sldId id="918" r:id="rId17"/>
    <p:sldId id="915" r:id="rId18"/>
    <p:sldId id="919" r:id="rId19"/>
    <p:sldId id="920" r:id="rId20"/>
    <p:sldId id="921" r:id="rId21"/>
    <p:sldId id="898" r:id="rId22"/>
    <p:sldId id="922" r:id="rId23"/>
    <p:sldId id="901" r:id="rId24"/>
    <p:sldId id="927" r:id="rId25"/>
    <p:sldId id="910" r:id="rId26"/>
    <p:sldId id="926" r:id="rId27"/>
    <p:sldId id="911" r:id="rId28"/>
    <p:sldId id="908" r:id="rId29"/>
    <p:sldId id="912" r:id="rId30"/>
    <p:sldId id="913" r:id="rId31"/>
    <p:sldId id="914" r:id="rId32"/>
    <p:sldId id="902" r:id="rId33"/>
    <p:sldId id="917" r:id="rId34"/>
    <p:sldId id="923" r:id="rId35"/>
    <p:sldId id="924" r:id="rId36"/>
    <p:sldId id="916" r:id="rId37"/>
    <p:sldId id="925" r:id="rId38"/>
    <p:sldId id="53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AD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4765C-671E-46ED-8758-2C3D16171F1D}" v="1" dt="2024-03-05T06:50:59.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95" autoAdjust="0"/>
    <p:restoredTop sz="93446" autoAdjust="0"/>
  </p:normalViewPr>
  <p:slideViewPr>
    <p:cSldViewPr snapToGrid="0" showGuides="1">
      <p:cViewPr varScale="1">
        <p:scale>
          <a:sx n="89" d="100"/>
          <a:sy n="89" d="100"/>
        </p:scale>
        <p:origin x="418"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elling" userId="eaafbebf78cefb57" providerId="LiveId" clId="{4804765C-671E-46ED-8758-2C3D16171F1D}"/>
    <pc:docChg chg="custSel addSld delSld modSld">
      <pc:chgData name="John Stelling" userId="eaafbebf78cefb57" providerId="LiveId" clId="{4804765C-671E-46ED-8758-2C3D16171F1D}" dt="2024-03-05T06:50:59.462" v="8"/>
      <pc:docMkLst>
        <pc:docMk/>
      </pc:docMkLst>
      <pc:sldChg chg="modSp mod">
        <pc:chgData name="John Stelling" userId="eaafbebf78cefb57" providerId="LiveId" clId="{4804765C-671E-46ED-8758-2C3D16171F1D}" dt="2024-03-05T06:50:39.050" v="6" actId="20577"/>
        <pc:sldMkLst>
          <pc:docMk/>
          <pc:sldMk cId="469272058" sldId="513"/>
        </pc:sldMkLst>
        <pc:spChg chg="mod">
          <ac:chgData name="John Stelling" userId="eaafbebf78cefb57" providerId="LiveId" clId="{4804765C-671E-46ED-8758-2C3D16171F1D}" dt="2024-03-05T06:50:39.050" v="6" actId="20577"/>
          <ac:spMkLst>
            <pc:docMk/>
            <pc:sldMk cId="469272058" sldId="513"/>
            <ac:spMk id="3" creationId="{3F60C672-117F-7EA0-CF4E-2E1ED0E2F4EB}"/>
          </ac:spMkLst>
        </pc:spChg>
      </pc:sldChg>
      <pc:sldChg chg="add">
        <pc:chgData name="John Stelling" userId="eaafbebf78cefb57" providerId="LiveId" clId="{4804765C-671E-46ED-8758-2C3D16171F1D}" dt="2024-03-05T06:50:59.462" v="8"/>
        <pc:sldMkLst>
          <pc:docMk/>
          <pc:sldMk cId="1981640179" sldId="902"/>
        </pc:sldMkLst>
      </pc:sldChg>
      <pc:sldChg chg="del">
        <pc:chgData name="John Stelling" userId="eaafbebf78cefb57" providerId="LiveId" clId="{4804765C-671E-46ED-8758-2C3D16171F1D}" dt="2024-03-05T06:50:57.524" v="7" actId="2696"/>
        <pc:sldMkLst>
          <pc:docMk/>
          <pc:sldMk cId="2747897674" sldId="902"/>
        </pc:sldMkLst>
      </pc:sldChg>
      <pc:sldChg chg="del">
        <pc:chgData name="John Stelling" userId="eaafbebf78cefb57" providerId="LiveId" clId="{4804765C-671E-46ED-8758-2C3D16171F1D}" dt="2024-03-05T06:50:57.524" v="7" actId="2696"/>
        <pc:sldMkLst>
          <pc:docMk/>
          <pc:sldMk cId="2947332290" sldId="916"/>
        </pc:sldMkLst>
      </pc:sldChg>
      <pc:sldChg chg="add">
        <pc:chgData name="John Stelling" userId="eaafbebf78cefb57" providerId="LiveId" clId="{4804765C-671E-46ED-8758-2C3D16171F1D}" dt="2024-03-05T06:50:59.462" v="8"/>
        <pc:sldMkLst>
          <pc:docMk/>
          <pc:sldMk cId="3244290393" sldId="916"/>
        </pc:sldMkLst>
      </pc:sldChg>
      <pc:sldChg chg="del">
        <pc:chgData name="John Stelling" userId="eaafbebf78cefb57" providerId="LiveId" clId="{4804765C-671E-46ED-8758-2C3D16171F1D}" dt="2024-03-05T06:50:57.524" v="7" actId="2696"/>
        <pc:sldMkLst>
          <pc:docMk/>
          <pc:sldMk cId="1117193981" sldId="917"/>
        </pc:sldMkLst>
      </pc:sldChg>
      <pc:sldChg chg="add">
        <pc:chgData name="John Stelling" userId="eaafbebf78cefb57" providerId="LiveId" clId="{4804765C-671E-46ED-8758-2C3D16171F1D}" dt="2024-03-05T06:50:59.462" v="8"/>
        <pc:sldMkLst>
          <pc:docMk/>
          <pc:sldMk cId="1702712010" sldId="917"/>
        </pc:sldMkLst>
      </pc:sldChg>
      <pc:sldChg chg="add">
        <pc:chgData name="John Stelling" userId="eaafbebf78cefb57" providerId="LiveId" clId="{4804765C-671E-46ED-8758-2C3D16171F1D}" dt="2024-03-05T06:50:59.462" v="8"/>
        <pc:sldMkLst>
          <pc:docMk/>
          <pc:sldMk cId="798446582" sldId="923"/>
        </pc:sldMkLst>
      </pc:sldChg>
      <pc:sldChg chg="del">
        <pc:chgData name="John Stelling" userId="eaafbebf78cefb57" providerId="LiveId" clId="{4804765C-671E-46ED-8758-2C3D16171F1D}" dt="2024-03-05T06:50:57.524" v="7" actId="2696"/>
        <pc:sldMkLst>
          <pc:docMk/>
          <pc:sldMk cId="1199980539" sldId="923"/>
        </pc:sldMkLst>
      </pc:sldChg>
      <pc:sldChg chg="add">
        <pc:chgData name="John Stelling" userId="eaafbebf78cefb57" providerId="LiveId" clId="{4804765C-671E-46ED-8758-2C3D16171F1D}" dt="2024-03-05T06:50:59.462" v="8"/>
        <pc:sldMkLst>
          <pc:docMk/>
          <pc:sldMk cId="1405132663" sldId="924"/>
        </pc:sldMkLst>
      </pc:sldChg>
      <pc:sldChg chg="del">
        <pc:chgData name="John Stelling" userId="eaafbebf78cefb57" providerId="LiveId" clId="{4804765C-671E-46ED-8758-2C3D16171F1D}" dt="2024-03-05T06:50:57.524" v="7" actId="2696"/>
        <pc:sldMkLst>
          <pc:docMk/>
          <pc:sldMk cId="1606551984" sldId="924"/>
        </pc:sldMkLst>
      </pc:sldChg>
      <pc:sldChg chg="del">
        <pc:chgData name="John Stelling" userId="eaafbebf78cefb57" providerId="LiveId" clId="{4804765C-671E-46ED-8758-2C3D16171F1D}" dt="2024-03-05T06:50:57.524" v="7" actId="2696"/>
        <pc:sldMkLst>
          <pc:docMk/>
          <pc:sldMk cId="2722246904" sldId="925"/>
        </pc:sldMkLst>
      </pc:sldChg>
      <pc:sldChg chg="add">
        <pc:chgData name="John Stelling" userId="eaafbebf78cefb57" providerId="LiveId" clId="{4804765C-671E-46ED-8758-2C3D16171F1D}" dt="2024-03-05T06:50:59.462" v="8"/>
        <pc:sldMkLst>
          <pc:docMk/>
          <pc:sldMk cId="3226956859" sldId="9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B1710-4D0F-42FB-8C16-741FECAC6B07}"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F95F6-852F-4DC2-93DD-4156080FDA45}" type="slidenum">
              <a:rPr lang="en-US" smtClean="0"/>
              <a:t>‹#›</a:t>
            </a:fld>
            <a:endParaRPr lang="en-US"/>
          </a:p>
        </p:txBody>
      </p:sp>
    </p:spTree>
    <p:extLst>
      <p:ext uri="{BB962C8B-B14F-4D97-AF65-F5344CB8AC3E}">
        <p14:creationId xmlns:p14="http://schemas.microsoft.com/office/powerpoint/2010/main" val="50243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741181E-7137-40BE-8739-8B1B2A5704A6}" type="slidenum">
              <a:rPr lang="en-GB" altLang="en-US"/>
              <a:pPr algn="r" eaLnBrk="1" hangingPunct="1">
                <a:spcBef>
                  <a:spcPct val="0"/>
                </a:spcBef>
              </a:pPr>
              <a:t>1</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93278-3F7A-7284-A66E-D3A1B093B5E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6980E20-2013-F28A-8C27-B8B394E02EF0}"/>
              </a:ext>
            </a:extLst>
          </p:cNvPr>
          <p:cNvSpPr>
            <a:spLocks noGrp="1" noChangeArrowheads="1"/>
          </p:cNvSpPr>
          <p:nvPr>
            <p:ph type="sldNum" sz="quarter" idx="5"/>
          </p:nvPr>
        </p:nvSpPr>
        <p:spPr>
          <a:ln/>
        </p:spPr>
        <p:txBody>
          <a:bodyPr/>
          <a:lstStyle/>
          <a:p>
            <a:fld id="{430EF38C-4F4D-4DE9-8BE8-6E9B1F362FB8}" type="slidenum">
              <a:rPr lang="en-GB"/>
              <a:pPr/>
              <a:t>6</a:t>
            </a:fld>
            <a:endParaRPr lang="en-GB"/>
          </a:p>
        </p:txBody>
      </p:sp>
      <p:sp>
        <p:nvSpPr>
          <p:cNvPr id="675842" name="Rectangle 2">
            <a:extLst>
              <a:ext uri="{FF2B5EF4-FFF2-40B4-BE49-F238E27FC236}">
                <a16:creationId xmlns:a16="http://schemas.microsoft.com/office/drawing/2014/main" id="{AA0FF159-76E2-DAAA-9067-BEADE5DAFC6A}"/>
              </a:ext>
            </a:extLst>
          </p:cNvPr>
          <p:cNvSpPr>
            <a:spLocks noGrp="1" noRot="1" noChangeAspect="1" noChangeArrowheads="1" noTextEdit="1"/>
          </p:cNvSpPr>
          <p:nvPr>
            <p:ph type="sldImg"/>
          </p:nvPr>
        </p:nvSpPr>
        <p:spPr>
          <a:ln/>
        </p:spPr>
      </p:sp>
      <p:sp>
        <p:nvSpPr>
          <p:cNvPr id="675843" name="Rectangle 3">
            <a:extLst>
              <a:ext uri="{FF2B5EF4-FFF2-40B4-BE49-F238E27FC236}">
                <a16:creationId xmlns:a16="http://schemas.microsoft.com/office/drawing/2014/main" id="{4F3B85A8-345B-D7E3-4620-CAC7627B86E7}"/>
              </a:ext>
            </a:extLst>
          </p:cNvPr>
          <p:cNvSpPr>
            <a:spLocks noGrp="1" noChangeArrowheads="1"/>
          </p:cNvSpPr>
          <p:nvPr>
            <p:ph type="body" idx="1"/>
          </p:nvPr>
        </p:nvSpPr>
        <p:spPr/>
        <p:txBody>
          <a:bodyPr/>
          <a:lstStyle/>
          <a:p>
            <a:endParaRPr lang="es-AR"/>
          </a:p>
        </p:txBody>
      </p:sp>
    </p:spTree>
    <p:extLst>
      <p:ext uri="{BB962C8B-B14F-4D97-AF65-F5344CB8AC3E}">
        <p14:creationId xmlns:p14="http://schemas.microsoft.com/office/powerpoint/2010/main" val="1992479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08A05-E785-ACCC-9E32-4A39A1A6A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2DE49F-D2DB-1730-59BB-8165CC327E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0FAD1-14C2-9CEF-4D73-F2255D9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1CCDE-79F0-909F-4CE6-5ACFD1D1B0A5}"/>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5" name="Footer Placeholder 4">
            <a:extLst>
              <a:ext uri="{FF2B5EF4-FFF2-40B4-BE49-F238E27FC236}">
                <a16:creationId xmlns:a16="http://schemas.microsoft.com/office/drawing/2014/main" id="{A8B12416-7968-7D95-D238-15C72223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27C74-41CD-F356-4688-42255CB1797D}"/>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15416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3209-EE5B-4212-7C93-1FF560FFA6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8198CB-BA39-CB30-8AFE-4112C6E7A9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4D995-F1B6-A8A7-396D-634124C10BA5}"/>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5" name="Footer Placeholder 4">
            <a:extLst>
              <a:ext uri="{FF2B5EF4-FFF2-40B4-BE49-F238E27FC236}">
                <a16:creationId xmlns:a16="http://schemas.microsoft.com/office/drawing/2014/main" id="{43EB4D0F-14E7-4F8E-760D-DCF9BD2A0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EB7E4-7955-0F24-C2A6-502F2E743BF1}"/>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50748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B81BF-32E1-BFBD-2454-99717FA266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A7DA94-C224-B8D6-A236-E9693800E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3C58F-7500-8BE9-6AE1-8430C8616E1A}"/>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5" name="Footer Placeholder 4">
            <a:extLst>
              <a:ext uri="{FF2B5EF4-FFF2-40B4-BE49-F238E27FC236}">
                <a16:creationId xmlns:a16="http://schemas.microsoft.com/office/drawing/2014/main" id="{4FDC6DC5-6D29-D84A-8FDF-8E229024F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0395F-DFB5-68BD-6312-3903C4E60B99}"/>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88632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AC1F-6A42-4092-7097-6C0D2F5C0F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89770-24BD-7B32-26FE-2A2F90E8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D9C85-8B1A-5533-0F79-EBE1F36E1F20}"/>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5" name="Footer Placeholder 4">
            <a:extLst>
              <a:ext uri="{FF2B5EF4-FFF2-40B4-BE49-F238E27FC236}">
                <a16:creationId xmlns:a16="http://schemas.microsoft.com/office/drawing/2014/main" id="{4741C7CD-E165-9D0F-C3C9-7BD8E546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1B980-9C9A-0DBD-D39B-26A95F6C635C}"/>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351748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473B-9A62-234F-855C-01BF2ABD4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93F52-D147-E3FB-049E-A4E4D0AED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3091C-77EC-48BD-71B6-38D307C3CA83}"/>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5" name="Footer Placeholder 4">
            <a:extLst>
              <a:ext uri="{FF2B5EF4-FFF2-40B4-BE49-F238E27FC236}">
                <a16:creationId xmlns:a16="http://schemas.microsoft.com/office/drawing/2014/main" id="{5DB59135-9379-65C7-B6CB-0D007FC7B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2C8A0-B708-FA84-899A-0B894916B6E2}"/>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376523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D7AC-A6E4-472B-E3B6-3CD65FC0BF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7B431-63AC-4191-1DB1-2BBD17801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F4E9DD-7A30-7A4B-57A9-B5458ACE78F5}"/>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5" name="Footer Placeholder 4">
            <a:extLst>
              <a:ext uri="{FF2B5EF4-FFF2-40B4-BE49-F238E27FC236}">
                <a16:creationId xmlns:a16="http://schemas.microsoft.com/office/drawing/2014/main" id="{2FA4AF8F-8C24-F56C-D19F-E0B5779F3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4EB1D-F553-7ED5-23B6-7DE4448A007A}"/>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281089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4350-1BB2-B78F-5D17-49EB6769B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11334-5864-494D-0FBE-88154B6321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52E14-B349-0ED6-2A89-A7373852E9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3D2A3-5305-B24E-AA9D-EE7A37C4D2B4}"/>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6" name="Footer Placeholder 5">
            <a:extLst>
              <a:ext uri="{FF2B5EF4-FFF2-40B4-BE49-F238E27FC236}">
                <a16:creationId xmlns:a16="http://schemas.microsoft.com/office/drawing/2014/main" id="{F57C79C9-664C-BC15-21B0-6850EF4A4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A178C-602D-EBC6-5FCA-445327DAB6EB}"/>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92068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ED1A-997B-B169-9A8B-ED94492B9C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C5DF65-191D-5152-0FBA-5131AE822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FC714-B9F9-0A99-9D59-735F9E9B47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DDA03-475D-DC00-26DB-B528C25B7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511C5-7056-EC71-CB1D-7A58704BEC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2F02BE-929D-8E8E-AFFF-3C7416685842}"/>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8" name="Footer Placeholder 7">
            <a:extLst>
              <a:ext uri="{FF2B5EF4-FFF2-40B4-BE49-F238E27FC236}">
                <a16:creationId xmlns:a16="http://schemas.microsoft.com/office/drawing/2014/main" id="{0B5ADEA2-7DE0-3C40-9D81-1FFF78ED1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BA379-2F61-1CFC-22C8-4E19D209F3F8}"/>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178881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71D9-F858-44C2-E87C-5897BD0954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7E633-9E4A-AD8B-D204-8BF3D67F81AA}"/>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4" name="Footer Placeholder 3">
            <a:extLst>
              <a:ext uri="{FF2B5EF4-FFF2-40B4-BE49-F238E27FC236}">
                <a16:creationId xmlns:a16="http://schemas.microsoft.com/office/drawing/2014/main" id="{93A9E987-5F05-9E89-6166-EF8EE4F25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65867-8FCD-EA25-4D7D-1CB8B0B33D52}"/>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439662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2E1F9-D120-12DA-8D1F-210D6E09B055}"/>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3" name="Footer Placeholder 2">
            <a:extLst>
              <a:ext uri="{FF2B5EF4-FFF2-40B4-BE49-F238E27FC236}">
                <a16:creationId xmlns:a16="http://schemas.microsoft.com/office/drawing/2014/main" id="{59673AC3-9C5B-EB5B-A9D2-FAF64F575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B5F45F-21FC-A846-82E0-29331CFABFE6}"/>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124960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5A97-BCFF-810C-9EC7-A2E5CA669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0FB9C0-0AF0-F01C-9FFC-1030E0153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F3665A-90E2-DE05-A0BB-AB1CC20AE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E9A77-BA68-6CA6-F75D-703E7E737F5D}"/>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6" name="Footer Placeholder 5">
            <a:extLst>
              <a:ext uri="{FF2B5EF4-FFF2-40B4-BE49-F238E27FC236}">
                <a16:creationId xmlns:a16="http://schemas.microsoft.com/office/drawing/2014/main" id="{E3106E08-F26D-9DC6-E77C-C895F4C5A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B67A7-3314-CB17-4275-E4A117FE0B30}"/>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143403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93E6-1843-5A1C-A2A9-EAE2AB5BC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63670-74BF-D72B-F5BD-609BB5677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0BD3E-3D5B-A116-029F-58DDD9D4E53B}"/>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5" name="Footer Placeholder 4">
            <a:extLst>
              <a:ext uri="{FF2B5EF4-FFF2-40B4-BE49-F238E27FC236}">
                <a16:creationId xmlns:a16="http://schemas.microsoft.com/office/drawing/2014/main" id="{570DF66C-5EAB-C4BA-F76F-F3E28628B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09457-F9C9-C9C9-9687-7B60008A1FDB}"/>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86696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8884-AFF6-9B3F-6087-CA893F42C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FF682-443B-F0A4-C7C2-A096CBE94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96829-E0D2-0D59-0EEB-0CC9991D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833A7-00B9-AFCC-F219-58C1FEB19501}"/>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6" name="Footer Placeholder 5">
            <a:extLst>
              <a:ext uri="{FF2B5EF4-FFF2-40B4-BE49-F238E27FC236}">
                <a16:creationId xmlns:a16="http://schemas.microsoft.com/office/drawing/2014/main" id="{7E26A739-E3CA-6383-8EE3-AC1F4AF58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85966-57C5-4034-DF90-45FF241FE1A1}"/>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231176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28AA-AABD-0708-3B2E-75308C74A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3A345-DF40-0199-01F9-CC2DC54FB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DDF78-F0CD-1377-5BB4-176F0CFD2930}"/>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5" name="Footer Placeholder 4">
            <a:extLst>
              <a:ext uri="{FF2B5EF4-FFF2-40B4-BE49-F238E27FC236}">
                <a16:creationId xmlns:a16="http://schemas.microsoft.com/office/drawing/2014/main" id="{2D838ACB-EEF1-49B9-362D-1E0BACF5E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1F3B4-5425-4A46-9E45-BF9BF483ED2F}"/>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413470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DB2DD-5CE4-CD9E-FFEB-826BC02B79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C8368-DB14-72D5-FC12-4176BD645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18666-BF6F-DBF5-B8F1-0A6B21377348}"/>
              </a:ext>
            </a:extLst>
          </p:cNvPr>
          <p:cNvSpPr>
            <a:spLocks noGrp="1"/>
          </p:cNvSpPr>
          <p:nvPr>
            <p:ph type="dt" sz="half" idx="10"/>
          </p:nvPr>
        </p:nvSpPr>
        <p:spPr/>
        <p:txBody>
          <a:bodyPr/>
          <a:lstStyle/>
          <a:p>
            <a:fld id="{AC697E5C-A779-4D8A-BFDE-E072C8E05867}" type="datetimeFigureOut">
              <a:rPr lang="en-US" smtClean="0"/>
              <a:t>3/5/2024</a:t>
            </a:fld>
            <a:endParaRPr lang="en-US"/>
          </a:p>
        </p:txBody>
      </p:sp>
      <p:sp>
        <p:nvSpPr>
          <p:cNvPr id="5" name="Footer Placeholder 4">
            <a:extLst>
              <a:ext uri="{FF2B5EF4-FFF2-40B4-BE49-F238E27FC236}">
                <a16:creationId xmlns:a16="http://schemas.microsoft.com/office/drawing/2014/main" id="{7F913938-437D-46C7-1DBD-73B6E2EE0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48495-A088-CB0D-1F7D-EC35398FCA9E}"/>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306846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2523-EBF7-9616-D7CE-63E279BE6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FFF80A-AA17-5528-3CAF-547FFB76C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D014C-F852-2238-21B2-12E33477834C}"/>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5" name="Footer Placeholder 4">
            <a:extLst>
              <a:ext uri="{FF2B5EF4-FFF2-40B4-BE49-F238E27FC236}">
                <a16:creationId xmlns:a16="http://schemas.microsoft.com/office/drawing/2014/main" id="{EB6180E3-55D1-3236-CB99-BA0BC8058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D0728-9E76-8F3B-183D-2F1B07C9B0C4}"/>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9572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0B35-A1E7-F38E-798E-565EA0FBA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AEF2A-A861-8176-DC33-153105A80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F055F9-1B10-8D03-86DE-4E034E8442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7A3FAA-7A82-E48B-B3A4-E91419FF5FDC}"/>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6" name="Footer Placeholder 5">
            <a:extLst>
              <a:ext uri="{FF2B5EF4-FFF2-40B4-BE49-F238E27FC236}">
                <a16:creationId xmlns:a16="http://schemas.microsoft.com/office/drawing/2014/main" id="{8C02DE65-E583-E43D-605F-32FA0749F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1C77A-DCDA-E9B5-624E-40CA6EBB01C0}"/>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154507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F0E0-DDC1-5084-9D7A-A709F5044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915DEC-1835-7A64-D7F5-39359AD11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8BE9E-03EE-7DBA-3160-28E6D7359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7F7686-2D21-7734-0406-DEED8C2F9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3B258-8E26-0BAF-7D15-4ABABA978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0988B-E0B1-AEE8-40D0-09F2611F6EF9}"/>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8" name="Footer Placeholder 7">
            <a:extLst>
              <a:ext uri="{FF2B5EF4-FFF2-40B4-BE49-F238E27FC236}">
                <a16:creationId xmlns:a16="http://schemas.microsoft.com/office/drawing/2014/main" id="{5EA1B570-C127-33E9-C64A-6184AAAEA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C191D7-7DAE-FE1D-5555-724BEDE48856}"/>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332300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D23C-BD08-74E8-BB0F-A0BAFE599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1C122-6F05-BEC9-7655-6FB5F7117B94}"/>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4" name="Footer Placeholder 3">
            <a:extLst>
              <a:ext uri="{FF2B5EF4-FFF2-40B4-BE49-F238E27FC236}">
                <a16:creationId xmlns:a16="http://schemas.microsoft.com/office/drawing/2014/main" id="{98DA3F04-8C13-957E-CD9E-10CC00F7D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22867-DC8F-12D4-2A82-733DF33AFB8F}"/>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670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2BE2C-2315-2D9A-4318-83F3ADFB35D1}"/>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3" name="Footer Placeholder 2">
            <a:extLst>
              <a:ext uri="{FF2B5EF4-FFF2-40B4-BE49-F238E27FC236}">
                <a16:creationId xmlns:a16="http://schemas.microsoft.com/office/drawing/2014/main" id="{1E4D2782-ED6D-93EF-324F-9768EEDA1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900E0F-3A6A-0DF1-CDCE-AF553D99D5B0}"/>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06191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27B-3126-3D7F-4C33-6D9E50BB3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22CE60-7F33-09BB-860C-B14CE63B1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39F44E-7BA2-57CD-C152-1A2F55B09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83C28-7757-3593-D23B-E6187D3353A1}"/>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6" name="Footer Placeholder 5">
            <a:extLst>
              <a:ext uri="{FF2B5EF4-FFF2-40B4-BE49-F238E27FC236}">
                <a16:creationId xmlns:a16="http://schemas.microsoft.com/office/drawing/2014/main" id="{73130523-5114-05C9-0351-C2C18AC36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47AF2-0642-1CFA-682A-D115BAC710DA}"/>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197206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1971-BC1C-7BA9-6C03-5DC20FF0C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C5788-22FE-40C5-7309-AB235A649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632D27-10B6-9F86-7480-8FDA666A8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006CE-D784-B866-6DD2-E97CF5E76B10}"/>
              </a:ext>
            </a:extLst>
          </p:cNvPr>
          <p:cNvSpPr>
            <a:spLocks noGrp="1"/>
          </p:cNvSpPr>
          <p:nvPr>
            <p:ph type="dt" sz="half" idx="10"/>
          </p:nvPr>
        </p:nvSpPr>
        <p:spPr/>
        <p:txBody>
          <a:bodyPr/>
          <a:lstStyle/>
          <a:p>
            <a:fld id="{C24B4BA0-C2A3-498F-8DD4-ABB21F708F2F}" type="datetimeFigureOut">
              <a:rPr lang="en-US" smtClean="0"/>
              <a:t>3/5/2024</a:t>
            </a:fld>
            <a:endParaRPr lang="en-US"/>
          </a:p>
        </p:txBody>
      </p:sp>
      <p:sp>
        <p:nvSpPr>
          <p:cNvPr id="6" name="Footer Placeholder 5">
            <a:extLst>
              <a:ext uri="{FF2B5EF4-FFF2-40B4-BE49-F238E27FC236}">
                <a16:creationId xmlns:a16="http://schemas.microsoft.com/office/drawing/2014/main" id="{FBC2D543-85E9-B3D1-5A9B-1B3FC19F1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320FC-84B0-3CF8-70A6-A8F0203B341D}"/>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195154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8B622-C656-4160-6819-64315D264D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06A3B-A4DD-6E93-2282-9A766853A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10049-F7CF-2FF2-4A14-31019DA70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B4BA0-C2A3-498F-8DD4-ABB21F708F2F}" type="datetimeFigureOut">
              <a:rPr lang="en-US" smtClean="0"/>
              <a:t>3/5/2024</a:t>
            </a:fld>
            <a:endParaRPr lang="en-US"/>
          </a:p>
        </p:txBody>
      </p:sp>
      <p:sp>
        <p:nvSpPr>
          <p:cNvPr id="5" name="Footer Placeholder 4">
            <a:extLst>
              <a:ext uri="{FF2B5EF4-FFF2-40B4-BE49-F238E27FC236}">
                <a16:creationId xmlns:a16="http://schemas.microsoft.com/office/drawing/2014/main" id="{247EE413-2339-691C-8CFA-9A4FAC1A0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D3694A-CF48-ABCE-13C2-2E0E688F7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47921-542B-4E88-A7F0-BC8EADB220ED}" type="slidenum">
              <a:rPr lang="en-US" smtClean="0"/>
              <a:t>‹#›</a:t>
            </a:fld>
            <a:endParaRPr lang="en-US"/>
          </a:p>
        </p:txBody>
      </p:sp>
    </p:spTree>
    <p:extLst>
      <p:ext uri="{BB962C8B-B14F-4D97-AF65-F5344CB8AC3E}">
        <p14:creationId xmlns:p14="http://schemas.microsoft.com/office/powerpoint/2010/main" val="26961609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C801F-E6FD-4F2F-75C9-B131EF5E9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17E53-3588-6781-D4C8-35992CC61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7D08E-6084-5F29-F8E9-179B49F3D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97E5C-A779-4D8A-BFDE-E072C8E05867}" type="datetimeFigureOut">
              <a:rPr lang="en-US" smtClean="0"/>
              <a:t>3/5/2024</a:t>
            </a:fld>
            <a:endParaRPr lang="en-US"/>
          </a:p>
        </p:txBody>
      </p:sp>
      <p:sp>
        <p:nvSpPr>
          <p:cNvPr id="5" name="Footer Placeholder 4">
            <a:extLst>
              <a:ext uri="{FF2B5EF4-FFF2-40B4-BE49-F238E27FC236}">
                <a16:creationId xmlns:a16="http://schemas.microsoft.com/office/drawing/2014/main" id="{BCB6D888-3987-F2B4-38D7-2C2EBB677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0802CC-3C68-7A1B-51ED-17AB0A5D0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6165A-F58A-4331-97A8-236894EA7F4C}" type="slidenum">
              <a:rPr lang="en-US" smtClean="0"/>
              <a:t>‹#›</a:t>
            </a:fld>
            <a:endParaRPr lang="en-US"/>
          </a:p>
        </p:txBody>
      </p:sp>
    </p:spTree>
    <p:extLst>
      <p:ext uri="{BB962C8B-B14F-4D97-AF65-F5344CB8AC3E}">
        <p14:creationId xmlns:p14="http://schemas.microsoft.com/office/powerpoint/2010/main" val="3414511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telling@whone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help@whonet.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atscan.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84401" y="1074082"/>
            <a:ext cx="7539789" cy="857687"/>
          </a:xfrm>
        </p:spPr>
        <p:txBody>
          <a:bodyPr>
            <a:noAutofit/>
          </a:bodyPr>
          <a:lstStyle/>
          <a:p>
            <a:pPr eaLnBrk="1" hangingPunct="1"/>
            <a:r>
              <a:rPr lang="en-US" altLang="en-US" sz="3600" dirty="0">
                <a:latin typeface="Arial" panose="020B0604020202020204" pitchFamily="34" charset="0"/>
                <a:cs typeface="Arial" panose="020B0604020202020204" pitchFamily="34" charset="0"/>
              </a:rPr>
              <a:t>WHONET-</a:t>
            </a:r>
            <a:r>
              <a:rPr lang="en-US" altLang="en-US" sz="3600" dirty="0" err="1">
                <a:latin typeface="Arial" panose="020B0604020202020204" pitchFamily="34" charset="0"/>
                <a:cs typeface="Arial" panose="020B0604020202020204" pitchFamily="34" charset="0"/>
              </a:rPr>
              <a:t>SaTScan</a:t>
            </a:r>
            <a:r>
              <a:rPr lang="en-US" altLang="en-US" sz="3600" dirty="0">
                <a:latin typeface="Arial" panose="020B0604020202020204" pitchFamily="34" charset="0"/>
                <a:cs typeface="Arial" panose="020B0604020202020204" pitchFamily="34" charset="0"/>
              </a:rPr>
              <a:t> and Cluster/Outbreak Detection</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Part 2</a:t>
            </a:r>
            <a:endParaRPr lang="en-GB" altLang="en-US" sz="3200"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1524001" y="5189576"/>
            <a:ext cx="8153400" cy="1752600"/>
          </a:xfrm>
        </p:spPr>
        <p:txBody>
          <a:bodyPr/>
          <a:lstStyle/>
          <a:p>
            <a:pPr eaLnBrk="1" hangingPunct="1">
              <a:lnSpc>
                <a:spcPct val="80000"/>
              </a:lnSpc>
            </a:pPr>
            <a:r>
              <a:rPr lang="en-GB" altLang="en-US" sz="2000" dirty="0"/>
              <a:t>John Stelling, MD, MPH, </a:t>
            </a:r>
            <a:r>
              <a:rPr lang="en-GB" altLang="en-US" sz="2000" u="sng" dirty="0">
                <a:hlinkClick r:id="rId3"/>
              </a:rPr>
              <a:t>jstelling@whonet.org</a:t>
            </a:r>
            <a:endParaRPr lang="en-GB" altLang="en-US" sz="2000" u="sng" dirty="0"/>
          </a:p>
          <a:p>
            <a:pPr>
              <a:lnSpc>
                <a:spcPct val="80000"/>
              </a:lnSpc>
            </a:pPr>
            <a:r>
              <a:rPr lang="en-GB" altLang="en-US" sz="2000" dirty="0"/>
              <a:t>Brigham and Women’s Hospital, Harvard Medical School, Boston</a:t>
            </a:r>
          </a:p>
          <a:p>
            <a:pPr eaLnBrk="1" hangingPunct="1">
              <a:lnSpc>
                <a:spcPct val="80000"/>
              </a:lnSpc>
            </a:pPr>
            <a:r>
              <a:rPr lang="en-GB" altLang="en-US" sz="2000" dirty="0"/>
              <a:t>WHO Collaborating Centre for Surveillance of Antimicrobial Resistance</a:t>
            </a:r>
          </a:p>
          <a:p>
            <a:pPr eaLnBrk="1" hangingPunct="1">
              <a:lnSpc>
                <a:spcPct val="80000"/>
              </a:lnSpc>
            </a:pPr>
            <a:endParaRPr lang="en-GB" altLang="en-US" sz="2000" dirty="0"/>
          </a:p>
          <a:p>
            <a:pPr eaLnBrk="1" hangingPunct="1">
              <a:lnSpc>
                <a:spcPct val="80000"/>
              </a:lnSpc>
            </a:pPr>
            <a:endParaRPr lang="en-GB" altLang="en-US" sz="2000" dirty="0"/>
          </a:p>
        </p:txBody>
      </p:sp>
      <p:sp>
        <p:nvSpPr>
          <p:cNvPr id="2" name="Freeform 3">
            <a:extLst>
              <a:ext uri="{FF2B5EF4-FFF2-40B4-BE49-F238E27FC236}">
                <a16:creationId xmlns:a16="http://schemas.microsoft.com/office/drawing/2014/main" id="{CF2D5D6D-F825-C708-0380-C5819469A9BC}"/>
              </a:ext>
            </a:extLst>
          </p:cNvPr>
          <p:cNvSpPr/>
          <p:nvPr/>
        </p:nvSpPr>
        <p:spPr>
          <a:xfrm>
            <a:off x="9500814" y="4926928"/>
            <a:ext cx="2228963" cy="193107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4"/>
            <a:stretch>
              <a:fillRect/>
            </a:stretch>
          </a:blipFill>
        </p:spPr>
        <p:txBody>
          <a:bodyPr/>
          <a:lstStyle/>
          <a:p>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38199" y="1219486"/>
            <a:ext cx="11161143" cy="1325563"/>
          </a:xfrm>
        </p:spPr>
        <p:txBody>
          <a:bodyPr>
            <a:normAutofit/>
          </a:bodyPr>
          <a:lstStyle/>
          <a:p>
            <a:r>
              <a:rPr lang="en-US" dirty="0"/>
              <a:t>Part 1 – WHONET demonstration using default settings… and interpretation of results</a:t>
            </a:r>
          </a:p>
        </p:txBody>
      </p:sp>
    </p:spTree>
    <p:extLst>
      <p:ext uri="{BB962C8B-B14F-4D97-AF65-F5344CB8AC3E}">
        <p14:creationId xmlns:p14="http://schemas.microsoft.com/office/powerpoint/2010/main" val="117538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A2DF-D462-2D83-B3C0-0BDE1AE49B86}"/>
              </a:ext>
            </a:extLst>
          </p:cNvPr>
          <p:cNvSpPr>
            <a:spLocks noGrp="1"/>
          </p:cNvSpPr>
          <p:nvPr>
            <p:ph type="title"/>
          </p:nvPr>
        </p:nvSpPr>
        <p:spPr>
          <a:xfrm>
            <a:off x="838200" y="11443"/>
            <a:ext cx="10515600" cy="1325563"/>
          </a:xfrm>
        </p:spPr>
        <p:txBody>
          <a:bodyPr/>
          <a:lstStyle/>
          <a:p>
            <a:r>
              <a:rPr lang="en-US" dirty="0"/>
              <a:t>WHONET Analysis types</a:t>
            </a:r>
          </a:p>
        </p:txBody>
      </p:sp>
      <p:sp>
        <p:nvSpPr>
          <p:cNvPr id="3" name="Content Placeholder 2">
            <a:extLst>
              <a:ext uri="{FF2B5EF4-FFF2-40B4-BE49-F238E27FC236}">
                <a16:creationId xmlns:a16="http://schemas.microsoft.com/office/drawing/2014/main" id="{1515FB54-7900-1367-1E94-37ADDACCD9C9}"/>
              </a:ext>
            </a:extLst>
          </p:cNvPr>
          <p:cNvSpPr>
            <a:spLocks noGrp="1"/>
          </p:cNvSpPr>
          <p:nvPr>
            <p:ph idx="1"/>
          </p:nvPr>
        </p:nvSpPr>
        <p:spPr>
          <a:xfrm>
            <a:off x="838200" y="1333838"/>
            <a:ext cx="11353800" cy="4351338"/>
          </a:xfrm>
        </p:spPr>
        <p:txBody>
          <a:bodyPr/>
          <a:lstStyle/>
          <a:p>
            <a:r>
              <a:rPr lang="en-US" dirty="0"/>
              <a:t>There are three analyses that include the option for “Cluster alerts”</a:t>
            </a:r>
          </a:p>
          <a:p>
            <a:pPr lvl="1"/>
            <a:r>
              <a:rPr lang="en-US" dirty="0"/>
              <a:t>Isolate listing and summary – detecting clusters without antibiotic results</a:t>
            </a:r>
          </a:p>
          <a:p>
            <a:pPr lvl="1"/>
            <a:r>
              <a:rPr lang="en-US" dirty="0"/>
              <a:t>Resistance profiles – detecting clusters with antibiotic results</a:t>
            </a:r>
          </a:p>
          <a:p>
            <a:pPr lvl="1"/>
            <a:r>
              <a:rPr lang="en-US" dirty="0"/>
              <a:t>Cluster alerts – detecting clusters with or without antibiotic results</a:t>
            </a:r>
          </a:p>
          <a:p>
            <a:r>
              <a:rPr lang="en-US" dirty="0"/>
              <a:t>Each of these analysis allow you to access the “Options” for cluster alerts</a:t>
            </a:r>
          </a:p>
        </p:txBody>
      </p:sp>
      <p:pic>
        <p:nvPicPr>
          <p:cNvPr id="5" name="Picture 4">
            <a:extLst>
              <a:ext uri="{FF2B5EF4-FFF2-40B4-BE49-F238E27FC236}">
                <a16:creationId xmlns:a16="http://schemas.microsoft.com/office/drawing/2014/main" id="{3A198C67-2D4E-89B5-E75F-D45A7B57565D}"/>
              </a:ext>
            </a:extLst>
          </p:cNvPr>
          <p:cNvPicPr>
            <a:picLocks noChangeAspect="1"/>
          </p:cNvPicPr>
          <p:nvPr/>
        </p:nvPicPr>
        <p:blipFill>
          <a:blip r:embed="rId2"/>
          <a:stretch>
            <a:fillRect/>
          </a:stretch>
        </p:blipFill>
        <p:spPr>
          <a:xfrm>
            <a:off x="1935686" y="4484337"/>
            <a:ext cx="7780694" cy="815411"/>
          </a:xfrm>
          <a:prstGeom prst="rect">
            <a:avLst/>
          </a:prstGeom>
        </p:spPr>
      </p:pic>
      <p:sp>
        <p:nvSpPr>
          <p:cNvPr id="6" name="Rectangle: Rounded Corners 5">
            <a:extLst>
              <a:ext uri="{FF2B5EF4-FFF2-40B4-BE49-F238E27FC236}">
                <a16:creationId xmlns:a16="http://schemas.microsoft.com/office/drawing/2014/main" id="{416771A7-48D6-4773-FE1C-3F2D9917007A}"/>
              </a:ext>
            </a:extLst>
          </p:cNvPr>
          <p:cNvSpPr/>
          <p:nvPr/>
        </p:nvSpPr>
        <p:spPr>
          <a:xfrm>
            <a:off x="2121612" y="4893725"/>
            <a:ext cx="1662545" cy="328926"/>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CA69D30-4B43-4835-45EB-1534F9F2BE13}"/>
              </a:ext>
            </a:extLst>
          </p:cNvPr>
          <p:cNvSpPr/>
          <p:nvPr/>
        </p:nvSpPr>
        <p:spPr>
          <a:xfrm>
            <a:off x="6120935" y="4898072"/>
            <a:ext cx="1249095" cy="328926"/>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7A27335-137B-CAB9-B6B5-11BE0E36CD33}"/>
              </a:ext>
            </a:extLst>
          </p:cNvPr>
          <p:cNvSpPr/>
          <p:nvPr/>
        </p:nvSpPr>
        <p:spPr>
          <a:xfrm>
            <a:off x="8523063" y="4898082"/>
            <a:ext cx="938464" cy="328926"/>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AAD4847-D26B-E98F-9B4F-7A30A5E8E43D}"/>
              </a:ext>
            </a:extLst>
          </p:cNvPr>
          <p:cNvPicPr>
            <a:picLocks noChangeAspect="1"/>
          </p:cNvPicPr>
          <p:nvPr/>
        </p:nvPicPr>
        <p:blipFill>
          <a:blip r:embed="rId3"/>
          <a:stretch>
            <a:fillRect/>
          </a:stretch>
        </p:blipFill>
        <p:spPr>
          <a:xfrm>
            <a:off x="8130466" y="5699200"/>
            <a:ext cx="1905165" cy="510584"/>
          </a:xfrm>
          <a:prstGeom prst="rect">
            <a:avLst/>
          </a:prstGeom>
        </p:spPr>
      </p:pic>
      <p:pic>
        <p:nvPicPr>
          <p:cNvPr id="11" name="Picture 10">
            <a:extLst>
              <a:ext uri="{FF2B5EF4-FFF2-40B4-BE49-F238E27FC236}">
                <a16:creationId xmlns:a16="http://schemas.microsoft.com/office/drawing/2014/main" id="{F6F3CA2D-221B-AE26-57F9-CB4D867BF7FE}"/>
              </a:ext>
            </a:extLst>
          </p:cNvPr>
          <p:cNvPicPr>
            <a:picLocks noChangeAspect="1"/>
          </p:cNvPicPr>
          <p:nvPr/>
        </p:nvPicPr>
        <p:blipFill>
          <a:blip r:embed="rId4"/>
          <a:stretch>
            <a:fillRect/>
          </a:stretch>
        </p:blipFill>
        <p:spPr>
          <a:xfrm>
            <a:off x="5750294" y="5612106"/>
            <a:ext cx="1928027" cy="632515"/>
          </a:xfrm>
          <a:prstGeom prst="rect">
            <a:avLst/>
          </a:prstGeom>
        </p:spPr>
      </p:pic>
      <p:pic>
        <p:nvPicPr>
          <p:cNvPr id="13" name="Picture 12">
            <a:extLst>
              <a:ext uri="{FF2B5EF4-FFF2-40B4-BE49-F238E27FC236}">
                <a16:creationId xmlns:a16="http://schemas.microsoft.com/office/drawing/2014/main" id="{06829981-492A-AB72-B710-ACB2A074D4B4}"/>
              </a:ext>
            </a:extLst>
          </p:cNvPr>
          <p:cNvPicPr>
            <a:picLocks noChangeAspect="1"/>
          </p:cNvPicPr>
          <p:nvPr/>
        </p:nvPicPr>
        <p:blipFill>
          <a:blip r:embed="rId5"/>
          <a:stretch>
            <a:fillRect/>
          </a:stretch>
        </p:blipFill>
        <p:spPr>
          <a:xfrm>
            <a:off x="1935397" y="5619050"/>
            <a:ext cx="1737511" cy="609653"/>
          </a:xfrm>
          <a:prstGeom prst="rect">
            <a:avLst/>
          </a:prstGeom>
        </p:spPr>
      </p:pic>
    </p:spTree>
    <p:extLst>
      <p:ext uri="{BB962C8B-B14F-4D97-AF65-F5344CB8AC3E}">
        <p14:creationId xmlns:p14="http://schemas.microsoft.com/office/powerpoint/2010/main" val="127320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BB3F-0269-40C2-9AE9-5B49950FE633}"/>
              </a:ext>
            </a:extLst>
          </p:cNvPr>
          <p:cNvSpPr>
            <a:spLocks noGrp="1"/>
          </p:cNvSpPr>
          <p:nvPr>
            <p:ph type="title"/>
          </p:nvPr>
        </p:nvSpPr>
        <p:spPr>
          <a:xfrm>
            <a:off x="947053" y="361405"/>
            <a:ext cx="10095414" cy="1143000"/>
          </a:xfrm>
        </p:spPr>
        <p:txBody>
          <a:bodyPr>
            <a:normAutofit fontScale="90000"/>
          </a:bodyPr>
          <a:lstStyle/>
          <a:p>
            <a:r>
              <a:rPr lang="en-US" dirty="0"/>
              <a:t>Possible explanations of statistically significant case clusters</a:t>
            </a:r>
          </a:p>
        </p:txBody>
      </p:sp>
      <p:sp>
        <p:nvSpPr>
          <p:cNvPr id="3" name="Content Placeholder 2">
            <a:extLst>
              <a:ext uri="{FF2B5EF4-FFF2-40B4-BE49-F238E27FC236}">
                <a16:creationId xmlns:a16="http://schemas.microsoft.com/office/drawing/2014/main" id="{356B6EA8-9D7A-4570-9857-FFB23BA30DC8}"/>
              </a:ext>
            </a:extLst>
          </p:cNvPr>
          <p:cNvSpPr>
            <a:spLocks noGrp="1"/>
          </p:cNvSpPr>
          <p:nvPr>
            <p:ph idx="1"/>
          </p:nvPr>
        </p:nvSpPr>
        <p:spPr>
          <a:xfrm>
            <a:off x="846909" y="1912712"/>
            <a:ext cx="10515600" cy="4351338"/>
          </a:xfrm>
        </p:spPr>
        <p:txBody>
          <a:bodyPr/>
          <a:lstStyle/>
          <a:p>
            <a:r>
              <a:rPr lang="en-US" dirty="0"/>
              <a:t>True disease outbreaks</a:t>
            </a:r>
          </a:p>
          <a:p>
            <a:r>
              <a:rPr lang="en-US" dirty="0"/>
              <a:t>“Pseudo-outbreaks”</a:t>
            </a:r>
          </a:p>
          <a:p>
            <a:pPr lvl="1"/>
            <a:r>
              <a:rPr lang="en-US" dirty="0"/>
              <a:t>Contamination of clinical samples</a:t>
            </a:r>
          </a:p>
          <a:p>
            <a:pPr lvl="1"/>
            <a:r>
              <a:rPr lang="en-US" dirty="0"/>
              <a:t>Poor quality or contamination of laboratory reagents</a:t>
            </a:r>
          </a:p>
          <a:p>
            <a:pPr lvl="1"/>
            <a:r>
              <a:rPr lang="en-US" dirty="0"/>
              <a:t>Changes in sample collection practices</a:t>
            </a:r>
          </a:p>
          <a:p>
            <a:pPr lvl="1"/>
            <a:r>
              <a:rPr lang="en-US" dirty="0"/>
              <a:t>Changes in laboratory test practices</a:t>
            </a:r>
          </a:p>
          <a:p>
            <a:pPr lvl="1"/>
            <a:r>
              <a:rPr lang="en-US" dirty="0"/>
              <a:t>Changes in patient populations</a:t>
            </a:r>
          </a:p>
          <a:p>
            <a:pPr lvl="1"/>
            <a:r>
              <a:rPr lang="en-US" dirty="0"/>
              <a:t>Random variation</a:t>
            </a:r>
          </a:p>
        </p:txBody>
      </p:sp>
    </p:spTree>
    <p:extLst>
      <p:ext uri="{BB962C8B-B14F-4D97-AF65-F5344CB8AC3E}">
        <p14:creationId xmlns:p14="http://schemas.microsoft.com/office/powerpoint/2010/main" val="30315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38200" y="1219486"/>
            <a:ext cx="10515600" cy="1325563"/>
          </a:xfrm>
        </p:spPr>
        <p:txBody>
          <a:bodyPr/>
          <a:lstStyle/>
          <a:p>
            <a:r>
              <a:rPr lang="en-US" dirty="0"/>
              <a:t>Part 1 – WHONET-</a:t>
            </a:r>
            <a:r>
              <a:rPr lang="en-US" dirty="0" err="1"/>
              <a:t>SaTScan</a:t>
            </a:r>
            <a:r>
              <a:rPr lang="en-US" dirty="0"/>
              <a:t> options</a:t>
            </a:r>
          </a:p>
        </p:txBody>
      </p:sp>
    </p:spTree>
    <p:extLst>
      <p:ext uri="{BB962C8B-B14F-4D97-AF65-F5344CB8AC3E}">
        <p14:creationId xmlns:p14="http://schemas.microsoft.com/office/powerpoint/2010/main" val="245273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C13F-74F7-7017-84A6-C62D26D3D395}"/>
              </a:ext>
            </a:extLst>
          </p:cNvPr>
          <p:cNvSpPr>
            <a:spLocks noGrp="1"/>
          </p:cNvSpPr>
          <p:nvPr>
            <p:ph type="title"/>
          </p:nvPr>
        </p:nvSpPr>
        <p:spPr>
          <a:xfrm>
            <a:off x="541866" y="8072"/>
            <a:ext cx="10515600" cy="1325563"/>
          </a:xfrm>
        </p:spPr>
        <p:txBody>
          <a:bodyPr/>
          <a:lstStyle/>
          <a:p>
            <a:r>
              <a:rPr lang="en-US" dirty="0"/>
              <a:t>Options for the cluster alerts - Retrospective</a:t>
            </a:r>
          </a:p>
        </p:txBody>
      </p:sp>
      <p:pic>
        <p:nvPicPr>
          <p:cNvPr id="5" name="Picture 4">
            <a:extLst>
              <a:ext uri="{FF2B5EF4-FFF2-40B4-BE49-F238E27FC236}">
                <a16:creationId xmlns:a16="http://schemas.microsoft.com/office/drawing/2014/main" id="{61E9FA26-E5BF-F1CC-65A6-0D246889506E}"/>
              </a:ext>
            </a:extLst>
          </p:cNvPr>
          <p:cNvPicPr>
            <a:picLocks noChangeAspect="1"/>
          </p:cNvPicPr>
          <p:nvPr/>
        </p:nvPicPr>
        <p:blipFill>
          <a:blip r:embed="rId2"/>
          <a:stretch>
            <a:fillRect/>
          </a:stretch>
        </p:blipFill>
        <p:spPr>
          <a:xfrm>
            <a:off x="1492295" y="1168072"/>
            <a:ext cx="8862197" cy="5501468"/>
          </a:xfrm>
          <a:prstGeom prst="rect">
            <a:avLst/>
          </a:prstGeom>
        </p:spPr>
      </p:pic>
      <p:sp>
        <p:nvSpPr>
          <p:cNvPr id="6" name="Rectangle: Rounded Corners 5">
            <a:extLst>
              <a:ext uri="{FF2B5EF4-FFF2-40B4-BE49-F238E27FC236}">
                <a16:creationId xmlns:a16="http://schemas.microsoft.com/office/drawing/2014/main" id="{C56D013C-8ABA-4053-5414-2FA98F15DC0D}"/>
              </a:ext>
            </a:extLst>
          </p:cNvPr>
          <p:cNvSpPr/>
          <p:nvPr/>
        </p:nvSpPr>
        <p:spPr>
          <a:xfrm>
            <a:off x="1607126" y="1569919"/>
            <a:ext cx="5217781" cy="1135541"/>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BDEC80F-401E-A956-9939-64CD5F80BE48}"/>
              </a:ext>
            </a:extLst>
          </p:cNvPr>
          <p:cNvSpPr/>
          <p:nvPr/>
        </p:nvSpPr>
        <p:spPr>
          <a:xfrm>
            <a:off x="1602762" y="2941745"/>
            <a:ext cx="5739559" cy="775590"/>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10EBC69-85E8-0088-F67A-B5AD110FAD87}"/>
              </a:ext>
            </a:extLst>
          </p:cNvPr>
          <p:cNvSpPr/>
          <p:nvPr/>
        </p:nvSpPr>
        <p:spPr>
          <a:xfrm>
            <a:off x="1630393" y="3911207"/>
            <a:ext cx="3528203" cy="582713"/>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9C6DEE-457D-B3EC-7BA0-2216842ED569}"/>
              </a:ext>
            </a:extLst>
          </p:cNvPr>
          <p:cNvSpPr/>
          <p:nvPr/>
        </p:nvSpPr>
        <p:spPr>
          <a:xfrm>
            <a:off x="5648459" y="3888126"/>
            <a:ext cx="2434133" cy="640984"/>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F956AA4-0694-7220-26AC-875F3506AF94}"/>
              </a:ext>
            </a:extLst>
          </p:cNvPr>
          <p:cNvSpPr/>
          <p:nvPr/>
        </p:nvSpPr>
        <p:spPr>
          <a:xfrm>
            <a:off x="1629673" y="4579898"/>
            <a:ext cx="3528923" cy="853149"/>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62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431E-94EC-A0DC-EE77-423A752D90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D8B520-6AA8-639E-9FFC-7721075A74AB}"/>
              </a:ext>
            </a:extLst>
          </p:cNvPr>
          <p:cNvPicPr>
            <a:picLocks noChangeAspect="1"/>
          </p:cNvPicPr>
          <p:nvPr/>
        </p:nvPicPr>
        <p:blipFill>
          <a:blip r:embed="rId2"/>
          <a:stretch>
            <a:fillRect/>
          </a:stretch>
        </p:blipFill>
        <p:spPr>
          <a:xfrm>
            <a:off x="1466580" y="1220961"/>
            <a:ext cx="8557314" cy="5312203"/>
          </a:xfrm>
          <a:prstGeom prst="rect">
            <a:avLst/>
          </a:prstGeom>
        </p:spPr>
      </p:pic>
      <p:sp>
        <p:nvSpPr>
          <p:cNvPr id="2" name="Title 1">
            <a:extLst>
              <a:ext uri="{FF2B5EF4-FFF2-40B4-BE49-F238E27FC236}">
                <a16:creationId xmlns:a16="http://schemas.microsoft.com/office/drawing/2014/main" id="{D2666273-ED61-15CB-08F8-804EEBB958A4}"/>
              </a:ext>
            </a:extLst>
          </p:cNvPr>
          <p:cNvSpPr>
            <a:spLocks noGrp="1"/>
          </p:cNvSpPr>
          <p:nvPr>
            <p:ph type="title"/>
          </p:nvPr>
        </p:nvSpPr>
        <p:spPr>
          <a:xfrm>
            <a:off x="541865" y="8072"/>
            <a:ext cx="11371213" cy="1325563"/>
          </a:xfrm>
        </p:spPr>
        <p:txBody>
          <a:bodyPr/>
          <a:lstStyle/>
          <a:p>
            <a:r>
              <a:rPr lang="en-US" dirty="0"/>
              <a:t>Options for the cluster alerts – Simulated prospective</a:t>
            </a:r>
          </a:p>
        </p:txBody>
      </p:sp>
      <p:sp>
        <p:nvSpPr>
          <p:cNvPr id="6" name="Rectangle: Rounded Corners 5">
            <a:extLst>
              <a:ext uri="{FF2B5EF4-FFF2-40B4-BE49-F238E27FC236}">
                <a16:creationId xmlns:a16="http://schemas.microsoft.com/office/drawing/2014/main" id="{102EBAC9-110D-8C80-1FCA-B394F981B2FD}"/>
              </a:ext>
            </a:extLst>
          </p:cNvPr>
          <p:cNvSpPr/>
          <p:nvPr/>
        </p:nvSpPr>
        <p:spPr>
          <a:xfrm>
            <a:off x="1607126" y="1569919"/>
            <a:ext cx="5217781" cy="1135541"/>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B411177-2359-22CF-4A67-C04BD7F3D2D3}"/>
              </a:ext>
            </a:extLst>
          </p:cNvPr>
          <p:cNvSpPr/>
          <p:nvPr/>
        </p:nvSpPr>
        <p:spPr>
          <a:xfrm>
            <a:off x="1602762" y="2941745"/>
            <a:ext cx="5739559" cy="775590"/>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40587E2-1A57-924F-EB52-95088AC33C23}"/>
              </a:ext>
            </a:extLst>
          </p:cNvPr>
          <p:cNvSpPr/>
          <p:nvPr/>
        </p:nvSpPr>
        <p:spPr>
          <a:xfrm>
            <a:off x="1630393" y="3911207"/>
            <a:ext cx="3528203" cy="582713"/>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7F92CEE-7F07-5481-C416-3C854403343B}"/>
              </a:ext>
            </a:extLst>
          </p:cNvPr>
          <p:cNvSpPr/>
          <p:nvPr/>
        </p:nvSpPr>
        <p:spPr>
          <a:xfrm>
            <a:off x="5518126" y="3888126"/>
            <a:ext cx="2677546" cy="640984"/>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4EF3F64-5D51-BE23-2B24-9CFCF715F382}"/>
              </a:ext>
            </a:extLst>
          </p:cNvPr>
          <p:cNvSpPr/>
          <p:nvPr/>
        </p:nvSpPr>
        <p:spPr>
          <a:xfrm>
            <a:off x="1629673" y="4579898"/>
            <a:ext cx="3528923" cy="853149"/>
          </a:xfrm>
          <a:prstGeom prst="round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14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5251-E679-CE5D-6CE6-6BDF88DF30A6}"/>
              </a:ext>
            </a:extLst>
          </p:cNvPr>
          <p:cNvSpPr>
            <a:spLocks noGrp="1"/>
          </p:cNvSpPr>
          <p:nvPr>
            <p:ph type="title"/>
          </p:nvPr>
        </p:nvSpPr>
        <p:spPr>
          <a:xfrm>
            <a:off x="334159" y="-190007"/>
            <a:ext cx="10515600" cy="1325563"/>
          </a:xfrm>
        </p:spPr>
        <p:txBody>
          <a:bodyPr/>
          <a:lstStyle/>
          <a:p>
            <a:r>
              <a:rPr lang="en-US" dirty="0"/>
              <a:t>P-values</a:t>
            </a:r>
          </a:p>
        </p:txBody>
      </p:sp>
      <p:sp>
        <p:nvSpPr>
          <p:cNvPr id="3" name="Content Placeholder 2">
            <a:extLst>
              <a:ext uri="{FF2B5EF4-FFF2-40B4-BE49-F238E27FC236}">
                <a16:creationId xmlns:a16="http://schemas.microsoft.com/office/drawing/2014/main" id="{2EF03A4B-5179-08BB-CA34-DBE6F9B834E6}"/>
              </a:ext>
            </a:extLst>
          </p:cNvPr>
          <p:cNvSpPr>
            <a:spLocks noGrp="1"/>
          </p:cNvSpPr>
          <p:nvPr>
            <p:ph idx="1"/>
          </p:nvPr>
        </p:nvSpPr>
        <p:spPr>
          <a:xfrm>
            <a:off x="428809" y="1023485"/>
            <a:ext cx="11266798" cy="3847468"/>
          </a:xfrm>
        </p:spPr>
        <p:txBody>
          <a:bodyPr>
            <a:normAutofit/>
          </a:bodyPr>
          <a:lstStyle/>
          <a:p>
            <a:r>
              <a:rPr lang="en-US" sz="2200" dirty="0"/>
              <a:t>For a specific time period, there is a general average number of patients that we expect to see.</a:t>
            </a:r>
          </a:p>
          <a:p>
            <a:r>
              <a:rPr lang="en-US" sz="2200" dirty="0"/>
              <a:t>Sometimes the observed number will be a little above the average and sometimes a little below the average.  This is very consistent with random variation.</a:t>
            </a:r>
          </a:p>
          <a:p>
            <a:r>
              <a:rPr lang="en-US" sz="2200" dirty="0"/>
              <a:t>Sometimes, the number of people observed is much higher or much lower than we would usually expect.</a:t>
            </a:r>
          </a:p>
          <a:p>
            <a:pPr lvl="1"/>
            <a:r>
              <a:rPr lang="en-US" sz="1800" dirty="0"/>
              <a:t>This could still just be random variation.  If data are distributed normally, then we expected that the number of patients would be outside of two standard deviations of the mean around 5% of the time.</a:t>
            </a:r>
          </a:p>
          <a:p>
            <a:pPr lvl="1"/>
            <a:r>
              <a:rPr lang="en-US" sz="1800" dirty="0"/>
              <a:t>Or it could also represent a new phenomenon, such as an outbreak.</a:t>
            </a:r>
          </a:p>
          <a:p>
            <a:endParaRPr lang="en-US" sz="2000" dirty="0"/>
          </a:p>
          <a:p>
            <a:endParaRPr lang="en-US" sz="2000" dirty="0"/>
          </a:p>
          <a:p>
            <a:endParaRPr lang="en-US" dirty="0"/>
          </a:p>
          <a:p>
            <a:endParaRPr lang="en-US" dirty="0"/>
          </a:p>
        </p:txBody>
      </p:sp>
      <p:grpSp>
        <p:nvGrpSpPr>
          <p:cNvPr id="9" name="Group 8">
            <a:extLst>
              <a:ext uri="{FF2B5EF4-FFF2-40B4-BE49-F238E27FC236}">
                <a16:creationId xmlns:a16="http://schemas.microsoft.com/office/drawing/2014/main" id="{51876CCA-F1B1-3145-C91D-6DD940B41905}"/>
              </a:ext>
            </a:extLst>
          </p:cNvPr>
          <p:cNvGrpSpPr/>
          <p:nvPr/>
        </p:nvGrpSpPr>
        <p:grpSpPr>
          <a:xfrm>
            <a:off x="2040369" y="3967623"/>
            <a:ext cx="3908898" cy="1954449"/>
            <a:chOff x="2040369" y="3566857"/>
            <a:chExt cx="3908898" cy="1954449"/>
          </a:xfrm>
        </p:grpSpPr>
        <p:pic>
          <p:nvPicPr>
            <p:cNvPr id="1026" name="Picture 2" descr="Standard deviation - Wikipedia">
              <a:extLst>
                <a:ext uri="{FF2B5EF4-FFF2-40B4-BE49-F238E27FC236}">
                  <a16:creationId xmlns:a16="http://schemas.microsoft.com/office/drawing/2014/main" id="{F6CCC4A5-0834-6B94-8761-9FC08B7F2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369" y="3566857"/>
              <a:ext cx="3908898" cy="1954449"/>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53D141F2-B66A-7D9B-467F-785C2DDBC360}"/>
                </a:ext>
              </a:extLst>
            </p:cNvPr>
            <p:cNvSpPr/>
            <p:nvPr/>
          </p:nvSpPr>
          <p:spPr>
            <a:xfrm>
              <a:off x="5252936" y="4289898"/>
              <a:ext cx="214009" cy="875489"/>
            </a:xfrm>
            <a:prstGeom prst="down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19DB30C-833A-73DB-8EBE-C3DB420D39F6}"/>
              </a:ext>
            </a:extLst>
          </p:cNvPr>
          <p:cNvSpPr txBox="1"/>
          <p:nvPr/>
        </p:nvSpPr>
        <p:spPr>
          <a:xfrm>
            <a:off x="6145006" y="4173470"/>
            <a:ext cx="4981755" cy="1077218"/>
          </a:xfrm>
          <a:prstGeom prst="rect">
            <a:avLst/>
          </a:prstGeom>
          <a:noFill/>
        </p:spPr>
        <p:txBody>
          <a:bodyPr wrap="square" rtlCol="0">
            <a:spAutoFit/>
          </a:bodyPr>
          <a:lstStyle/>
          <a:p>
            <a:r>
              <a:rPr lang="en-US" sz="1600" kern="1200" dirty="0">
                <a:solidFill>
                  <a:schemeClr val="tx1"/>
                </a:solidFill>
                <a:latin typeface="+mn-lt"/>
                <a:ea typeface="+mn-ea"/>
                <a:cs typeface="+mn-cs"/>
              </a:rPr>
              <a:t>Is this number of people at the green arrow consistent with random variation?</a:t>
            </a:r>
          </a:p>
          <a:p>
            <a:r>
              <a:rPr lang="en-US" sz="1600" dirty="0"/>
              <a:t>Or does it suggest that something else is happening, such as an outbreak?</a:t>
            </a:r>
            <a:endParaRPr lang="en-US" sz="1600" kern="1200" dirty="0">
              <a:solidFill>
                <a:schemeClr val="tx1"/>
              </a:solidFill>
              <a:latin typeface="+mn-lt"/>
              <a:ea typeface="+mn-ea"/>
              <a:cs typeface="+mn-cs"/>
            </a:endParaRPr>
          </a:p>
        </p:txBody>
      </p:sp>
      <p:sp>
        <p:nvSpPr>
          <p:cNvPr id="10" name="Content Placeholder 2">
            <a:extLst>
              <a:ext uri="{FF2B5EF4-FFF2-40B4-BE49-F238E27FC236}">
                <a16:creationId xmlns:a16="http://schemas.microsoft.com/office/drawing/2014/main" id="{BE7C5CAE-6D37-66D5-3F2B-A3B66AA4B8D5}"/>
              </a:ext>
            </a:extLst>
          </p:cNvPr>
          <p:cNvSpPr txBox="1">
            <a:spLocks/>
          </p:cNvSpPr>
          <p:nvPr/>
        </p:nvSpPr>
        <p:spPr>
          <a:xfrm>
            <a:off x="520256" y="6128663"/>
            <a:ext cx="10515600" cy="446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p-value is an estimate of the probability of seeing this number of people through random variation alone (</a:t>
            </a:r>
            <a:r>
              <a:rPr lang="en-US" sz="2000" i="1" dirty="0"/>
              <a:t>i.e. </a:t>
            </a:r>
            <a:r>
              <a:rPr lang="en-US" sz="2000" dirty="0"/>
              <a:t>no outbreak).</a:t>
            </a:r>
          </a:p>
        </p:txBody>
      </p:sp>
    </p:spTree>
    <p:extLst>
      <p:ext uri="{BB962C8B-B14F-4D97-AF65-F5344CB8AC3E}">
        <p14:creationId xmlns:p14="http://schemas.microsoft.com/office/powerpoint/2010/main" val="377007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84D1-FEF5-D182-FFD4-D41ED267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AAC00-4915-8797-240F-06B02F9250D8}"/>
              </a:ext>
            </a:extLst>
          </p:cNvPr>
          <p:cNvSpPr>
            <a:spLocks noGrp="1"/>
          </p:cNvSpPr>
          <p:nvPr>
            <p:ph type="title"/>
          </p:nvPr>
        </p:nvSpPr>
        <p:spPr>
          <a:xfrm>
            <a:off x="334159" y="-190007"/>
            <a:ext cx="10515600" cy="1325563"/>
          </a:xfrm>
        </p:spPr>
        <p:txBody>
          <a:bodyPr/>
          <a:lstStyle/>
          <a:p>
            <a:r>
              <a:rPr lang="en-US" dirty="0"/>
              <a:t>P-value thresholds</a:t>
            </a:r>
          </a:p>
        </p:txBody>
      </p:sp>
      <p:sp>
        <p:nvSpPr>
          <p:cNvPr id="10" name="Content Placeholder 2">
            <a:extLst>
              <a:ext uri="{FF2B5EF4-FFF2-40B4-BE49-F238E27FC236}">
                <a16:creationId xmlns:a16="http://schemas.microsoft.com/office/drawing/2014/main" id="{51DDE80D-BC7B-F96C-8E34-036DE645C6F7}"/>
              </a:ext>
            </a:extLst>
          </p:cNvPr>
          <p:cNvSpPr txBox="1">
            <a:spLocks/>
          </p:cNvSpPr>
          <p:nvPr/>
        </p:nvSpPr>
        <p:spPr>
          <a:xfrm>
            <a:off x="667179" y="1060261"/>
            <a:ext cx="10182580" cy="26408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If we perform a single WHONET-</a:t>
            </a:r>
            <a:r>
              <a:rPr lang="en-US" sz="2000" dirty="0" err="1"/>
              <a:t>SaTScan</a:t>
            </a:r>
            <a:r>
              <a:rPr lang="en-US" sz="2000" dirty="0"/>
              <a:t> retrospective analysis, then a p-value threshold is reasonable to be used for publications.</a:t>
            </a:r>
          </a:p>
          <a:p>
            <a:r>
              <a:rPr lang="en-US" sz="2000" dirty="0"/>
              <a:t>If we focus on a single experiment, if the p-value is great than 0.05, we make the traditional conclusion that the number of people is consistent with random variation.  We might be wrong, but the numbers are certainly within the range of normal expectations.</a:t>
            </a:r>
          </a:p>
          <a:p>
            <a:r>
              <a:rPr lang="en-US" sz="2000" dirty="0"/>
              <a:t>On the other hand, if the p-value is less than or equal to 0.05, we make the traditional conclusion that the number of people is not consistent with random variation.  We might be wrong, but at least there is a suggestion that something new is happening, such as an outbreak.</a:t>
            </a:r>
          </a:p>
          <a:p>
            <a:endParaRPr lang="en-US" sz="2000" dirty="0"/>
          </a:p>
          <a:p>
            <a:endParaRPr lang="en-US" sz="2000" dirty="0"/>
          </a:p>
        </p:txBody>
      </p:sp>
      <p:sp>
        <p:nvSpPr>
          <p:cNvPr id="7" name="Content Placeholder 2">
            <a:extLst>
              <a:ext uri="{FF2B5EF4-FFF2-40B4-BE49-F238E27FC236}">
                <a16:creationId xmlns:a16="http://schemas.microsoft.com/office/drawing/2014/main" id="{A90595CD-3A42-BC30-E8D4-3602CB6F6697}"/>
              </a:ext>
            </a:extLst>
          </p:cNvPr>
          <p:cNvSpPr txBox="1">
            <a:spLocks/>
          </p:cNvSpPr>
          <p:nvPr/>
        </p:nvSpPr>
        <p:spPr>
          <a:xfrm>
            <a:off x="662822" y="3894910"/>
            <a:ext cx="10182580" cy="26408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 purposes of publications, a threshold of p=0.05 is traditional, but you can use higher or lower thresholds if you wish.  </a:t>
            </a:r>
          </a:p>
          <a:p>
            <a:r>
              <a:rPr lang="en-US" sz="2000" dirty="0"/>
              <a:t>If you choose a higher threshold, like p=0.10, then we will likely increase our detection of some true outbreaks that were only a little outside of expectations (improving the “sensitivity” of cluster detection) but at the risk of mis-categorizing random variation as “possible outbreaks” (worsening “specificity”).</a:t>
            </a:r>
          </a:p>
          <a:p>
            <a:r>
              <a:rPr lang="en-US" sz="2000" dirty="0"/>
              <a:t>Our goal is not “publications”, but rather saving lives.  So, we could adjust our thresholds to reflect how many alerts there are per month on average and how much work it is to investigate the alerts.</a:t>
            </a:r>
          </a:p>
          <a:p>
            <a:endParaRPr lang="en-US" sz="2000" dirty="0"/>
          </a:p>
        </p:txBody>
      </p:sp>
    </p:spTree>
    <p:extLst>
      <p:ext uri="{BB962C8B-B14F-4D97-AF65-F5344CB8AC3E}">
        <p14:creationId xmlns:p14="http://schemas.microsoft.com/office/powerpoint/2010/main" val="32943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DC84-1C10-C32A-BD52-CC76AFDB4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9EA5E-6D99-3178-0CDA-3F99FEFE2B56}"/>
              </a:ext>
            </a:extLst>
          </p:cNvPr>
          <p:cNvSpPr>
            <a:spLocks noGrp="1"/>
          </p:cNvSpPr>
          <p:nvPr>
            <p:ph type="title"/>
          </p:nvPr>
        </p:nvSpPr>
        <p:spPr>
          <a:xfrm>
            <a:off x="334159" y="-190007"/>
            <a:ext cx="10515600" cy="1325563"/>
          </a:xfrm>
        </p:spPr>
        <p:txBody>
          <a:bodyPr/>
          <a:lstStyle/>
          <a:p>
            <a:r>
              <a:rPr lang="en-US" dirty="0"/>
              <a:t>P-values and recurrence intervals</a:t>
            </a:r>
          </a:p>
        </p:txBody>
      </p:sp>
      <p:sp>
        <p:nvSpPr>
          <p:cNvPr id="10" name="Content Placeholder 2">
            <a:extLst>
              <a:ext uri="{FF2B5EF4-FFF2-40B4-BE49-F238E27FC236}">
                <a16:creationId xmlns:a16="http://schemas.microsoft.com/office/drawing/2014/main" id="{81E10444-9EAA-B871-C35E-B565B5E42306}"/>
              </a:ext>
            </a:extLst>
          </p:cNvPr>
          <p:cNvSpPr txBox="1">
            <a:spLocks/>
          </p:cNvSpPr>
          <p:nvPr/>
        </p:nvSpPr>
        <p:spPr>
          <a:xfrm>
            <a:off x="667179" y="1060261"/>
            <a:ext cx="10182580" cy="2640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 p-value threshold is appropriate for a single retrospective analysis.</a:t>
            </a:r>
          </a:p>
          <a:p>
            <a:r>
              <a:rPr lang="en-US" sz="2000" dirty="0"/>
              <a:t>However, for simulated prospective analyses, we run individual prospective analyses over many consecutive days.  So, under normal variation, we might expect to see significant deviations from expectations around 5% of the time, which is one day out of 20 days (approximately once every three weeks).</a:t>
            </a:r>
          </a:p>
          <a:p>
            <a:r>
              <a:rPr lang="en-US" sz="2000" dirty="0"/>
              <a:t>So, for simulated prospective analyses, we do not focus on the p-value itself, but rather its inverse called the “Recurrence interval” or “RI”.  So, a p-value of 0.05 would correspond to a recurrence interval of 1/0.05, which is 20 days (almost three weeks).</a:t>
            </a:r>
          </a:p>
          <a:p>
            <a:endParaRPr lang="en-US" sz="2000" dirty="0"/>
          </a:p>
        </p:txBody>
      </p:sp>
      <p:sp>
        <p:nvSpPr>
          <p:cNvPr id="7" name="Content Placeholder 2">
            <a:extLst>
              <a:ext uri="{FF2B5EF4-FFF2-40B4-BE49-F238E27FC236}">
                <a16:creationId xmlns:a16="http://schemas.microsoft.com/office/drawing/2014/main" id="{C41D2EBD-915F-B3EB-BB6D-C76844C8CD5C}"/>
              </a:ext>
            </a:extLst>
          </p:cNvPr>
          <p:cNvSpPr txBox="1">
            <a:spLocks/>
          </p:cNvSpPr>
          <p:nvPr/>
        </p:nvSpPr>
        <p:spPr>
          <a:xfrm>
            <a:off x="662822" y="3894910"/>
            <a:ext cx="10182580" cy="2640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 cluster detection, we are not interested in events that could easily happen by random chance once every 20 days.  We would be more interested rare events, like</a:t>
            </a:r>
          </a:p>
          <a:p>
            <a:pPr lvl="1"/>
            <a:r>
              <a:rPr lang="en-US" sz="1600" dirty="0"/>
              <a:t>Once a year.  Recurrence interval = 365 days and p-value = 1/365 = 0.00274; or </a:t>
            </a:r>
          </a:p>
          <a:p>
            <a:pPr lvl="1"/>
            <a:r>
              <a:rPr lang="en-US" sz="1600" dirty="0"/>
              <a:t>Once every three months.  Recurrence interval = 90 days and p-value = 1/90 = 0.0111</a:t>
            </a:r>
          </a:p>
          <a:p>
            <a:r>
              <a:rPr lang="en-US" sz="2000" dirty="0"/>
              <a:t>One could also set different thresholds for different kinds of action:</a:t>
            </a:r>
          </a:p>
          <a:p>
            <a:pPr lvl="1"/>
            <a:r>
              <a:rPr lang="en-US" sz="1600" dirty="0"/>
              <a:t>Recurrence intervals from 90 to 180 days.  Perhaps take a quick look at the electronic data.  If there are no significant concerns, then perhaps “watch and wait”.</a:t>
            </a:r>
          </a:p>
          <a:p>
            <a:pPr lvl="1"/>
            <a:r>
              <a:rPr lang="en-US" sz="1600" dirty="0"/>
              <a:t>Recurrence intervals above 365 days.  Perhaps more details investigation of patient risk factors and send isolates out for molecular typing</a:t>
            </a:r>
          </a:p>
        </p:txBody>
      </p:sp>
    </p:spTree>
    <p:extLst>
      <p:ext uri="{BB962C8B-B14F-4D97-AF65-F5344CB8AC3E}">
        <p14:creationId xmlns:p14="http://schemas.microsoft.com/office/powerpoint/2010/main" val="49834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65A61-83F6-BD18-74C5-16EDAE6A4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3812A-A161-CE43-BA19-730FB9194553}"/>
              </a:ext>
            </a:extLst>
          </p:cNvPr>
          <p:cNvSpPr>
            <a:spLocks noGrp="1"/>
          </p:cNvSpPr>
          <p:nvPr>
            <p:ph type="title"/>
          </p:nvPr>
        </p:nvSpPr>
        <p:spPr>
          <a:xfrm>
            <a:off x="334158" y="123505"/>
            <a:ext cx="11309201" cy="1325563"/>
          </a:xfrm>
        </p:spPr>
        <p:txBody>
          <a:bodyPr/>
          <a:lstStyle/>
          <a:p>
            <a:r>
              <a:rPr lang="en-US" dirty="0"/>
              <a:t>Caution about p-values and RIs in this presentation</a:t>
            </a:r>
          </a:p>
        </p:txBody>
      </p:sp>
      <p:sp>
        <p:nvSpPr>
          <p:cNvPr id="10" name="Content Placeholder 2">
            <a:extLst>
              <a:ext uri="{FF2B5EF4-FFF2-40B4-BE49-F238E27FC236}">
                <a16:creationId xmlns:a16="http://schemas.microsoft.com/office/drawing/2014/main" id="{C979ACF8-EBAC-D2A5-3D56-2F43643C0B20}"/>
              </a:ext>
            </a:extLst>
          </p:cNvPr>
          <p:cNvSpPr txBox="1">
            <a:spLocks/>
          </p:cNvSpPr>
          <p:nvPr/>
        </p:nvSpPr>
        <p:spPr>
          <a:xfrm>
            <a:off x="667179" y="1678570"/>
            <a:ext cx="10182580" cy="2640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 real work, we would recommend that you use one or two years of historical data.  </a:t>
            </a:r>
          </a:p>
          <a:p>
            <a:r>
              <a:rPr lang="en-US" sz="2000" dirty="0"/>
              <a:t>For this presentation, we are only using one month of free sample data that accompanies WHONET.  </a:t>
            </a:r>
          </a:p>
          <a:p>
            <a:r>
              <a:rPr lang="en-US" sz="2000" dirty="0"/>
              <a:t>We are using this file since it permits you to repeat these analyses after the webinar.  But of, course for real work, you should have more data than just one month.</a:t>
            </a:r>
          </a:p>
          <a:p>
            <a:endParaRPr lang="en-US" sz="2000" dirty="0"/>
          </a:p>
        </p:txBody>
      </p:sp>
    </p:spTree>
    <p:extLst>
      <p:ext uri="{BB962C8B-B14F-4D97-AF65-F5344CB8AC3E}">
        <p14:creationId xmlns:p14="http://schemas.microsoft.com/office/powerpoint/2010/main" val="69247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38200" y="-51967"/>
            <a:ext cx="10515600" cy="1325563"/>
          </a:xfrm>
        </p:spPr>
        <p:txBody>
          <a:bodyPr/>
          <a:lstStyle/>
          <a:p>
            <a:r>
              <a:rPr lang="en-US" dirty="0"/>
              <a:t>WHONET Webinar series</a:t>
            </a:r>
          </a:p>
        </p:txBody>
      </p:sp>
      <p:sp>
        <p:nvSpPr>
          <p:cNvPr id="3" name="Content Placeholder 2">
            <a:extLst>
              <a:ext uri="{FF2B5EF4-FFF2-40B4-BE49-F238E27FC236}">
                <a16:creationId xmlns:a16="http://schemas.microsoft.com/office/drawing/2014/main" id="{3F60C672-117F-7EA0-CF4E-2E1ED0E2F4EB}"/>
              </a:ext>
            </a:extLst>
          </p:cNvPr>
          <p:cNvSpPr>
            <a:spLocks noGrp="1"/>
          </p:cNvSpPr>
          <p:nvPr>
            <p:ph idx="1"/>
          </p:nvPr>
        </p:nvSpPr>
        <p:spPr>
          <a:xfrm>
            <a:off x="846667" y="1000277"/>
            <a:ext cx="10515600" cy="4786472"/>
          </a:xfrm>
        </p:spPr>
        <p:txBody>
          <a:bodyPr>
            <a:normAutofit fontScale="70000" lnSpcReduction="20000"/>
          </a:bodyPr>
          <a:lstStyle/>
          <a:p>
            <a:r>
              <a:rPr lang="en-US" dirty="0"/>
              <a:t>You can find the videos for past webinars on the WHONET Home Page, click on “Webinars”. </a:t>
            </a:r>
          </a:p>
          <a:p>
            <a:pPr lvl="1"/>
            <a:r>
              <a:rPr lang="en-US" dirty="0"/>
              <a:t>The audio is available in English.  The subtitles are available in approximately 20 languages.</a:t>
            </a:r>
          </a:p>
          <a:p>
            <a:r>
              <a:rPr lang="en-US" dirty="0"/>
              <a:t>Past webinars</a:t>
            </a:r>
          </a:p>
          <a:p>
            <a:pPr lvl="1"/>
            <a:r>
              <a:rPr lang="en-US" dirty="0"/>
              <a:t>September – WHONET and WHO GLASS 2.0</a:t>
            </a:r>
          </a:p>
          <a:p>
            <a:pPr lvl="1"/>
            <a:r>
              <a:rPr lang="en-US" dirty="0"/>
              <a:t>October – WHONET macros and reports</a:t>
            </a:r>
          </a:p>
          <a:p>
            <a:pPr lvl="1"/>
            <a:r>
              <a:rPr lang="en-US" dirty="0"/>
              <a:t>November – WHONET and multidrug resistance</a:t>
            </a:r>
            <a:endParaRPr lang="en-US" b="1" dirty="0"/>
          </a:p>
          <a:p>
            <a:pPr lvl="1"/>
            <a:r>
              <a:rPr lang="en-US" dirty="0"/>
              <a:t>January – WHONET-</a:t>
            </a:r>
            <a:r>
              <a:rPr lang="en-US" dirty="0" err="1"/>
              <a:t>SaTScan</a:t>
            </a:r>
            <a:r>
              <a:rPr lang="en-US" dirty="0"/>
              <a:t> and cluster/outbreak detection, Part 1</a:t>
            </a:r>
          </a:p>
          <a:p>
            <a:r>
              <a:rPr lang="en-US" dirty="0"/>
              <a:t>Today’s webinar</a:t>
            </a:r>
          </a:p>
          <a:p>
            <a:pPr lvl="1"/>
            <a:r>
              <a:rPr lang="en-US" b="1" dirty="0"/>
              <a:t>March – WHONET-</a:t>
            </a:r>
            <a:r>
              <a:rPr lang="en-US" b="1" dirty="0" err="1"/>
              <a:t>SaTScan</a:t>
            </a:r>
            <a:r>
              <a:rPr lang="en-US" b="1" dirty="0"/>
              <a:t> and cluster/outbreak detection, Part 2</a:t>
            </a:r>
          </a:p>
          <a:p>
            <a:r>
              <a:rPr lang="en-US" dirty="0"/>
              <a:t>Possible ideas for future webinars</a:t>
            </a:r>
          </a:p>
          <a:p>
            <a:pPr lvl="1"/>
            <a:r>
              <a:rPr lang="en-US" dirty="0"/>
              <a:t>Annual antibiograms and CLSI M39</a:t>
            </a:r>
          </a:p>
          <a:p>
            <a:pPr lvl="1"/>
            <a:r>
              <a:rPr lang="en-US" dirty="0"/>
              <a:t>WHONET DHIS2-AMR module</a:t>
            </a:r>
          </a:p>
          <a:p>
            <a:pPr lvl="1"/>
            <a:r>
              <a:rPr lang="en-US" dirty="0"/>
              <a:t>WHONET Automation Tool</a:t>
            </a:r>
          </a:p>
          <a:p>
            <a:pPr lvl="1"/>
            <a:r>
              <a:rPr lang="en-US" dirty="0"/>
              <a:t>WHONET AST interpretation engine</a:t>
            </a:r>
          </a:p>
          <a:p>
            <a:pPr lvl="1"/>
            <a:r>
              <a:rPr lang="en-US" dirty="0"/>
              <a:t>WHONET Discussion Forum</a:t>
            </a:r>
          </a:p>
          <a:p>
            <a:pPr lvl="1"/>
            <a:r>
              <a:rPr lang="en-US" dirty="0"/>
              <a:t>One Health features:  WHONET, FAO, and </a:t>
            </a:r>
            <a:r>
              <a:rPr lang="en-US" dirty="0" err="1"/>
              <a:t>InFARM</a:t>
            </a:r>
            <a:endParaRPr lang="en-US" dirty="0"/>
          </a:p>
          <a:p>
            <a:pPr lvl="1"/>
            <a:r>
              <a:rPr lang="en-US" dirty="0"/>
              <a:t>Country-, region-, and/or language-specific sessions</a:t>
            </a:r>
          </a:p>
          <a:p>
            <a:pPr lvl="1"/>
            <a:endParaRPr lang="en-US" dirty="0"/>
          </a:p>
        </p:txBody>
      </p:sp>
      <p:sp>
        <p:nvSpPr>
          <p:cNvPr id="4" name="TextBox 3">
            <a:extLst>
              <a:ext uri="{FF2B5EF4-FFF2-40B4-BE49-F238E27FC236}">
                <a16:creationId xmlns:a16="http://schemas.microsoft.com/office/drawing/2014/main" id="{AC6EFC30-3DF3-480A-ADC3-74A72D1308A1}"/>
              </a:ext>
            </a:extLst>
          </p:cNvPr>
          <p:cNvSpPr txBox="1"/>
          <p:nvPr/>
        </p:nvSpPr>
        <p:spPr>
          <a:xfrm>
            <a:off x="1273827" y="5815944"/>
            <a:ext cx="8126849" cy="954107"/>
          </a:xfrm>
          <a:prstGeom prst="rect">
            <a:avLst/>
          </a:prstGeom>
          <a:noFill/>
        </p:spPr>
        <p:txBody>
          <a:bodyPr wrap="square" rtlCol="0">
            <a:spAutoFit/>
          </a:bodyPr>
          <a:lstStyle/>
          <a:p>
            <a:pPr algn="l"/>
            <a:r>
              <a:rPr lang="en-US" sz="2800" b="1" dirty="0"/>
              <a:t>Welcome to suggest ideas for future webinars!</a:t>
            </a:r>
          </a:p>
          <a:p>
            <a:pPr algn="l"/>
            <a:r>
              <a:rPr lang="en-US" sz="2800" b="1" dirty="0">
                <a:hlinkClick r:id="rId2"/>
              </a:rPr>
              <a:t>help@whonet.org</a:t>
            </a:r>
            <a:endParaRPr lang="en-US" b="1" dirty="0"/>
          </a:p>
        </p:txBody>
      </p:sp>
    </p:spTree>
    <p:extLst>
      <p:ext uri="{BB962C8B-B14F-4D97-AF65-F5344CB8AC3E}">
        <p14:creationId xmlns:p14="http://schemas.microsoft.com/office/powerpoint/2010/main" val="216578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EC90-FC1C-D29F-4167-A4E7AA1858FE}"/>
              </a:ext>
            </a:extLst>
          </p:cNvPr>
          <p:cNvSpPr>
            <a:spLocks noGrp="1"/>
          </p:cNvSpPr>
          <p:nvPr>
            <p:ph type="title"/>
          </p:nvPr>
        </p:nvSpPr>
        <p:spPr>
          <a:xfrm>
            <a:off x="838200" y="-213716"/>
            <a:ext cx="10515600" cy="1325563"/>
          </a:xfrm>
        </p:spPr>
        <p:txBody>
          <a:bodyPr/>
          <a:lstStyle/>
          <a:p>
            <a:r>
              <a:rPr lang="en-US" dirty="0"/>
              <a:t>WHONET parameter settings</a:t>
            </a:r>
          </a:p>
        </p:txBody>
      </p:sp>
      <p:sp>
        <p:nvSpPr>
          <p:cNvPr id="3" name="Content Placeholder 2">
            <a:extLst>
              <a:ext uri="{FF2B5EF4-FFF2-40B4-BE49-F238E27FC236}">
                <a16:creationId xmlns:a16="http://schemas.microsoft.com/office/drawing/2014/main" id="{DAA43BFF-038A-EB0D-3DDF-E29D3CF37B3A}"/>
              </a:ext>
            </a:extLst>
          </p:cNvPr>
          <p:cNvSpPr>
            <a:spLocks noGrp="1"/>
          </p:cNvSpPr>
          <p:nvPr>
            <p:ph idx="1"/>
          </p:nvPr>
        </p:nvSpPr>
        <p:spPr>
          <a:xfrm>
            <a:off x="846909" y="886057"/>
            <a:ext cx="10515600" cy="2989657"/>
          </a:xfrm>
        </p:spPr>
        <p:txBody>
          <a:bodyPr>
            <a:normAutofit lnSpcReduction="10000"/>
          </a:bodyPr>
          <a:lstStyle/>
          <a:p>
            <a:r>
              <a:rPr lang="en-US" dirty="0"/>
              <a:t>For several years, we utilized the below parameters</a:t>
            </a:r>
          </a:p>
          <a:p>
            <a:pPr lvl="1"/>
            <a:r>
              <a:rPr lang="en-US" dirty="0"/>
              <a:t>Simulated prospective analysis</a:t>
            </a:r>
          </a:p>
          <a:p>
            <a:pPr lvl="1"/>
            <a:r>
              <a:rPr lang="en-US" dirty="0"/>
              <a:t>Space-Time Permutation</a:t>
            </a:r>
          </a:p>
          <a:p>
            <a:pPr lvl="1"/>
            <a:r>
              <a:rPr lang="en-US" dirty="0"/>
              <a:t>Maximum cluster length</a:t>
            </a:r>
          </a:p>
          <a:p>
            <a:pPr lvl="2"/>
            <a:r>
              <a:rPr lang="en-US" dirty="0"/>
              <a:t>30 days for community outbreaks</a:t>
            </a:r>
          </a:p>
          <a:p>
            <a:pPr lvl="2"/>
            <a:r>
              <a:rPr lang="en-US" dirty="0"/>
              <a:t>60 days for hospital outbreaks</a:t>
            </a:r>
          </a:p>
          <a:p>
            <a:pPr lvl="1"/>
            <a:r>
              <a:rPr lang="en-US" dirty="0"/>
              <a:t>One year of historical data</a:t>
            </a:r>
          </a:p>
          <a:p>
            <a:pPr lvl="1"/>
            <a:r>
              <a:rPr lang="en-US" dirty="0"/>
              <a:t>Recurrence interval threshold = 365 days</a:t>
            </a:r>
          </a:p>
        </p:txBody>
      </p:sp>
      <p:sp>
        <p:nvSpPr>
          <p:cNvPr id="4" name="Content Placeholder 2">
            <a:extLst>
              <a:ext uri="{FF2B5EF4-FFF2-40B4-BE49-F238E27FC236}">
                <a16:creationId xmlns:a16="http://schemas.microsoft.com/office/drawing/2014/main" id="{C1847FF4-DA9A-6482-434D-937BC3CF6C1F}"/>
              </a:ext>
            </a:extLst>
          </p:cNvPr>
          <p:cNvSpPr txBox="1">
            <a:spLocks/>
          </p:cNvSpPr>
          <p:nvPr/>
        </p:nvSpPr>
        <p:spPr>
          <a:xfrm>
            <a:off x="839598" y="3941051"/>
            <a:ext cx="10515600" cy="2989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More recently, we switched to the below parameters</a:t>
            </a:r>
          </a:p>
          <a:p>
            <a:pPr lvl="1"/>
            <a:r>
              <a:rPr lang="en-US" dirty="0"/>
              <a:t>Simulated prospective analysis</a:t>
            </a:r>
          </a:p>
          <a:p>
            <a:pPr lvl="1"/>
            <a:r>
              <a:rPr lang="en-US" b="1" dirty="0">
                <a:solidFill>
                  <a:srgbClr val="FF0000"/>
                </a:solidFill>
              </a:rPr>
              <a:t>Space-Time Uniform</a:t>
            </a:r>
          </a:p>
          <a:p>
            <a:pPr lvl="1"/>
            <a:r>
              <a:rPr lang="en-US" dirty="0"/>
              <a:t>Maximum cluster length</a:t>
            </a:r>
          </a:p>
          <a:p>
            <a:pPr lvl="2"/>
            <a:r>
              <a:rPr lang="en-US" b="1" dirty="0">
                <a:solidFill>
                  <a:srgbClr val="FF0000"/>
                </a:solidFill>
              </a:rPr>
              <a:t>180 days for hospital outbreaks</a:t>
            </a:r>
          </a:p>
          <a:p>
            <a:pPr lvl="1"/>
            <a:r>
              <a:rPr lang="en-US" b="1" dirty="0">
                <a:solidFill>
                  <a:srgbClr val="FF0000"/>
                </a:solidFill>
              </a:rPr>
              <a:t>Two years of historical data</a:t>
            </a:r>
          </a:p>
          <a:p>
            <a:pPr lvl="1"/>
            <a:r>
              <a:rPr lang="en-US" dirty="0"/>
              <a:t>Recurrence interval threshold = 365 days</a:t>
            </a:r>
          </a:p>
        </p:txBody>
      </p:sp>
    </p:spTree>
    <p:extLst>
      <p:ext uri="{BB962C8B-B14F-4D97-AF65-F5344CB8AC3E}">
        <p14:creationId xmlns:p14="http://schemas.microsoft.com/office/powerpoint/2010/main" val="371592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C10BE-EEAA-0385-41BA-F98B23E12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66F13-65A6-E0F4-EBED-B67E446ECF1C}"/>
              </a:ext>
            </a:extLst>
          </p:cNvPr>
          <p:cNvSpPr>
            <a:spLocks noGrp="1"/>
          </p:cNvSpPr>
          <p:nvPr>
            <p:ph type="title"/>
          </p:nvPr>
        </p:nvSpPr>
        <p:spPr>
          <a:xfrm>
            <a:off x="838200" y="-213716"/>
            <a:ext cx="10515600" cy="1325563"/>
          </a:xfrm>
        </p:spPr>
        <p:txBody>
          <a:bodyPr/>
          <a:lstStyle/>
          <a:p>
            <a:r>
              <a:rPr lang="en-US" dirty="0"/>
              <a:t>Quick demonstration</a:t>
            </a:r>
          </a:p>
        </p:txBody>
      </p:sp>
      <p:sp>
        <p:nvSpPr>
          <p:cNvPr id="4" name="Content Placeholder 2">
            <a:extLst>
              <a:ext uri="{FF2B5EF4-FFF2-40B4-BE49-F238E27FC236}">
                <a16:creationId xmlns:a16="http://schemas.microsoft.com/office/drawing/2014/main" id="{BF541AA4-3CA2-AC7F-7B7E-48E0A0C2C251}"/>
              </a:ext>
            </a:extLst>
          </p:cNvPr>
          <p:cNvSpPr txBox="1">
            <a:spLocks/>
          </p:cNvSpPr>
          <p:nvPr/>
        </p:nvSpPr>
        <p:spPr>
          <a:xfrm>
            <a:off x="839598" y="1659401"/>
            <a:ext cx="11108562" cy="2363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 1.  Cluster detection by organism (All organisms)</a:t>
            </a:r>
          </a:p>
          <a:p>
            <a:r>
              <a:rPr lang="en-US" dirty="0"/>
              <a:t>Example 2.  Cluster detection by location (</a:t>
            </a:r>
            <a:r>
              <a:rPr lang="en-US" i="1" dirty="0"/>
              <a:t>S. aureus</a:t>
            </a:r>
            <a:r>
              <a:rPr lang="en-US" dirty="0"/>
              <a:t>)</a:t>
            </a:r>
          </a:p>
          <a:p>
            <a:r>
              <a:rPr lang="en-US" dirty="0"/>
              <a:t>Example 3.  Cluster detection by resistance profile (</a:t>
            </a:r>
            <a:r>
              <a:rPr lang="en-US" i="1" dirty="0"/>
              <a:t>S. aureus</a:t>
            </a:r>
            <a:r>
              <a:rPr lang="en-US" dirty="0"/>
              <a:t>)</a:t>
            </a:r>
          </a:p>
          <a:p>
            <a:r>
              <a:rPr lang="en-US" dirty="0"/>
              <a:t>Example 4:  Cluster detection by location + resistance profile (</a:t>
            </a:r>
            <a:r>
              <a:rPr lang="en-US" i="1" dirty="0"/>
              <a:t>S. aureus</a:t>
            </a:r>
            <a:r>
              <a:rPr lang="en-US" dirty="0"/>
              <a:t>)</a:t>
            </a:r>
          </a:p>
        </p:txBody>
      </p:sp>
      <p:sp>
        <p:nvSpPr>
          <p:cNvPr id="3" name="Content Placeholder 2">
            <a:extLst>
              <a:ext uri="{FF2B5EF4-FFF2-40B4-BE49-F238E27FC236}">
                <a16:creationId xmlns:a16="http://schemas.microsoft.com/office/drawing/2014/main" id="{B854702C-AB7B-3D0F-5CDE-6AE756B5DF8C}"/>
              </a:ext>
            </a:extLst>
          </p:cNvPr>
          <p:cNvSpPr txBox="1">
            <a:spLocks/>
          </p:cNvSpPr>
          <p:nvPr/>
        </p:nvSpPr>
        <p:spPr>
          <a:xfrm>
            <a:off x="836725" y="4468725"/>
            <a:ext cx="11108562" cy="2363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 the “Cluster alerts” analysis, there are three output formats</a:t>
            </a:r>
          </a:p>
          <a:p>
            <a:pPr lvl="1"/>
            <a:r>
              <a:rPr lang="en-US" dirty="0"/>
              <a:t>Detailed signals</a:t>
            </a:r>
          </a:p>
          <a:p>
            <a:pPr lvl="1"/>
            <a:r>
              <a:rPr lang="en-US" dirty="0"/>
              <a:t>Signal summary</a:t>
            </a:r>
          </a:p>
          <a:p>
            <a:pPr lvl="1"/>
            <a:r>
              <a:rPr lang="en-US" dirty="0"/>
              <a:t>Isolate listing</a:t>
            </a:r>
          </a:p>
        </p:txBody>
      </p:sp>
    </p:spTree>
    <p:extLst>
      <p:ext uri="{BB962C8B-B14F-4D97-AF65-F5344CB8AC3E}">
        <p14:creationId xmlns:p14="http://schemas.microsoft.com/office/powerpoint/2010/main" val="39012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7A9E-0A07-FCE5-FA99-630985753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DF52B-3B73-5FFA-A6BC-9CAFB43F3685}"/>
              </a:ext>
            </a:extLst>
          </p:cNvPr>
          <p:cNvSpPr>
            <a:spLocks noGrp="1"/>
          </p:cNvSpPr>
          <p:nvPr>
            <p:ph type="title"/>
          </p:nvPr>
        </p:nvSpPr>
        <p:spPr>
          <a:xfrm>
            <a:off x="838200" y="1219486"/>
            <a:ext cx="10515600" cy="1325563"/>
          </a:xfrm>
        </p:spPr>
        <p:txBody>
          <a:bodyPr/>
          <a:lstStyle/>
          <a:p>
            <a:r>
              <a:rPr lang="en-US" dirty="0"/>
              <a:t>Cluster/outbreak detection – Part 2</a:t>
            </a:r>
          </a:p>
        </p:txBody>
      </p:sp>
    </p:spTree>
    <p:extLst>
      <p:ext uri="{BB962C8B-B14F-4D97-AF65-F5344CB8AC3E}">
        <p14:creationId xmlns:p14="http://schemas.microsoft.com/office/powerpoint/2010/main" val="379215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0036A-2AB7-5389-EDA9-39C416CF2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F9D86-CAD7-8236-BE24-3D62C4BE49D0}"/>
              </a:ext>
            </a:extLst>
          </p:cNvPr>
          <p:cNvSpPr>
            <a:spLocks noGrp="1"/>
          </p:cNvSpPr>
          <p:nvPr>
            <p:ph type="title"/>
          </p:nvPr>
        </p:nvSpPr>
        <p:spPr>
          <a:xfrm>
            <a:off x="838200" y="1219486"/>
            <a:ext cx="10515600" cy="1325563"/>
          </a:xfrm>
        </p:spPr>
        <p:txBody>
          <a:bodyPr/>
          <a:lstStyle/>
          <a:p>
            <a:r>
              <a:rPr lang="en-US" dirty="0"/>
              <a:t>Advanced parameters</a:t>
            </a:r>
          </a:p>
        </p:txBody>
      </p:sp>
    </p:spTree>
    <p:extLst>
      <p:ext uri="{BB962C8B-B14F-4D97-AF65-F5344CB8AC3E}">
        <p14:creationId xmlns:p14="http://schemas.microsoft.com/office/powerpoint/2010/main" val="177200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A9F6-12F9-4A89-089D-A07FBBD955A7}"/>
              </a:ext>
            </a:extLst>
          </p:cNvPr>
          <p:cNvSpPr>
            <a:spLocks noGrp="1"/>
          </p:cNvSpPr>
          <p:nvPr>
            <p:ph type="title"/>
          </p:nvPr>
        </p:nvSpPr>
        <p:spPr>
          <a:xfrm>
            <a:off x="533397" y="129991"/>
            <a:ext cx="11353800" cy="1394008"/>
          </a:xfrm>
        </p:spPr>
        <p:txBody>
          <a:bodyPr/>
          <a:lstStyle/>
          <a:p>
            <a:r>
              <a:rPr lang="en-US" dirty="0"/>
              <a:t>Non-parametric locations and groups of locations</a:t>
            </a:r>
          </a:p>
        </p:txBody>
      </p:sp>
      <p:sp>
        <p:nvSpPr>
          <p:cNvPr id="3" name="Content Placeholder 2">
            <a:extLst>
              <a:ext uri="{FF2B5EF4-FFF2-40B4-BE49-F238E27FC236}">
                <a16:creationId xmlns:a16="http://schemas.microsoft.com/office/drawing/2014/main" id="{CD5ED041-D9BD-1082-8C74-B510DD5ED895}"/>
              </a:ext>
            </a:extLst>
          </p:cNvPr>
          <p:cNvSpPr>
            <a:spLocks noGrp="1"/>
          </p:cNvSpPr>
          <p:nvPr>
            <p:ph idx="1"/>
          </p:nvPr>
        </p:nvSpPr>
        <p:spPr>
          <a:xfrm>
            <a:off x="838200" y="1616615"/>
            <a:ext cx="10515600" cy="4351338"/>
          </a:xfrm>
        </p:spPr>
        <p:txBody>
          <a:bodyPr>
            <a:normAutofit fontScale="85000" lnSpcReduction="20000"/>
          </a:bodyPr>
          <a:lstStyle/>
          <a:p>
            <a:r>
              <a:rPr lang="en-US" dirty="0" err="1"/>
              <a:t>SaTScan</a:t>
            </a:r>
            <a:r>
              <a:rPr lang="en-US" dirty="0"/>
              <a:t> was originally designed for real “parametric” geography, for example using latitudes and longitudes.</a:t>
            </a:r>
          </a:p>
          <a:p>
            <a:r>
              <a:rPr lang="en-US" dirty="0"/>
              <a:t>The author Martin Kulldorff was able to introduce “non-parametric” geography, which we have found useful:</a:t>
            </a:r>
          </a:p>
          <a:p>
            <a:pPr lvl="1"/>
            <a:r>
              <a:rPr lang="en-US" dirty="0"/>
              <a:t>Medical wards and services</a:t>
            </a:r>
          </a:p>
          <a:p>
            <a:pPr lvl="1"/>
            <a:r>
              <a:rPr lang="en-US" dirty="0"/>
              <a:t>Laboratories and city names (without using latitude and longitude)</a:t>
            </a:r>
          </a:p>
          <a:p>
            <a:pPr lvl="1"/>
            <a:endParaRPr lang="en-US" dirty="0"/>
          </a:p>
          <a:p>
            <a:r>
              <a:rPr lang="en-US" dirty="0"/>
              <a:t>Dr. Kulldorff then went a step further to allow for non-parametric groupings of locations that we refer to as “meta-groups” or “meta-locations”.  For example:</a:t>
            </a:r>
          </a:p>
          <a:p>
            <a:pPr lvl="1"/>
            <a:r>
              <a:rPr lang="en-US" dirty="0"/>
              <a:t>Within a hospital:  “Fifth Floor”, “All ICUs”, “All surgical services”.</a:t>
            </a:r>
          </a:p>
          <a:p>
            <a:pPr lvl="1"/>
            <a:r>
              <a:rPr lang="en-US" dirty="0"/>
              <a:t>Within a geographic area: “Network #1 hospitals”, “Network #5 hospitals”, “Eastern laboratories”, “Tertiary care facilities”, “Chicken farms”, “Sheep farms”</a:t>
            </a:r>
          </a:p>
          <a:p>
            <a:pPr lvl="1"/>
            <a:r>
              <a:rPr lang="en-US" dirty="0"/>
              <a:t>Even though we could apply latitude and longitude for some of these, using “groups” offers greater flexibility in how we decide to group the facilities.</a:t>
            </a:r>
          </a:p>
        </p:txBody>
      </p:sp>
    </p:spTree>
    <p:extLst>
      <p:ext uri="{BB962C8B-B14F-4D97-AF65-F5344CB8AC3E}">
        <p14:creationId xmlns:p14="http://schemas.microsoft.com/office/powerpoint/2010/main" val="229588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96CE-B5F9-84ED-7B4E-2FEAA16AB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3F065-89B6-D1B8-FA43-6E147FC7EAA5}"/>
              </a:ext>
            </a:extLst>
          </p:cNvPr>
          <p:cNvSpPr>
            <a:spLocks noGrp="1"/>
          </p:cNvSpPr>
          <p:nvPr>
            <p:ph type="title"/>
          </p:nvPr>
        </p:nvSpPr>
        <p:spPr>
          <a:xfrm>
            <a:off x="533397" y="129991"/>
            <a:ext cx="11353800" cy="1394008"/>
          </a:xfrm>
        </p:spPr>
        <p:txBody>
          <a:bodyPr/>
          <a:lstStyle/>
          <a:p>
            <a:r>
              <a:rPr lang="en-US" dirty="0"/>
              <a:t>Meta-location groupings</a:t>
            </a:r>
          </a:p>
        </p:txBody>
      </p:sp>
      <p:sp>
        <p:nvSpPr>
          <p:cNvPr id="3" name="Content Placeholder 2">
            <a:extLst>
              <a:ext uri="{FF2B5EF4-FFF2-40B4-BE49-F238E27FC236}">
                <a16:creationId xmlns:a16="http://schemas.microsoft.com/office/drawing/2014/main" id="{5D13CEEF-1691-02C2-55C1-6C613E6CA160}"/>
              </a:ext>
            </a:extLst>
          </p:cNvPr>
          <p:cNvSpPr>
            <a:spLocks noGrp="1"/>
          </p:cNvSpPr>
          <p:nvPr>
            <p:ph idx="1"/>
          </p:nvPr>
        </p:nvSpPr>
        <p:spPr>
          <a:xfrm>
            <a:off x="838200" y="1607906"/>
            <a:ext cx="10515600" cy="4351338"/>
          </a:xfrm>
        </p:spPr>
        <p:txBody>
          <a:bodyPr>
            <a:normAutofit fontScale="85000" lnSpcReduction="20000"/>
          </a:bodyPr>
          <a:lstStyle/>
          <a:p>
            <a:r>
              <a:rPr lang="en-US" dirty="0"/>
              <a:t>Create a text file and define how you would like the “locations” to be grouped.</a:t>
            </a:r>
          </a:p>
          <a:p>
            <a:r>
              <a:rPr lang="en-US" dirty="0"/>
              <a:t>Define how locations should be grouped.  Use the “[   ]” symbols to mark the name of the location group.</a:t>
            </a:r>
          </a:p>
          <a:p>
            <a:r>
              <a:rPr lang="en-US" dirty="0"/>
              <a:t>Example – “metawards.txt”</a:t>
            </a:r>
          </a:p>
          <a:p>
            <a:pPr marL="0" indent="0">
              <a:buNone/>
            </a:pPr>
            <a:r>
              <a:rPr lang="en-US" dirty="0"/>
              <a:t>	[Cardiology] = card, </a:t>
            </a:r>
            <a:r>
              <a:rPr lang="en-US" dirty="0" err="1"/>
              <a:t>csurg</a:t>
            </a:r>
            <a:endParaRPr lang="en-US" dirty="0"/>
          </a:p>
          <a:p>
            <a:pPr marL="0" indent="0">
              <a:buNone/>
            </a:pPr>
            <a:r>
              <a:rPr lang="en-US" dirty="0"/>
              <a:t>	[Medicine] = med1, med2, id, neuro, </a:t>
            </a:r>
            <a:r>
              <a:rPr lang="en-US" dirty="0" err="1"/>
              <a:t>oncol</a:t>
            </a:r>
            <a:endParaRPr lang="en-US" dirty="0"/>
          </a:p>
          <a:p>
            <a:pPr marL="0" indent="0">
              <a:buNone/>
            </a:pPr>
            <a:r>
              <a:rPr lang="en-US" dirty="0"/>
              <a:t>	[ICUs] = icu1, icu2, sicu, </a:t>
            </a:r>
            <a:r>
              <a:rPr lang="en-US" dirty="0" err="1"/>
              <a:t>oncol</a:t>
            </a:r>
            <a:endParaRPr lang="en-US" dirty="0"/>
          </a:p>
          <a:p>
            <a:r>
              <a:rPr lang="en-US" dirty="0"/>
              <a:t>In your WHONET analysis for clusters</a:t>
            </a:r>
          </a:p>
          <a:p>
            <a:pPr lvl="1"/>
            <a:r>
              <a:rPr lang="en-US" dirty="0"/>
              <a:t>Select your “Location” variable.</a:t>
            </a:r>
          </a:p>
          <a:p>
            <a:pPr lvl="1"/>
            <a:r>
              <a:rPr lang="en-US" dirty="0"/>
              <a:t>Under cluster “Options”, under “Additional information”, select “Code groups” and select this file with the definitions.</a:t>
            </a:r>
          </a:p>
          <a:p>
            <a:pPr lvl="1"/>
            <a:r>
              <a:rPr lang="en-US" dirty="0"/>
              <a:t>Run your analysis, and look for clusters which use the “[ ]” symbols.</a:t>
            </a:r>
          </a:p>
        </p:txBody>
      </p:sp>
    </p:spTree>
    <p:extLst>
      <p:ext uri="{BB962C8B-B14F-4D97-AF65-F5344CB8AC3E}">
        <p14:creationId xmlns:p14="http://schemas.microsoft.com/office/powerpoint/2010/main" val="353737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3BE5F-8C91-BE42-1990-7129F6F1B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02FF7-06EE-C08C-80EF-894297834CE4}"/>
              </a:ext>
            </a:extLst>
          </p:cNvPr>
          <p:cNvSpPr>
            <a:spLocks noGrp="1"/>
          </p:cNvSpPr>
          <p:nvPr>
            <p:ph type="title"/>
          </p:nvPr>
        </p:nvSpPr>
        <p:spPr/>
        <p:txBody>
          <a:bodyPr/>
          <a:lstStyle/>
          <a:p>
            <a:r>
              <a:rPr lang="en-US" dirty="0"/>
              <a:t>Macros and “BEGIN ANALYSIS”</a:t>
            </a:r>
            <a:br>
              <a:rPr lang="en-US" dirty="0"/>
            </a:br>
            <a:r>
              <a:rPr lang="en-US" dirty="0"/>
              <a:t>User-defined reports</a:t>
            </a:r>
          </a:p>
        </p:txBody>
      </p:sp>
      <p:sp>
        <p:nvSpPr>
          <p:cNvPr id="3" name="Content Placeholder 2">
            <a:extLst>
              <a:ext uri="{FF2B5EF4-FFF2-40B4-BE49-F238E27FC236}">
                <a16:creationId xmlns:a16="http://schemas.microsoft.com/office/drawing/2014/main" id="{BB1130F9-8FD3-B204-7DFC-7D232D8A37C0}"/>
              </a:ext>
            </a:extLst>
          </p:cNvPr>
          <p:cNvSpPr>
            <a:spLocks noGrp="1"/>
          </p:cNvSpPr>
          <p:nvPr>
            <p:ph idx="1"/>
          </p:nvPr>
        </p:nvSpPr>
        <p:spPr>
          <a:xfrm>
            <a:off x="847436" y="1825625"/>
            <a:ext cx="10515600" cy="4351338"/>
          </a:xfrm>
        </p:spPr>
        <p:txBody>
          <a:bodyPr/>
          <a:lstStyle/>
          <a:p>
            <a:r>
              <a:rPr lang="en-US" dirty="0"/>
              <a:t>Manually edit the macro and type in “BEGIN ANALYSIS” where you want one analysis to end and the next one to start.</a:t>
            </a:r>
          </a:p>
          <a:p>
            <a:r>
              <a:rPr lang="en-US" dirty="0"/>
              <a:t>The usual “interactive” WHONET will only recognize the first analysis.  But for Quick analysis reports, WHONET will continue sequentially through each analysis selected.</a:t>
            </a:r>
          </a:p>
          <a:p>
            <a:r>
              <a:rPr lang="en-US" dirty="0"/>
              <a:t>Very useful to go through:</a:t>
            </a:r>
          </a:p>
          <a:p>
            <a:pPr lvl="1"/>
            <a:r>
              <a:rPr lang="en-US" dirty="0"/>
              <a:t>Many organisms individually</a:t>
            </a:r>
          </a:p>
          <a:p>
            <a:pPr lvl="1"/>
            <a:r>
              <a:rPr lang="en-US" dirty="0"/>
              <a:t>Many laboratories individually</a:t>
            </a:r>
          </a:p>
        </p:txBody>
      </p:sp>
    </p:spTree>
    <p:extLst>
      <p:ext uri="{BB962C8B-B14F-4D97-AF65-F5344CB8AC3E}">
        <p14:creationId xmlns:p14="http://schemas.microsoft.com/office/powerpoint/2010/main" val="3618396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48B14-6613-28B7-C797-EA2B3C5DD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C98E1-51B7-99DE-ED2A-879C30A701AD}"/>
              </a:ext>
            </a:extLst>
          </p:cNvPr>
          <p:cNvSpPr>
            <a:spLocks noGrp="1"/>
          </p:cNvSpPr>
          <p:nvPr>
            <p:ph type="title"/>
          </p:nvPr>
        </p:nvSpPr>
        <p:spPr>
          <a:xfrm>
            <a:off x="838200" y="1219486"/>
            <a:ext cx="10515600" cy="1325563"/>
          </a:xfrm>
        </p:spPr>
        <p:txBody>
          <a:bodyPr>
            <a:normAutofit/>
          </a:bodyPr>
          <a:lstStyle/>
          <a:p>
            <a:r>
              <a:rPr lang="en-US" dirty="0"/>
              <a:t>Strategies for assessment and validation of statistical signals</a:t>
            </a:r>
          </a:p>
        </p:txBody>
      </p:sp>
    </p:spTree>
    <p:extLst>
      <p:ext uri="{BB962C8B-B14F-4D97-AF65-F5344CB8AC3E}">
        <p14:creationId xmlns:p14="http://schemas.microsoft.com/office/powerpoint/2010/main" val="53155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065D-8BE0-369E-C5D5-88F4C4CE02D4}"/>
              </a:ext>
            </a:extLst>
          </p:cNvPr>
          <p:cNvSpPr>
            <a:spLocks noGrp="1"/>
          </p:cNvSpPr>
          <p:nvPr>
            <p:ph type="title"/>
          </p:nvPr>
        </p:nvSpPr>
        <p:spPr>
          <a:xfrm>
            <a:off x="838200" y="-97496"/>
            <a:ext cx="10515600" cy="1325563"/>
          </a:xfrm>
        </p:spPr>
        <p:txBody>
          <a:bodyPr/>
          <a:lstStyle/>
          <a:p>
            <a:r>
              <a:rPr lang="en-US" dirty="0"/>
              <a:t>Retrospective assessment</a:t>
            </a:r>
          </a:p>
        </p:txBody>
      </p:sp>
      <p:sp>
        <p:nvSpPr>
          <p:cNvPr id="3" name="Content Placeholder 2">
            <a:extLst>
              <a:ext uri="{FF2B5EF4-FFF2-40B4-BE49-F238E27FC236}">
                <a16:creationId xmlns:a16="http://schemas.microsoft.com/office/drawing/2014/main" id="{9E75A59C-FA21-12A6-F92D-29D3DAA5F43F}"/>
              </a:ext>
            </a:extLst>
          </p:cNvPr>
          <p:cNvSpPr>
            <a:spLocks noGrp="1"/>
          </p:cNvSpPr>
          <p:nvPr>
            <p:ph idx="1"/>
          </p:nvPr>
        </p:nvSpPr>
        <p:spPr>
          <a:xfrm>
            <a:off x="745836" y="767360"/>
            <a:ext cx="10515600" cy="1968739"/>
          </a:xfrm>
        </p:spPr>
        <p:txBody>
          <a:bodyPr>
            <a:normAutofit/>
          </a:bodyPr>
          <a:lstStyle/>
          <a:p>
            <a:r>
              <a:rPr lang="en-US" sz="2000" dirty="0"/>
              <a:t>For historical data, there are limitations on how much we can decide about whether some patient clusters represented an outbreak or not.  The information is all in the past, so we have limited ability to do further investigations.</a:t>
            </a:r>
          </a:p>
          <a:p>
            <a:r>
              <a:rPr lang="en-US" sz="2000" dirty="0"/>
              <a:t>One kind of gold standard:  Existing Infection control or other epidemiological records for suspected or investigated or confirmed outbreaks.</a:t>
            </a:r>
          </a:p>
        </p:txBody>
      </p:sp>
      <p:sp>
        <p:nvSpPr>
          <p:cNvPr id="4" name="Content Placeholder 2">
            <a:extLst>
              <a:ext uri="{FF2B5EF4-FFF2-40B4-BE49-F238E27FC236}">
                <a16:creationId xmlns:a16="http://schemas.microsoft.com/office/drawing/2014/main" id="{F74CCE65-FEAA-92ED-C345-4749291085CD}"/>
              </a:ext>
            </a:extLst>
          </p:cNvPr>
          <p:cNvSpPr txBox="1">
            <a:spLocks/>
          </p:cNvSpPr>
          <p:nvPr/>
        </p:nvSpPr>
        <p:spPr>
          <a:xfrm>
            <a:off x="745836" y="2371939"/>
            <a:ext cx="10515600" cy="2620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This is an excellent place to start.  We can check to see whether the statistical clusters found by WHONET-</a:t>
            </a:r>
            <a:r>
              <a:rPr lang="en-US" sz="2000" dirty="0" err="1"/>
              <a:t>SaTScan</a:t>
            </a:r>
            <a:r>
              <a:rPr lang="en-US" sz="2000" dirty="0"/>
              <a:t> were found by traditional methods for cluster recognition.  If yes, then WHONET-</a:t>
            </a:r>
            <a:r>
              <a:rPr lang="en-US" sz="2000" dirty="0" err="1"/>
              <a:t>SaTScan</a:t>
            </a:r>
            <a:r>
              <a:rPr lang="en-US" sz="2000" dirty="0"/>
              <a:t> successfully identified these suspected, investigated, and/or confirmed outbreaks.  If no, then we could explore why – perhaps the numbers were too small?  Perhaps they were very consistent with random variation?  What criteria were used to call it an outbreak?  Perhaps adjustments to the algorithms could be made to improve detection?</a:t>
            </a:r>
          </a:p>
        </p:txBody>
      </p:sp>
      <p:sp>
        <p:nvSpPr>
          <p:cNvPr id="5" name="Content Placeholder 2">
            <a:extLst>
              <a:ext uri="{FF2B5EF4-FFF2-40B4-BE49-F238E27FC236}">
                <a16:creationId xmlns:a16="http://schemas.microsoft.com/office/drawing/2014/main" id="{44BD9A41-2475-A8DA-8F64-1DC6ACBBD608}"/>
              </a:ext>
            </a:extLst>
          </p:cNvPr>
          <p:cNvSpPr txBox="1">
            <a:spLocks/>
          </p:cNvSpPr>
          <p:nvPr/>
        </p:nvSpPr>
        <p:spPr>
          <a:xfrm>
            <a:off x="805863" y="4223831"/>
            <a:ext cx="10515600" cy="2620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We will then have a large number of statistical clusters found by WHONET-</a:t>
            </a:r>
            <a:r>
              <a:rPr lang="en-US" sz="2000" dirty="0" err="1"/>
              <a:t>SaTScan</a:t>
            </a:r>
            <a:r>
              <a:rPr lang="en-US" sz="2000" dirty="0"/>
              <a:t>, but it is unclear whether these represent “true outbreaks” that were missed by traditional methods (and therefore demonstrating the value of the WHONET algorithms) or “false positives” attributable to random variation.</a:t>
            </a:r>
          </a:p>
          <a:p>
            <a:pPr lvl="1"/>
            <a:r>
              <a:rPr lang="en-US" sz="1800" dirty="0"/>
              <a:t>We cannot say with certainty whether these were real outbreaks or not, but we could make a more objective assessment about whether or not the statistical cluster was interesting to infection control and epidemiology teams (high/medium/low/zero interest)?  Would they have sought out additional information?  Would they have tried to do any molecular typing?  Would they have tried to introduce control measures.</a:t>
            </a:r>
          </a:p>
        </p:txBody>
      </p:sp>
    </p:spTree>
    <p:extLst>
      <p:ext uri="{BB962C8B-B14F-4D97-AF65-F5344CB8AC3E}">
        <p14:creationId xmlns:p14="http://schemas.microsoft.com/office/powerpoint/2010/main" val="5727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D12D-4F29-1F49-FB11-A29D1378696F}"/>
              </a:ext>
            </a:extLst>
          </p:cNvPr>
          <p:cNvSpPr>
            <a:spLocks noGrp="1"/>
          </p:cNvSpPr>
          <p:nvPr>
            <p:ph type="title"/>
          </p:nvPr>
        </p:nvSpPr>
        <p:spPr>
          <a:xfrm>
            <a:off x="838200" y="-166102"/>
            <a:ext cx="10515600" cy="1325563"/>
          </a:xfrm>
        </p:spPr>
        <p:txBody>
          <a:bodyPr/>
          <a:lstStyle/>
          <a:p>
            <a:r>
              <a:rPr lang="en-US" dirty="0"/>
              <a:t>Prospective assessment</a:t>
            </a:r>
          </a:p>
        </p:txBody>
      </p:sp>
      <p:sp>
        <p:nvSpPr>
          <p:cNvPr id="3" name="Content Placeholder 2">
            <a:extLst>
              <a:ext uri="{FF2B5EF4-FFF2-40B4-BE49-F238E27FC236}">
                <a16:creationId xmlns:a16="http://schemas.microsoft.com/office/drawing/2014/main" id="{609F950A-2642-49CB-AEE1-F42B4BD72D96}"/>
              </a:ext>
            </a:extLst>
          </p:cNvPr>
          <p:cNvSpPr>
            <a:spLocks noGrp="1"/>
          </p:cNvSpPr>
          <p:nvPr>
            <p:ph idx="1"/>
          </p:nvPr>
        </p:nvSpPr>
        <p:spPr>
          <a:xfrm>
            <a:off x="838199" y="1233438"/>
            <a:ext cx="10796451" cy="5106401"/>
          </a:xfrm>
        </p:spPr>
        <p:txBody>
          <a:bodyPr>
            <a:normAutofit lnSpcReduction="10000"/>
          </a:bodyPr>
          <a:lstStyle/>
          <a:p>
            <a:r>
              <a:rPr lang="en-US" dirty="0"/>
              <a:t>In real-time, we have the advantage that we can actively seek additional information from patient records, from molecular typing, from additional screening specimens of the environment, healthcare workers, and other patients.</a:t>
            </a:r>
          </a:p>
          <a:p>
            <a:r>
              <a:rPr lang="en-US" dirty="0"/>
              <a:t>Core questions:</a:t>
            </a:r>
          </a:p>
          <a:p>
            <a:pPr lvl="1"/>
            <a:r>
              <a:rPr lang="en-US" dirty="0"/>
              <a:t>Are the statistical signals generated by WHONET-</a:t>
            </a:r>
            <a:r>
              <a:rPr lang="en-US" dirty="0" err="1"/>
              <a:t>SaTScan</a:t>
            </a:r>
            <a:r>
              <a:rPr lang="en-US" dirty="0"/>
              <a:t> clinically and epidemiological relevant, </a:t>
            </a:r>
            <a:r>
              <a:rPr lang="en-US" i="1" dirty="0"/>
              <a:t>i.e.</a:t>
            </a:r>
            <a:r>
              <a:rPr lang="en-US" dirty="0"/>
              <a:t> worth notification and investigation?</a:t>
            </a:r>
          </a:p>
          <a:p>
            <a:pPr lvl="1"/>
            <a:r>
              <a:rPr lang="en-US" dirty="0"/>
              <a:t>Following investigation, do we feel that they represent true outbreaks?</a:t>
            </a:r>
          </a:p>
          <a:p>
            <a:pPr lvl="1"/>
            <a:r>
              <a:rPr lang="en-US" dirty="0"/>
              <a:t>Were control and intervention measures put into place?</a:t>
            </a:r>
          </a:p>
          <a:p>
            <a:pPr lvl="1"/>
            <a:r>
              <a:rPr lang="en-US" dirty="0"/>
              <a:t>If yes, did these measures have any impact?</a:t>
            </a:r>
          </a:p>
          <a:p>
            <a:pPr lvl="2"/>
            <a:r>
              <a:rPr lang="en-US" dirty="0"/>
              <a:t>Identification of the cause of the outbreak?</a:t>
            </a:r>
          </a:p>
          <a:p>
            <a:pPr lvl="2"/>
            <a:r>
              <a:rPr lang="en-US" dirty="0"/>
              <a:t>Preventing further spread of the outbreak?</a:t>
            </a:r>
          </a:p>
          <a:p>
            <a:pPr lvl="2"/>
            <a:r>
              <a:rPr lang="en-US" dirty="0"/>
              <a:t>Appropriate early management of patients involved in the </a:t>
            </a:r>
            <a:r>
              <a:rPr lang="en-US" dirty="0" err="1"/>
              <a:t>oubreak</a:t>
            </a:r>
            <a:r>
              <a:rPr lang="en-US" dirty="0"/>
              <a:t>?</a:t>
            </a:r>
          </a:p>
          <a:p>
            <a:pPr lvl="2"/>
            <a:r>
              <a:rPr lang="en-US" dirty="0"/>
              <a:t>Shorter outbreaks with fewer patients and better outcomes.</a:t>
            </a:r>
          </a:p>
          <a:p>
            <a:pPr lvl="2"/>
            <a:endParaRPr lang="en-US" dirty="0"/>
          </a:p>
        </p:txBody>
      </p:sp>
    </p:spTree>
    <p:extLst>
      <p:ext uri="{BB962C8B-B14F-4D97-AF65-F5344CB8AC3E}">
        <p14:creationId xmlns:p14="http://schemas.microsoft.com/office/powerpoint/2010/main" val="35398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46826" y="-51967"/>
            <a:ext cx="10515600" cy="1325563"/>
          </a:xfrm>
        </p:spPr>
        <p:txBody>
          <a:bodyPr/>
          <a:lstStyle/>
          <a:p>
            <a:r>
              <a:rPr lang="en-US" dirty="0"/>
              <a:t>Webinar agenda</a:t>
            </a:r>
          </a:p>
        </p:txBody>
      </p:sp>
      <p:sp>
        <p:nvSpPr>
          <p:cNvPr id="3" name="Content Placeholder 2">
            <a:extLst>
              <a:ext uri="{FF2B5EF4-FFF2-40B4-BE49-F238E27FC236}">
                <a16:creationId xmlns:a16="http://schemas.microsoft.com/office/drawing/2014/main" id="{3F60C672-117F-7EA0-CF4E-2E1ED0E2F4EB}"/>
              </a:ext>
            </a:extLst>
          </p:cNvPr>
          <p:cNvSpPr>
            <a:spLocks noGrp="1"/>
          </p:cNvSpPr>
          <p:nvPr>
            <p:ph idx="1"/>
          </p:nvPr>
        </p:nvSpPr>
        <p:spPr>
          <a:xfrm>
            <a:off x="846826" y="1424575"/>
            <a:ext cx="10515600" cy="4351338"/>
          </a:xfrm>
        </p:spPr>
        <p:txBody>
          <a:bodyPr>
            <a:normAutofit fontScale="92500" lnSpcReduction="20000"/>
          </a:bodyPr>
          <a:lstStyle/>
          <a:p>
            <a:r>
              <a:rPr lang="en-US" dirty="0"/>
              <a:t>Summary of Part 1</a:t>
            </a:r>
          </a:p>
          <a:p>
            <a:r>
              <a:rPr lang="en-US" dirty="0"/>
              <a:t>Analysis parameters</a:t>
            </a:r>
          </a:p>
          <a:p>
            <a:pPr lvl="1"/>
            <a:r>
              <a:rPr lang="en-US" dirty="0"/>
              <a:t>Software demonstration with review of parameters from Part 1</a:t>
            </a:r>
          </a:p>
          <a:p>
            <a:pPr lvl="1"/>
            <a:r>
              <a:rPr lang="en-US" dirty="0"/>
              <a:t>Creation of “meta-groups” and interpretation of results</a:t>
            </a:r>
          </a:p>
          <a:p>
            <a:pPr lvl="1"/>
            <a:r>
              <a:rPr lang="en-US" dirty="0"/>
              <a:t>Macro feature – “BEGIN ANALYSIS”.  And user-defined reports</a:t>
            </a:r>
          </a:p>
          <a:p>
            <a:r>
              <a:rPr lang="en-US" dirty="0"/>
              <a:t>Strategies for assessment and validation of statistical signals</a:t>
            </a:r>
          </a:p>
          <a:p>
            <a:pPr lvl="1"/>
            <a:r>
              <a:rPr lang="en-US" dirty="0"/>
              <a:t>Retrospective data</a:t>
            </a:r>
          </a:p>
          <a:p>
            <a:pPr lvl="1"/>
            <a:r>
              <a:rPr lang="en-US" dirty="0"/>
              <a:t>Prospective data</a:t>
            </a:r>
          </a:p>
          <a:p>
            <a:pPr lvl="1"/>
            <a:r>
              <a:rPr lang="en-US" dirty="0"/>
              <a:t>Optimization of parameters – “robustness analysis”</a:t>
            </a:r>
          </a:p>
          <a:p>
            <a:r>
              <a:rPr lang="en-US" dirty="0"/>
              <a:t>Advanced data preparation – Creating filtered WHONET files</a:t>
            </a:r>
          </a:p>
          <a:p>
            <a:pPr lvl="1"/>
            <a:r>
              <a:rPr lang="en-US" dirty="0"/>
              <a:t>General value of this feature for multiple purposes</a:t>
            </a:r>
          </a:p>
          <a:p>
            <a:pPr lvl="1"/>
            <a:r>
              <a:rPr lang="en-US" dirty="0"/>
              <a:t>Cluster detection</a:t>
            </a:r>
          </a:p>
          <a:p>
            <a:pPr lvl="1"/>
            <a:endParaRPr lang="en-US" dirty="0"/>
          </a:p>
        </p:txBody>
      </p:sp>
    </p:spTree>
    <p:extLst>
      <p:ext uri="{BB962C8B-B14F-4D97-AF65-F5344CB8AC3E}">
        <p14:creationId xmlns:p14="http://schemas.microsoft.com/office/powerpoint/2010/main" val="469272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3ED4-86C5-CCA9-819B-0E5F6A2D3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6DECD-C35A-81E1-0F4A-3AB380AE1549}"/>
              </a:ext>
            </a:extLst>
          </p:cNvPr>
          <p:cNvSpPr>
            <a:spLocks noGrp="1"/>
          </p:cNvSpPr>
          <p:nvPr>
            <p:ph type="title"/>
          </p:nvPr>
        </p:nvSpPr>
        <p:spPr>
          <a:xfrm>
            <a:off x="838200" y="-35471"/>
            <a:ext cx="10515600" cy="1325563"/>
          </a:xfrm>
        </p:spPr>
        <p:txBody>
          <a:bodyPr/>
          <a:lstStyle/>
          <a:p>
            <a:r>
              <a:rPr lang="en-US" dirty="0"/>
              <a:t>Optimization of parameters</a:t>
            </a:r>
          </a:p>
        </p:txBody>
      </p:sp>
      <p:sp>
        <p:nvSpPr>
          <p:cNvPr id="3" name="Content Placeholder 2">
            <a:extLst>
              <a:ext uri="{FF2B5EF4-FFF2-40B4-BE49-F238E27FC236}">
                <a16:creationId xmlns:a16="http://schemas.microsoft.com/office/drawing/2014/main" id="{3FFF466E-ABBC-B52B-298B-68D6F883A99E}"/>
              </a:ext>
            </a:extLst>
          </p:cNvPr>
          <p:cNvSpPr>
            <a:spLocks noGrp="1"/>
          </p:cNvSpPr>
          <p:nvPr>
            <p:ph idx="1"/>
          </p:nvPr>
        </p:nvSpPr>
        <p:spPr>
          <a:xfrm>
            <a:off x="838200" y="1355360"/>
            <a:ext cx="10515600" cy="4923518"/>
          </a:xfrm>
        </p:spPr>
        <p:txBody>
          <a:bodyPr>
            <a:normAutofit fontScale="92500" lnSpcReduction="20000"/>
          </a:bodyPr>
          <a:lstStyle/>
          <a:p>
            <a:r>
              <a:rPr lang="en-US" dirty="0"/>
              <a:t>If we change the various analysis details, does it make a small or a big impact on the statistical findings?  </a:t>
            </a:r>
          </a:p>
          <a:p>
            <a:pPr lvl="1"/>
            <a:r>
              <a:rPr lang="en-US" dirty="0"/>
              <a:t>If the impact is small, then the precise choice of parameters is not so important.  We can focus on selecting the “optimal” parameters among a set of “reasonable” parameters</a:t>
            </a:r>
          </a:p>
          <a:p>
            <a:pPr lvl="1"/>
            <a:r>
              <a:rPr lang="en-US" dirty="0"/>
              <a:t>If the impact is big, then we should try to understand why.  This can help us to finalize our selection of parameters.</a:t>
            </a:r>
          </a:p>
          <a:p>
            <a:r>
              <a:rPr lang="en-US" dirty="0"/>
              <a:t>As we change parameters:</a:t>
            </a:r>
          </a:p>
          <a:p>
            <a:pPr lvl="1"/>
            <a:r>
              <a:rPr lang="en-US" dirty="0"/>
              <a:t>You will often see that most statistical clusters are consistently detected, despite parameter changes.  We can consider details such as “statistical significance” (p-value or recurrence interval), “date of detection”, “number of patients detected” to choose the best set of </a:t>
            </a:r>
            <a:r>
              <a:rPr lang="en-US" dirty="0" err="1"/>
              <a:t>parametes</a:t>
            </a:r>
            <a:r>
              <a:rPr lang="en-US" dirty="0"/>
              <a:t>.</a:t>
            </a:r>
          </a:p>
          <a:p>
            <a:pPr lvl="1"/>
            <a:r>
              <a:rPr lang="en-US" dirty="0"/>
              <a:t>With changes in parameters, sometimes we will pick up some clusters and we will lose </a:t>
            </a:r>
            <a:r>
              <a:rPr lang="en-US" dirty="0" err="1"/>
              <a:t>othes</a:t>
            </a:r>
            <a:r>
              <a:rPr lang="en-US" dirty="0"/>
              <a:t>:</a:t>
            </a:r>
          </a:p>
          <a:p>
            <a:pPr lvl="2"/>
            <a:r>
              <a:rPr lang="en-US" dirty="0"/>
              <a:t>Gaining true positives or losing false positives is good.</a:t>
            </a:r>
          </a:p>
          <a:p>
            <a:pPr lvl="2"/>
            <a:r>
              <a:rPr lang="en-US" dirty="0"/>
              <a:t>Losing true positives or gaining false positives is bad.</a:t>
            </a:r>
          </a:p>
          <a:p>
            <a:pPr lvl="2"/>
            <a:r>
              <a:rPr lang="en-US" dirty="0"/>
              <a:t>But of course, we do not have good criteria for defining “true” and “false” positives.  But at least we can try to assign a “level of interest” in the signals.</a:t>
            </a:r>
          </a:p>
        </p:txBody>
      </p:sp>
    </p:spTree>
    <p:extLst>
      <p:ext uri="{BB962C8B-B14F-4D97-AF65-F5344CB8AC3E}">
        <p14:creationId xmlns:p14="http://schemas.microsoft.com/office/powerpoint/2010/main" val="4254752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A0C8-9D39-B3AE-8F4A-9680BB6CB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CFD53-43CA-1BD8-961E-5793CA6F72C7}"/>
              </a:ext>
            </a:extLst>
          </p:cNvPr>
          <p:cNvSpPr>
            <a:spLocks noGrp="1"/>
          </p:cNvSpPr>
          <p:nvPr>
            <p:ph type="title"/>
          </p:nvPr>
        </p:nvSpPr>
        <p:spPr>
          <a:xfrm>
            <a:off x="838200" y="1219486"/>
            <a:ext cx="10515600" cy="1325563"/>
          </a:xfrm>
        </p:spPr>
        <p:txBody>
          <a:bodyPr/>
          <a:lstStyle/>
          <a:p>
            <a:r>
              <a:rPr lang="en-US" dirty="0"/>
              <a:t>Advanced data preparation</a:t>
            </a:r>
          </a:p>
        </p:txBody>
      </p:sp>
    </p:spTree>
    <p:extLst>
      <p:ext uri="{BB962C8B-B14F-4D97-AF65-F5344CB8AC3E}">
        <p14:creationId xmlns:p14="http://schemas.microsoft.com/office/powerpoint/2010/main" val="198164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11C3-94DD-2162-C633-B5F3CB0A2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62BEB-6698-E6B0-E9A9-567DC385BD01}"/>
              </a:ext>
            </a:extLst>
          </p:cNvPr>
          <p:cNvSpPr>
            <a:spLocks noGrp="1"/>
          </p:cNvSpPr>
          <p:nvPr>
            <p:ph type="title"/>
          </p:nvPr>
        </p:nvSpPr>
        <p:spPr>
          <a:xfrm>
            <a:off x="838200" y="51615"/>
            <a:ext cx="10515600" cy="1325563"/>
          </a:xfrm>
        </p:spPr>
        <p:txBody>
          <a:bodyPr/>
          <a:lstStyle/>
          <a:p>
            <a:r>
              <a:rPr lang="en-US" dirty="0"/>
              <a:t>Creating a WHONET file from a WHONET file</a:t>
            </a:r>
          </a:p>
        </p:txBody>
      </p:sp>
      <p:sp>
        <p:nvSpPr>
          <p:cNvPr id="3" name="Content Placeholder 2">
            <a:extLst>
              <a:ext uri="{FF2B5EF4-FFF2-40B4-BE49-F238E27FC236}">
                <a16:creationId xmlns:a16="http://schemas.microsoft.com/office/drawing/2014/main" id="{3C6030C3-ECEE-D97C-D579-B06658E1F03E}"/>
              </a:ext>
            </a:extLst>
          </p:cNvPr>
          <p:cNvSpPr>
            <a:spLocks noGrp="1"/>
          </p:cNvSpPr>
          <p:nvPr>
            <p:ph idx="1"/>
          </p:nvPr>
        </p:nvSpPr>
        <p:spPr>
          <a:xfrm>
            <a:off x="847436" y="1148468"/>
            <a:ext cx="10515600" cy="5036731"/>
          </a:xfrm>
        </p:spPr>
        <p:txBody>
          <a:bodyPr>
            <a:normAutofit/>
          </a:bodyPr>
          <a:lstStyle/>
          <a:p>
            <a:r>
              <a:rPr lang="en-US" sz="2400" dirty="0"/>
              <a:t>General use</a:t>
            </a:r>
          </a:p>
          <a:p>
            <a:pPr lvl="1"/>
            <a:r>
              <a:rPr lang="en-US" sz="2000" dirty="0"/>
              <a:t>Example #1:  One step:  Sharing filtered subsets of data with external colleagues, for example “All blood isolates of </a:t>
            </a:r>
            <a:r>
              <a:rPr lang="en-US" sz="2000" i="1" dirty="0"/>
              <a:t>Streptococcus pneumoniae</a:t>
            </a:r>
            <a:r>
              <a:rPr lang="en-US" sz="2000" dirty="0"/>
              <a:t>” and remove or encrypt confidential patient details.  </a:t>
            </a:r>
          </a:p>
          <a:p>
            <a:pPr lvl="1"/>
            <a:r>
              <a:rPr lang="en-US" sz="2000" dirty="0"/>
              <a:t>Example #2:  Two steps:  Generate a list of isolates “Resistant to imipenem or meropenem” and also “Resistant to nitrofurantoin”.</a:t>
            </a:r>
          </a:p>
          <a:p>
            <a:r>
              <a:rPr lang="en-US" sz="2400" dirty="0"/>
              <a:t>Cluster detection</a:t>
            </a:r>
          </a:p>
          <a:p>
            <a:pPr lvl="1"/>
            <a:r>
              <a:rPr lang="en-US" sz="2000" dirty="0"/>
              <a:t>Example #3:  Two steps:  Select patients whose first isolates are on hospital day 3 or later.</a:t>
            </a:r>
          </a:p>
          <a:p>
            <a:pPr lvl="1"/>
            <a:r>
              <a:rPr lang="en-US" sz="2000" dirty="0"/>
              <a:t>Other examples:</a:t>
            </a:r>
          </a:p>
          <a:p>
            <a:pPr lvl="2"/>
            <a:r>
              <a:rPr lang="en-US" sz="1800" dirty="0"/>
              <a:t>If “date of admission” is not available, then filter on “inpatient isolates” only</a:t>
            </a:r>
          </a:p>
          <a:p>
            <a:pPr lvl="2"/>
            <a:r>
              <a:rPr lang="en-US" sz="1800" dirty="0"/>
              <a:t>Create a file with CRE isolates only</a:t>
            </a:r>
          </a:p>
          <a:p>
            <a:pPr lvl="2"/>
            <a:r>
              <a:rPr lang="en-US" sz="1800" dirty="0"/>
              <a:t>Create one file including surveillance tests and one file excluding surveillance tests</a:t>
            </a:r>
          </a:p>
        </p:txBody>
      </p:sp>
      <p:sp>
        <p:nvSpPr>
          <p:cNvPr id="4" name="Content Placeholder 2">
            <a:extLst>
              <a:ext uri="{FF2B5EF4-FFF2-40B4-BE49-F238E27FC236}">
                <a16:creationId xmlns:a16="http://schemas.microsoft.com/office/drawing/2014/main" id="{8501E4B2-7662-42C6-B9C1-52A2B69C8687}"/>
              </a:ext>
            </a:extLst>
          </p:cNvPr>
          <p:cNvSpPr txBox="1">
            <a:spLocks/>
          </p:cNvSpPr>
          <p:nvPr/>
        </p:nvSpPr>
        <p:spPr>
          <a:xfrm>
            <a:off x="925945" y="5481963"/>
            <a:ext cx="10515600" cy="1458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Macros</a:t>
            </a:r>
          </a:p>
          <a:p>
            <a:pPr lvl="1"/>
            <a:r>
              <a:rPr lang="en-US" sz="2000" dirty="0"/>
              <a:t>For steps that you plan to repeat later, then please save the filtering steps as “Macros” to facilitate convenient and consistent data cleaning steps.</a:t>
            </a:r>
          </a:p>
        </p:txBody>
      </p:sp>
    </p:spTree>
    <p:extLst>
      <p:ext uri="{BB962C8B-B14F-4D97-AF65-F5344CB8AC3E}">
        <p14:creationId xmlns:p14="http://schemas.microsoft.com/office/powerpoint/2010/main" val="17027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02E20-E712-5FDA-D929-ED10B65C8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007E0-D00D-2E58-FE12-75ED95C8F514}"/>
              </a:ext>
            </a:extLst>
          </p:cNvPr>
          <p:cNvSpPr>
            <a:spLocks noGrp="1"/>
          </p:cNvSpPr>
          <p:nvPr>
            <p:ph type="title"/>
          </p:nvPr>
        </p:nvSpPr>
        <p:spPr>
          <a:xfrm>
            <a:off x="838200" y="51615"/>
            <a:ext cx="10515600" cy="1325563"/>
          </a:xfrm>
        </p:spPr>
        <p:txBody>
          <a:bodyPr/>
          <a:lstStyle/>
          <a:p>
            <a:r>
              <a:rPr lang="en-US" dirty="0"/>
              <a:t>Creating a filtered WHONET file – Example #1</a:t>
            </a:r>
          </a:p>
        </p:txBody>
      </p:sp>
      <p:sp>
        <p:nvSpPr>
          <p:cNvPr id="3" name="Content Placeholder 2">
            <a:extLst>
              <a:ext uri="{FF2B5EF4-FFF2-40B4-BE49-F238E27FC236}">
                <a16:creationId xmlns:a16="http://schemas.microsoft.com/office/drawing/2014/main" id="{B91AA1A4-478A-199D-525B-00283AB88904}"/>
              </a:ext>
            </a:extLst>
          </p:cNvPr>
          <p:cNvSpPr>
            <a:spLocks noGrp="1"/>
          </p:cNvSpPr>
          <p:nvPr>
            <p:ph idx="1"/>
          </p:nvPr>
        </p:nvSpPr>
        <p:spPr>
          <a:xfrm>
            <a:off x="847436" y="1416320"/>
            <a:ext cx="10515600" cy="4351338"/>
          </a:xfrm>
        </p:spPr>
        <p:txBody>
          <a:bodyPr>
            <a:normAutofit/>
          </a:bodyPr>
          <a:lstStyle/>
          <a:p>
            <a:r>
              <a:rPr lang="en-US" dirty="0"/>
              <a:t>Goal:  Create a WHONET file with only </a:t>
            </a:r>
            <a:r>
              <a:rPr lang="en-US" i="1" dirty="0"/>
              <a:t>Streptococcus pneumoniae</a:t>
            </a:r>
            <a:r>
              <a:rPr lang="en-US" dirty="0"/>
              <a:t> isolates from blood and remove confidential patient details.</a:t>
            </a:r>
          </a:p>
          <a:p>
            <a:r>
              <a:rPr lang="en-US" dirty="0"/>
              <a:t>Steps.  One-step data export</a:t>
            </a:r>
          </a:p>
          <a:p>
            <a:pPr lvl="1"/>
            <a:r>
              <a:rPr lang="en-US" dirty="0"/>
              <a:t>Go to Data analysis and create an isolate listing.</a:t>
            </a:r>
          </a:p>
          <a:p>
            <a:pPr lvl="1"/>
            <a:r>
              <a:rPr lang="en-US" dirty="0"/>
              <a:t>Select </a:t>
            </a:r>
            <a:r>
              <a:rPr lang="en-US" i="1" dirty="0"/>
              <a:t>Streptococcus pneumoniae</a:t>
            </a:r>
            <a:r>
              <a:rPr lang="en-US" dirty="0"/>
              <a:t> and Specimen type = Blood”</a:t>
            </a:r>
          </a:p>
          <a:p>
            <a:pPr lvl="1"/>
            <a:r>
              <a:rPr lang="en-US" dirty="0"/>
              <a:t>Enable “encryption” of patient details.</a:t>
            </a:r>
          </a:p>
          <a:p>
            <a:pPr lvl="1"/>
            <a:r>
              <a:rPr lang="en-US" dirty="0"/>
              <a:t>Run the analysis to check the results on the screen.</a:t>
            </a:r>
          </a:p>
          <a:p>
            <a:pPr lvl="1"/>
            <a:r>
              <a:rPr lang="en-US" dirty="0"/>
              <a:t>If everything looks good, then same the results to a new WHONET file.</a:t>
            </a:r>
          </a:p>
          <a:p>
            <a:pPr lvl="1"/>
            <a:r>
              <a:rPr lang="en-US" dirty="0"/>
              <a:t>Send this file to our collaborators (preferably using a secure mechanism)</a:t>
            </a:r>
          </a:p>
        </p:txBody>
      </p:sp>
    </p:spTree>
    <p:extLst>
      <p:ext uri="{BB962C8B-B14F-4D97-AF65-F5344CB8AC3E}">
        <p14:creationId xmlns:p14="http://schemas.microsoft.com/office/powerpoint/2010/main" val="79844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3C3F-07B3-384C-A85F-70DCFA39B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B494E-A6DF-7736-0ED2-971D40152B07}"/>
              </a:ext>
            </a:extLst>
          </p:cNvPr>
          <p:cNvSpPr>
            <a:spLocks noGrp="1"/>
          </p:cNvSpPr>
          <p:nvPr>
            <p:ph type="title"/>
          </p:nvPr>
        </p:nvSpPr>
        <p:spPr>
          <a:xfrm>
            <a:off x="838200" y="51615"/>
            <a:ext cx="10515600" cy="1325563"/>
          </a:xfrm>
        </p:spPr>
        <p:txBody>
          <a:bodyPr/>
          <a:lstStyle/>
          <a:p>
            <a:r>
              <a:rPr lang="en-US" dirty="0"/>
              <a:t>Creating a filtered WHONET file – Example #2</a:t>
            </a:r>
          </a:p>
        </p:txBody>
      </p:sp>
      <p:sp>
        <p:nvSpPr>
          <p:cNvPr id="3" name="Content Placeholder 2">
            <a:extLst>
              <a:ext uri="{FF2B5EF4-FFF2-40B4-BE49-F238E27FC236}">
                <a16:creationId xmlns:a16="http://schemas.microsoft.com/office/drawing/2014/main" id="{B567CE94-3DEB-FC65-B967-3411554C64B1}"/>
              </a:ext>
            </a:extLst>
          </p:cNvPr>
          <p:cNvSpPr>
            <a:spLocks noGrp="1"/>
          </p:cNvSpPr>
          <p:nvPr>
            <p:ph idx="1"/>
          </p:nvPr>
        </p:nvSpPr>
        <p:spPr>
          <a:xfrm>
            <a:off x="847436" y="1416319"/>
            <a:ext cx="10515600" cy="4845143"/>
          </a:xfrm>
        </p:spPr>
        <p:txBody>
          <a:bodyPr>
            <a:normAutofit lnSpcReduction="10000"/>
          </a:bodyPr>
          <a:lstStyle/>
          <a:p>
            <a:r>
              <a:rPr lang="en-US" dirty="0"/>
              <a:t>Goal:  Create a list of isolates that are non-susceptible to imipenem or to meropenem and also resistant to gentamicin.</a:t>
            </a:r>
          </a:p>
          <a:p>
            <a:pPr lvl="1"/>
            <a:r>
              <a:rPr lang="en-US" dirty="0"/>
              <a:t>In one step, WHONET permits you to select isolates that are non-susceptible to IPM and MEM and GEN.</a:t>
            </a:r>
          </a:p>
          <a:p>
            <a:pPr lvl="1"/>
            <a:r>
              <a:rPr lang="en-US" dirty="0"/>
              <a:t>Ine step, WHONET permits you to select isolates that are non-susceptible to IPM or MEM or GEN.</a:t>
            </a:r>
          </a:p>
          <a:p>
            <a:pPr lvl="1"/>
            <a:r>
              <a:rPr lang="en-US" dirty="0"/>
              <a:t>But you cannot accomplish “AND” and “OR” in a one-step query.</a:t>
            </a:r>
          </a:p>
          <a:p>
            <a:r>
              <a:rPr lang="en-US" dirty="0"/>
              <a:t>Steps. Two-step data export</a:t>
            </a:r>
          </a:p>
          <a:p>
            <a:pPr lvl="1"/>
            <a:r>
              <a:rPr lang="en-US" dirty="0"/>
              <a:t>Step #1.  Create a new WHONET file that only includes CRE.  </a:t>
            </a:r>
          </a:p>
          <a:p>
            <a:pPr lvl="2"/>
            <a:r>
              <a:rPr lang="en-US" dirty="0"/>
              <a:t>For today’s presentation, I will use “Non-susceptible” instead of “Resistant” since none of the isolates were “Resistant”.</a:t>
            </a:r>
          </a:p>
          <a:p>
            <a:pPr lvl="1"/>
            <a:r>
              <a:rPr lang="en-US" dirty="0"/>
              <a:t>Step #2.  Using this new file, request isolates that are non-susceptible to nitrofurantoin.</a:t>
            </a:r>
          </a:p>
          <a:p>
            <a:pPr lvl="2"/>
            <a:r>
              <a:rPr lang="en-US" dirty="0"/>
              <a:t>You can then print this list.  Or copy/paste to Excel.  Or save it as a new WHONET file.</a:t>
            </a:r>
          </a:p>
        </p:txBody>
      </p:sp>
    </p:spTree>
    <p:extLst>
      <p:ext uri="{BB962C8B-B14F-4D97-AF65-F5344CB8AC3E}">
        <p14:creationId xmlns:p14="http://schemas.microsoft.com/office/powerpoint/2010/main" val="1405132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9E6C-65D3-1D9A-8A88-0CE5FD762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7124A-27B5-66B6-88AC-B4BA80F89627}"/>
              </a:ext>
            </a:extLst>
          </p:cNvPr>
          <p:cNvSpPr>
            <a:spLocks noGrp="1"/>
          </p:cNvSpPr>
          <p:nvPr>
            <p:ph type="title"/>
          </p:nvPr>
        </p:nvSpPr>
        <p:spPr>
          <a:xfrm>
            <a:off x="578430" y="23379"/>
            <a:ext cx="10542151" cy="1325563"/>
          </a:xfrm>
        </p:spPr>
        <p:txBody>
          <a:bodyPr/>
          <a:lstStyle/>
          <a:p>
            <a:r>
              <a:rPr lang="en-US" dirty="0"/>
              <a:t>Creating a filtered WHONET file – Example #3</a:t>
            </a:r>
          </a:p>
        </p:txBody>
      </p:sp>
      <p:sp>
        <p:nvSpPr>
          <p:cNvPr id="3" name="Content Placeholder 2">
            <a:extLst>
              <a:ext uri="{FF2B5EF4-FFF2-40B4-BE49-F238E27FC236}">
                <a16:creationId xmlns:a16="http://schemas.microsoft.com/office/drawing/2014/main" id="{DDA90022-A659-D5AF-DAD8-D09542A05BBB}"/>
              </a:ext>
            </a:extLst>
          </p:cNvPr>
          <p:cNvSpPr>
            <a:spLocks noGrp="1"/>
          </p:cNvSpPr>
          <p:nvPr>
            <p:ph idx="1"/>
          </p:nvPr>
        </p:nvSpPr>
        <p:spPr>
          <a:xfrm>
            <a:off x="577206" y="1525575"/>
            <a:ext cx="11169073" cy="4759902"/>
          </a:xfrm>
        </p:spPr>
        <p:txBody>
          <a:bodyPr>
            <a:normAutofit fontScale="85000" lnSpcReduction="10000"/>
          </a:bodyPr>
          <a:lstStyle/>
          <a:p>
            <a:r>
              <a:rPr lang="en-US" dirty="0"/>
              <a:t>Our goal is finding inpatient clusters of MRSA</a:t>
            </a:r>
          </a:p>
          <a:p>
            <a:r>
              <a:rPr lang="en-US" dirty="0"/>
              <a:t>Why do we have to do this in two steps instead of one step?</a:t>
            </a:r>
          </a:p>
          <a:p>
            <a:r>
              <a:rPr lang="en-US" dirty="0"/>
              <a:t>We have the following results from one patient</a:t>
            </a:r>
          </a:p>
          <a:p>
            <a:pPr lvl="1"/>
            <a:r>
              <a:rPr lang="en-US" dirty="0"/>
              <a:t>Isolate #1 is MRSA five days before hospitalization</a:t>
            </a:r>
          </a:p>
          <a:p>
            <a:pPr lvl="1"/>
            <a:r>
              <a:rPr lang="en-US" dirty="0"/>
              <a:t>Isolate #2 is MRSA five days after hospitalization</a:t>
            </a:r>
          </a:p>
          <a:p>
            <a:r>
              <a:rPr lang="en-US" dirty="0"/>
              <a:t>“One-step filtering”.</a:t>
            </a:r>
          </a:p>
          <a:p>
            <a:pPr lvl="1"/>
            <a:r>
              <a:rPr lang="en-US" dirty="0"/>
              <a:t>Step #1:  Take the patient’s first isolate on Hospital Day 3 and later.</a:t>
            </a:r>
          </a:p>
          <a:p>
            <a:pPr lvl="1"/>
            <a:r>
              <a:rPr lang="en-US" dirty="0"/>
              <a:t>The analysis will select Isolate #2 and use this isolate when searching for hospital clusters of MRSA.</a:t>
            </a:r>
          </a:p>
          <a:p>
            <a:r>
              <a:rPr lang="en-US" dirty="0"/>
              <a:t>“Two-step filtering”</a:t>
            </a:r>
          </a:p>
          <a:p>
            <a:pPr lvl="1"/>
            <a:r>
              <a:rPr lang="en-US" dirty="0"/>
              <a:t>Step #1:  Create a filter with patient “First isolates”.  WHONET will select Isolate #1.</a:t>
            </a:r>
          </a:p>
          <a:p>
            <a:pPr lvl="1"/>
            <a:r>
              <a:rPr lang="en-US" dirty="0"/>
              <a:t>Step #2:  From the results from Step #1, take the patient’s isolate if it occurs on Hospital Day #3 or later.</a:t>
            </a:r>
          </a:p>
          <a:p>
            <a:pPr lvl="1"/>
            <a:r>
              <a:rPr lang="en-US" dirty="0"/>
              <a:t>The analysis will not include this patient.  This is more appropriate since the patient had MRSA prior to hospitalization.</a:t>
            </a:r>
          </a:p>
        </p:txBody>
      </p:sp>
    </p:spTree>
    <p:extLst>
      <p:ext uri="{BB962C8B-B14F-4D97-AF65-F5344CB8AC3E}">
        <p14:creationId xmlns:p14="http://schemas.microsoft.com/office/powerpoint/2010/main" val="3244290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8827D-2D21-93C0-0422-2E5E7FABB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EDA8C-F7C2-3610-DC93-B181FF5EAC23}"/>
              </a:ext>
            </a:extLst>
          </p:cNvPr>
          <p:cNvSpPr>
            <a:spLocks noGrp="1"/>
          </p:cNvSpPr>
          <p:nvPr>
            <p:ph type="title"/>
          </p:nvPr>
        </p:nvSpPr>
        <p:spPr>
          <a:xfrm>
            <a:off x="578430" y="23379"/>
            <a:ext cx="10542151" cy="1325563"/>
          </a:xfrm>
        </p:spPr>
        <p:txBody>
          <a:bodyPr/>
          <a:lstStyle/>
          <a:p>
            <a:r>
              <a:rPr lang="en-US" dirty="0"/>
              <a:t>Creating a filtered WHONET file – Example #3</a:t>
            </a:r>
          </a:p>
        </p:txBody>
      </p:sp>
      <p:sp>
        <p:nvSpPr>
          <p:cNvPr id="3" name="Content Placeholder 2">
            <a:extLst>
              <a:ext uri="{FF2B5EF4-FFF2-40B4-BE49-F238E27FC236}">
                <a16:creationId xmlns:a16="http://schemas.microsoft.com/office/drawing/2014/main" id="{08DCEA73-C12B-87BA-F6ED-37E94D8FFE4A}"/>
              </a:ext>
            </a:extLst>
          </p:cNvPr>
          <p:cNvSpPr>
            <a:spLocks noGrp="1"/>
          </p:cNvSpPr>
          <p:nvPr>
            <p:ph idx="1"/>
          </p:nvPr>
        </p:nvSpPr>
        <p:spPr>
          <a:xfrm>
            <a:off x="577206" y="1525575"/>
            <a:ext cx="11169073" cy="4759902"/>
          </a:xfrm>
        </p:spPr>
        <p:txBody>
          <a:bodyPr>
            <a:normAutofit/>
          </a:bodyPr>
          <a:lstStyle/>
          <a:p>
            <a:r>
              <a:rPr lang="en-US" dirty="0"/>
              <a:t>Our goal is finding inpatient clusters of MRSA</a:t>
            </a:r>
          </a:p>
          <a:p>
            <a:r>
              <a:rPr lang="en-US" dirty="0"/>
              <a:t>Step #1.  Create a WHONET file with patient “first isolates”</a:t>
            </a:r>
            <a:r>
              <a:rPr lang="en-US" i="1" dirty="0"/>
              <a:t> </a:t>
            </a:r>
            <a:r>
              <a:rPr lang="en-US" dirty="0"/>
              <a:t>of MRSA.</a:t>
            </a:r>
          </a:p>
          <a:p>
            <a:r>
              <a:rPr lang="en-US" dirty="0"/>
              <a:t>Step #2.  Create a WHONET file with patient “first isolates” that happened on Hospital Day #3 or later.</a:t>
            </a:r>
          </a:p>
        </p:txBody>
      </p:sp>
    </p:spTree>
    <p:extLst>
      <p:ext uri="{BB962C8B-B14F-4D97-AF65-F5344CB8AC3E}">
        <p14:creationId xmlns:p14="http://schemas.microsoft.com/office/powerpoint/2010/main" val="3226956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A945-C7DE-52B2-6EAE-4E8C08E1352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8606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46826" y="-51967"/>
            <a:ext cx="10515600" cy="1325563"/>
          </a:xfrm>
        </p:spPr>
        <p:txBody>
          <a:bodyPr/>
          <a:lstStyle/>
          <a:p>
            <a:r>
              <a:rPr lang="en-US" dirty="0"/>
              <a:t>Review - Webinar agenda for Part 1</a:t>
            </a:r>
          </a:p>
        </p:txBody>
      </p:sp>
      <p:sp>
        <p:nvSpPr>
          <p:cNvPr id="3" name="Content Placeholder 2">
            <a:extLst>
              <a:ext uri="{FF2B5EF4-FFF2-40B4-BE49-F238E27FC236}">
                <a16:creationId xmlns:a16="http://schemas.microsoft.com/office/drawing/2014/main" id="{3F60C672-117F-7EA0-CF4E-2E1ED0E2F4EB}"/>
              </a:ext>
            </a:extLst>
          </p:cNvPr>
          <p:cNvSpPr>
            <a:spLocks noGrp="1"/>
          </p:cNvSpPr>
          <p:nvPr>
            <p:ph idx="1"/>
          </p:nvPr>
        </p:nvSpPr>
        <p:spPr>
          <a:xfrm>
            <a:off x="846826" y="1424575"/>
            <a:ext cx="10515600" cy="4351338"/>
          </a:xfrm>
        </p:spPr>
        <p:txBody>
          <a:bodyPr>
            <a:normAutofit/>
          </a:bodyPr>
          <a:lstStyle/>
          <a:p>
            <a:r>
              <a:rPr lang="en-US" dirty="0"/>
              <a:t>Approaches to the detection of possible outbreaks</a:t>
            </a:r>
          </a:p>
          <a:p>
            <a:r>
              <a:rPr lang="en-US" dirty="0"/>
              <a:t>WHONET and data preparation</a:t>
            </a:r>
          </a:p>
          <a:p>
            <a:r>
              <a:rPr lang="en-US" dirty="0"/>
              <a:t>WHONET demonstration of cluster detection using default settings</a:t>
            </a:r>
          </a:p>
          <a:p>
            <a:r>
              <a:rPr lang="en-US" dirty="0"/>
              <a:t>Interpretation of results</a:t>
            </a:r>
          </a:p>
          <a:p>
            <a:r>
              <a:rPr lang="en-US" dirty="0"/>
              <a:t>WHONET-</a:t>
            </a:r>
            <a:r>
              <a:rPr lang="en-US" dirty="0" err="1"/>
              <a:t>SaTScan</a:t>
            </a:r>
            <a:r>
              <a:rPr lang="en-US" dirty="0"/>
              <a:t> analysis options</a:t>
            </a:r>
          </a:p>
          <a:p>
            <a:r>
              <a:rPr lang="en-US" dirty="0"/>
              <a:t>Examples from the literature</a:t>
            </a:r>
          </a:p>
        </p:txBody>
      </p:sp>
    </p:spTree>
    <p:extLst>
      <p:ext uri="{BB962C8B-B14F-4D97-AF65-F5344CB8AC3E}">
        <p14:creationId xmlns:p14="http://schemas.microsoft.com/office/powerpoint/2010/main" val="113541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599196" y="189894"/>
            <a:ext cx="9881897" cy="1219200"/>
          </a:xfrm>
        </p:spPr>
        <p:txBody>
          <a:bodyPr>
            <a:normAutofit/>
          </a:bodyPr>
          <a:lstStyle/>
          <a:p>
            <a:pPr algn="l"/>
            <a:r>
              <a:rPr lang="en-US" dirty="0"/>
              <a:t>Part 1 – Strategies for outbreak detection</a:t>
            </a:r>
          </a:p>
        </p:txBody>
      </p:sp>
      <p:sp>
        <p:nvSpPr>
          <p:cNvPr id="643075" name="Rectangle 3"/>
          <p:cNvSpPr>
            <a:spLocks noGrp="1" noChangeArrowheads="1"/>
          </p:cNvSpPr>
          <p:nvPr>
            <p:ph type="body" idx="1"/>
          </p:nvPr>
        </p:nvSpPr>
        <p:spPr>
          <a:xfrm>
            <a:off x="807477" y="1610119"/>
            <a:ext cx="8839200" cy="4114800"/>
          </a:xfrm>
        </p:spPr>
        <p:txBody>
          <a:bodyPr/>
          <a:lstStyle/>
          <a:p>
            <a:pPr>
              <a:lnSpc>
                <a:spcPct val="90000"/>
              </a:lnSpc>
            </a:pPr>
            <a:r>
              <a:rPr lang="en-US" dirty="0"/>
              <a:t>Anecdotal</a:t>
            </a:r>
          </a:p>
          <a:p>
            <a:pPr>
              <a:lnSpc>
                <a:spcPct val="90000"/>
              </a:lnSpc>
            </a:pPr>
            <a:r>
              <a:rPr lang="en-US" dirty="0"/>
              <a:t>Regular manual review of lab data</a:t>
            </a:r>
          </a:p>
          <a:p>
            <a:pPr>
              <a:lnSpc>
                <a:spcPct val="90000"/>
              </a:lnSpc>
            </a:pPr>
            <a:r>
              <a:rPr lang="en-US" dirty="0"/>
              <a:t>Statistical algorithms</a:t>
            </a:r>
          </a:p>
          <a:p>
            <a:pPr lvl="1">
              <a:lnSpc>
                <a:spcPct val="90000"/>
              </a:lnSpc>
            </a:pPr>
            <a:r>
              <a:rPr lang="en-US" dirty="0"/>
              <a:t>Simple rules</a:t>
            </a:r>
          </a:p>
          <a:p>
            <a:pPr lvl="1">
              <a:lnSpc>
                <a:spcPct val="90000"/>
              </a:lnSpc>
            </a:pPr>
            <a:r>
              <a:rPr lang="en-US" dirty="0"/>
              <a:t>Advanced algorithms with statistical thresholds</a:t>
            </a:r>
          </a:p>
        </p:txBody>
      </p:sp>
    </p:spTree>
    <p:extLst>
      <p:ext uri="{BB962C8B-B14F-4D97-AF65-F5344CB8AC3E}">
        <p14:creationId xmlns:p14="http://schemas.microsoft.com/office/powerpoint/2010/main" val="51447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85C1-1172-F00B-2593-78EAB10F37AF}"/>
            </a:ext>
          </a:extLst>
        </p:cNvPr>
        <p:cNvGrpSpPr/>
        <p:nvPr/>
      </p:nvGrpSpPr>
      <p:grpSpPr>
        <a:xfrm>
          <a:off x="0" y="0"/>
          <a:ext cx="0" cy="0"/>
          <a:chOff x="0" y="0"/>
          <a:chExt cx="0" cy="0"/>
        </a:xfrm>
      </p:grpSpPr>
      <p:pic>
        <p:nvPicPr>
          <p:cNvPr id="674818" name="Picture 2">
            <a:extLst>
              <a:ext uri="{FF2B5EF4-FFF2-40B4-BE49-F238E27FC236}">
                <a16:creationId xmlns:a16="http://schemas.microsoft.com/office/drawing/2014/main" id="{08329746-F7C2-4F0C-FEA2-E0125DC98869}"/>
              </a:ext>
            </a:extLst>
          </p:cNvPr>
          <p:cNvPicPr>
            <a:picLocks noChangeAspect="1" noChangeArrowheads="1"/>
          </p:cNvPicPr>
          <p:nvPr/>
        </p:nvPicPr>
        <p:blipFill>
          <a:blip r:embed="rId3" cstate="print"/>
          <a:srcRect/>
          <a:stretch>
            <a:fillRect/>
          </a:stretch>
        </p:blipFill>
        <p:spPr bwMode="auto">
          <a:xfrm>
            <a:off x="1535114" y="3176"/>
            <a:ext cx="9132887" cy="6850063"/>
          </a:xfrm>
          <a:prstGeom prst="rect">
            <a:avLst/>
          </a:prstGeom>
          <a:noFill/>
          <a:ln w="9525">
            <a:noFill/>
            <a:miter lim="800000"/>
            <a:headEnd/>
            <a:tailEnd/>
          </a:ln>
          <a:effectLst/>
        </p:spPr>
      </p:pic>
      <p:sp>
        <p:nvSpPr>
          <p:cNvPr id="674819" name="Text Box 3">
            <a:extLst>
              <a:ext uri="{FF2B5EF4-FFF2-40B4-BE49-F238E27FC236}">
                <a16:creationId xmlns:a16="http://schemas.microsoft.com/office/drawing/2014/main" id="{6AA63385-3498-50AD-0FD5-877890EB928E}"/>
              </a:ext>
            </a:extLst>
          </p:cNvPr>
          <p:cNvSpPr txBox="1">
            <a:spLocks noChangeArrowheads="1"/>
          </p:cNvSpPr>
          <p:nvPr/>
        </p:nvSpPr>
        <p:spPr bwMode="auto">
          <a:xfrm>
            <a:off x="1428205" y="6400801"/>
            <a:ext cx="2382704" cy="461665"/>
          </a:xfrm>
          <a:prstGeom prst="rect">
            <a:avLst/>
          </a:prstGeom>
          <a:noFill/>
          <a:ln w="9525">
            <a:noFill/>
            <a:miter lim="800000"/>
            <a:headEnd/>
            <a:tailEnd/>
          </a:ln>
          <a:effectLst/>
        </p:spPr>
        <p:txBody>
          <a:bodyPr wrap="none">
            <a:spAutoFit/>
          </a:bodyPr>
          <a:lstStyle/>
          <a:p>
            <a:r>
              <a:rPr lang="es-AR" sz="2400" dirty="0">
                <a:hlinkClick r:id="rId4"/>
              </a:rPr>
              <a:t>www.satscan.org</a:t>
            </a:r>
            <a:endParaRPr lang="es-AR" sz="2400" dirty="0"/>
          </a:p>
        </p:txBody>
      </p:sp>
    </p:spTree>
    <p:extLst>
      <p:ext uri="{BB962C8B-B14F-4D97-AF65-F5344CB8AC3E}">
        <p14:creationId xmlns:p14="http://schemas.microsoft.com/office/powerpoint/2010/main" val="425224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35F0F-58CB-8953-4B0F-562FCD6CC0C2}"/>
            </a:ext>
          </a:extLst>
        </p:cNvPr>
        <p:cNvGrpSpPr/>
        <p:nvPr/>
      </p:nvGrpSpPr>
      <p:grpSpPr>
        <a:xfrm>
          <a:off x="0" y="0"/>
          <a:ext cx="0" cy="0"/>
          <a:chOff x="0" y="0"/>
          <a:chExt cx="0" cy="0"/>
        </a:xfrm>
      </p:grpSpPr>
      <p:pic>
        <p:nvPicPr>
          <p:cNvPr id="106501" name="Picture 5">
            <a:extLst>
              <a:ext uri="{FF2B5EF4-FFF2-40B4-BE49-F238E27FC236}">
                <a16:creationId xmlns:a16="http://schemas.microsoft.com/office/drawing/2014/main" id="{D7E4949E-0536-7B9A-2A0E-C0F8416162A9}"/>
              </a:ext>
            </a:extLst>
          </p:cNvPr>
          <p:cNvPicPr>
            <a:picLocks noChangeAspect="1" noChangeArrowheads="1"/>
          </p:cNvPicPr>
          <p:nvPr/>
        </p:nvPicPr>
        <p:blipFill>
          <a:blip r:embed="rId2" cstate="print"/>
          <a:srcRect/>
          <a:stretch>
            <a:fillRect/>
          </a:stretch>
        </p:blipFill>
        <p:spPr bwMode="auto">
          <a:xfrm>
            <a:off x="418010" y="4128362"/>
            <a:ext cx="4495800" cy="2008562"/>
          </a:xfrm>
          <a:prstGeom prst="rect">
            <a:avLst/>
          </a:prstGeom>
          <a:noFill/>
          <a:ln w="9525">
            <a:noFill/>
            <a:miter lim="800000"/>
            <a:headEnd/>
            <a:tailEnd/>
          </a:ln>
        </p:spPr>
      </p:pic>
      <p:pic>
        <p:nvPicPr>
          <p:cNvPr id="106497" name="Picture 1">
            <a:extLst>
              <a:ext uri="{FF2B5EF4-FFF2-40B4-BE49-F238E27FC236}">
                <a16:creationId xmlns:a16="http://schemas.microsoft.com/office/drawing/2014/main" id="{871A7832-57FA-BA9E-EB93-DFE146C670E8}"/>
              </a:ext>
            </a:extLst>
          </p:cNvPr>
          <p:cNvPicPr>
            <a:picLocks noChangeAspect="1" noChangeArrowheads="1"/>
          </p:cNvPicPr>
          <p:nvPr/>
        </p:nvPicPr>
        <p:blipFill>
          <a:blip r:embed="rId3" cstate="print"/>
          <a:srcRect/>
          <a:stretch>
            <a:fillRect/>
          </a:stretch>
        </p:blipFill>
        <p:spPr bwMode="auto">
          <a:xfrm>
            <a:off x="570411" y="1143000"/>
            <a:ext cx="4102393" cy="2038350"/>
          </a:xfrm>
          <a:prstGeom prst="rect">
            <a:avLst/>
          </a:prstGeom>
          <a:noFill/>
          <a:ln w="9525">
            <a:noFill/>
            <a:miter lim="800000"/>
            <a:headEnd/>
            <a:tailEnd/>
          </a:ln>
        </p:spPr>
      </p:pic>
      <p:sp>
        <p:nvSpPr>
          <p:cNvPr id="2" name="Title 1">
            <a:extLst>
              <a:ext uri="{FF2B5EF4-FFF2-40B4-BE49-F238E27FC236}">
                <a16:creationId xmlns:a16="http://schemas.microsoft.com/office/drawing/2014/main" id="{2B09B0B0-55EE-D115-92DF-7F9F4E86BF72}"/>
              </a:ext>
            </a:extLst>
          </p:cNvPr>
          <p:cNvSpPr>
            <a:spLocks noGrp="1"/>
          </p:cNvSpPr>
          <p:nvPr>
            <p:ph type="title"/>
          </p:nvPr>
        </p:nvSpPr>
        <p:spPr>
          <a:xfrm>
            <a:off x="241659" y="91437"/>
            <a:ext cx="10983690" cy="1143000"/>
          </a:xfrm>
        </p:spPr>
        <p:txBody>
          <a:bodyPr>
            <a:normAutofit/>
          </a:bodyPr>
          <a:lstStyle/>
          <a:p>
            <a:r>
              <a:rPr lang="en-US" dirty="0" err="1"/>
              <a:t>SaTScan</a:t>
            </a:r>
            <a:r>
              <a:rPr lang="en-US" dirty="0"/>
              <a:t> and cluster detection by any variable</a:t>
            </a:r>
          </a:p>
        </p:txBody>
      </p:sp>
      <p:sp>
        <p:nvSpPr>
          <p:cNvPr id="3" name="Content Placeholder 2">
            <a:extLst>
              <a:ext uri="{FF2B5EF4-FFF2-40B4-BE49-F238E27FC236}">
                <a16:creationId xmlns:a16="http://schemas.microsoft.com/office/drawing/2014/main" id="{5D354A6C-EEA3-EE11-D6DA-E68F0385A9B6}"/>
              </a:ext>
            </a:extLst>
          </p:cNvPr>
          <p:cNvSpPr>
            <a:spLocks noGrp="1"/>
          </p:cNvSpPr>
          <p:nvPr>
            <p:ph idx="1"/>
          </p:nvPr>
        </p:nvSpPr>
        <p:spPr>
          <a:xfrm>
            <a:off x="1789610" y="1600200"/>
            <a:ext cx="2514600" cy="533400"/>
          </a:xfrm>
        </p:spPr>
        <p:txBody>
          <a:bodyPr/>
          <a:lstStyle/>
          <a:p>
            <a:pPr>
              <a:buNone/>
            </a:pPr>
            <a:r>
              <a:rPr lang="en-US" dirty="0"/>
              <a:t>By organism</a:t>
            </a:r>
          </a:p>
        </p:txBody>
      </p:sp>
      <p:pic>
        <p:nvPicPr>
          <p:cNvPr id="106499" name="Picture 3">
            <a:extLst>
              <a:ext uri="{FF2B5EF4-FFF2-40B4-BE49-F238E27FC236}">
                <a16:creationId xmlns:a16="http://schemas.microsoft.com/office/drawing/2014/main" id="{90A3C553-AF37-C400-9721-990DF67A5A20}"/>
              </a:ext>
            </a:extLst>
          </p:cNvPr>
          <p:cNvPicPr>
            <a:picLocks noChangeAspect="1" noChangeArrowheads="1"/>
          </p:cNvPicPr>
          <p:nvPr/>
        </p:nvPicPr>
        <p:blipFill>
          <a:blip r:embed="rId4" cstate="print"/>
          <a:srcRect/>
          <a:stretch>
            <a:fillRect/>
          </a:stretch>
        </p:blipFill>
        <p:spPr bwMode="auto">
          <a:xfrm>
            <a:off x="5744118" y="1143001"/>
            <a:ext cx="4638675" cy="2304811"/>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1C8030E4-0579-ADDD-8362-331D4170C7DC}"/>
              </a:ext>
            </a:extLst>
          </p:cNvPr>
          <p:cNvSpPr txBox="1">
            <a:spLocks/>
          </p:cNvSpPr>
          <p:nvPr/>
        </p:nvSpPr>
        <p:spPr bwMode="auto">
          <a:xfrm>
            <a:off x="7410992" y="1676400"/>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2800" kern="0" dirty="0">
                <a:solidFill>
                  <a:srgbClr val="000066"/>
                </a:solidFill>
              </a:rPr>
              <a:t>By ward</a:t>
            </a:r>
          </a:p>
        </p:txBody>
      </p:sp>
      <p:sp>
        <p:nvSpPr>
          <p:cNvPr id="10" name="Content Placeholder 2">
            <a:extLst>
              <a:ext uri="{FF2B5EF4-FFF2-40B4-BE49-F238E27FC236}">
                <a16:creationId xmlns:a16="http://schemas.microsoft.com/office/drawing/2014/main" id="{29264F83-CCC2-C86C-9E32-AB43850F5957}"/>
              </a:ext>
            </a:extLst>
          </p:cNvPr>
          <p:cNvSpPr txBox="1">
            <a:spLocks/>
          </p:cNvSpPr>
          <p:nvPr/>
        </p:nvSpPr>
        <p:spPr bwMode="auto">
          <a:xfrm>
            <a:off x="1637210" y="4419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2800" kern="0" dirty="0">
                <a:solidFill>
                  <a:srgbClr val="000066"/>
                </a:solidFill>
              </a:rPr>
              <a:t>By resistance profile</a:t>
            </a:r>
          </a:p>
        </p:txBody>
      </p:sp>
      <p:pic>
        <p:nvPicPr>
          <p:cNvPr id="11" name="Picture 10">
            <a:extLst>
              <a:ext uri="{FF2B5EF4-FFF2-40B4-BE49-F238E27FC236}">
                <a16:creationId xmlns:a16="http://schemas.microsoft.com/office/drawing/2014/main" id="{D9D60406-3C46-F74C-95FF-0864DF74256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420393" y="4648200"/>
            <a:ext cx="3590925" cy="1676400"/>
          </a:xfrm>
          <a:prstGeom prst="rect">
            <a:avLst/>
          </a:prstGeom>
        </p:spPr>
      </p:pic>
      <p:sp>
        <p:nvSpPr>
          <p:cNvPr id="12" name="Content Placeholder 2">
            <a:extLst>
              <a:ext uri="{FF2B5EF4-FFF2-40B4-BE49-F238E27FC236}">
                <a16:creationId xmlns:a16="http://schemas.microsoft.com/office/drawing/2014/main" id="{099133FF-C24A-33F8-683B-A95163216875}"/>
              </a:ext>
            </a:extLst>
          </p:cNvPr>
          <p:cNvSpPr txBox="1">
            <a:spLocks/>
          </p:cNvSpPr>
          <p:nvPr/>
        </p:nvSpPr>
        <p:spPr bwMode="auto">
          <a:xfrm>
            <a:off x="6420392" y="4038600"/>
            <a:ext cx="35909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2800" kern="0" dirty="0">
                <a:solidFill>
                  <a:srgbClr val="000066"/>
                </a:solidFill>
              </a:rPr>
              <a:t>By latitude/longitude</a:t>
            </a:r>
          </a:p>
        </p:txBody>
      </p:sp>
      <p:sp>
        <p:nvSpPr>
          <p:cNvPr id="13" name="Content Placeholder 2">
            <a:extLst>
              <a:ext uri="{FF2B5EF4-FFF2-40B4-BE49-F238E27FC236}">
                <a16:creationId xmlns:a16="http://schemas.microsoft.com/office/drawing/2014/main" id="{3B83D69A-C6C7-4ACC-D7A4-69435449E548}"/>
              </a:ext>
            </a:extLst>
          </p:cNvPr>
          <p:cNvSpPr txBox="1">
            <a:spLocks/>
          </p:cNvSpPr>
          <p:nvPr/>
        </p:nvSpPr>
        <p:spPr bwMode="auto">
          <a:xfrm>
            <a:off x="494210" y="6400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2400" kern="0" dirty="0">
                <a:solidFill>
                  <a:srgbClr val="000066"/>
                </a:solidFill>
              </a:rPr>
              <a:t>And by combinations:  Ward groups + resistance profile, etc.</a:t>
            </a:r>
            <a:endParaRPr lang="en-US" sz="2800" kern="0" dirty="0">
              <a:solidFill>
                <a:srgbClr val="000066"/>
              </a:solidFill>
            </a:endParaRPr>
          </a:p>
        </p:txBody>
      </p:sp>
    </p:spTree>
    <p:extLst>
      <p:ext uri="{BB962C8B-B14F-4D97-AF65-F5344CB8AC3E}">
        <p14:creationId xmlns:p14="http://schemas.microsoft.com/office/powerpoint/2010/main" val="34518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38200" y="1219486"/>
            <a:ext cx="10515600" cy="1325563"/>
          </a:xfrm>
        </p:spPr>
        <p:txBody>
          <a:bodyPr/>
          <a:lstStyle/>
          <a:p>
            <a:r>
              <a:rPr lang="en-US" dirty="0"/>
              <a:t>Part 1 – WHONET and data preparation</a:t>
            </a:r>
          </a:p>
        </p:txBody>
      </p:sp>
    </p:spTree>
    <p:extLst>
      <p:ext uri="{BB962C8B-B14F-4D97-AF65-F5344CB8AC3E}">
        <p14:creationId xmlns:p14="http://schemas.microsoft.com/office/powerpoint/2010/main" val="244928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E91F-6CA6-7AED-C0A5-FF8AA69D0A60}"/>
              </a:ext>
            </a:extLst>
          </p:cNvPr>
          <p:cNvSpPr>
            <a:spLocks noGrp="1"/>
          </p:cNvSpPr>
          <p:nvPr>
            <p:ph type="title"/>
          </p:nvPr>
        </p:nvSpPr>
        <p:spPr>
          <a:xfrm>
            <a:off x="524690" y="-35471"/>
            <a:ext cx="10515600" cy="1325563"/>
          </a:xfrm>
        </p:spPr>
        <p:txBody>
          <a:bodyPr/>
          <a:lstStyle/>
          <a:p>
            <a:r>
              <a:rPr lang="en-US" dirty="0"/>
              <a:t>Data preparation</a:t>
            </a:r>
          </a:p>
        </p:txBody>
      </p:sp>
      <p:sp>
        <p:nvSpPr>
          <p:cNvPr id="3" name="Content Placeholder 2">
            <a:extLst>
              <a:ext uri="{FF2B5EF4-FFF2-40B4-BE49-F238E27FC236}">
                <a16:creationId xmlns:a16="http://schemas.microsoft.com/office/drawing/2014/main" id="{EC3FA8B3-AFF2-4344-D6E2-4329DDA86DF1}"/>
              </a:ext>
            </a:extLst>
          </p:cNvPr>
          <p:cNvSpPr>
            <a:spLocks noGrp="1"/>
          </p:cNvSpPr>
          <p:nvPr>
            <p:ph idx="1"/>
          </p:nvPr>
        </p:nvSpPr>
        <p:spPr>
          <a:xfrm>
            <a:off x="474330" y="1320527"/>
            <a:ext cx="11663039" cy="4975770"/>
          </a:xfrm>
        </p:spPr>
        <p:txBody>
          <a:bodyPr>
            <a:normAutofit fontScale="92500" lnSpcReduction="10000"/>
          </a:bodyPr>
          <a:lstStyle/>
          <a:p>
            <a:r>
              <a:rPr lang="en-US" dirty="0"/>
              <a:t>Choose a subset of isolates in which you want to look for possible outbreaks.</a:t>
            </a:r>
          </a:p>
          <a:p>
            <a:r>
              <a:rPr lang="en-US" dirty="0"/>
              <a:t>Simple data preparation in one step – Covered in Part 1 of the webinar</a:t>
            </a:r>
          </a:p>
          <a:p>
            <a:pPr lvl="1"/>
            <a:r>
              <a:rPr lang="en-US" dirty="0"/>
              <a:t>For patients with multiple isolates of the same species, remove “repeat” isolates from the same patient.</a:t>
            </a:r>
          </a:p>
          <a:p>
            <a:r>
              <a:rPr lang="en-US" dirty="0"/>
              <a:t>Advanced data preparation in multiple steps –Covered in Part 2 of the webinar</a:t>
            </a:r>
          </a:p>
          <a:p>
            <a:pPr lvl="1"/>
            <a:r>
              <a:rPr lang="en-US" dirty="0"/>
              <a:t>For the detection of outbreaks of hospital-acquired infections:</a:t>
            </a:r>
          </a:p>
          <a:p>
            <a:pPr lvl="2"/>
            <a:r>
              <a:rPr lang="en-US" dirty="0"/>
              <a:t>Filter for “inpatient” isolates only.  This is not ideal since many inpatients have been hospitalized with community infections.</a:t>
            </a:r>
          </a:p>
          <a:p>
            <a:pPr lvl="2"/>
            <a:r>
              <a:rPr lang="en-US" dirty="0"/>
              <a:t>Filter for “inpatient” isolates on “Hospital Day 3 or later”.</a:t>
            </a:r>
          </a:p>
          <a:p>
            <a:pPr lvl="1"/>
            <a:r>
              <a:rPr lang="en-US" dirty="0"/>
              <a:t>For the detection of specific priority microbial populations</a:t>
            </a:r>
          </a:p>
          <a:p>
            <a:pPr lvl="2"/>
            <a:r>
              <a:rPr lang="en-US" dirty="0"/>
              <a:t>Filter for important characteristics, such as MRSA or imipenem-resistant </a:t>
            </a:r>
            <a:r>
              <a:rPr lang="en-US" i="1" dirty="0"/>
              <a:t>Escherichia coli</a:t>
            </a:r>
            <a:endParaRPr lang="en-US" dirty="0"/>
          </a:p>
          <a:p>
            <a:pPr lvl="1"/>
            <a:r>
              <a:rPr lang="en-US" dirty="0"/>
              <a:t>Include or exclude “screening isolates”</a:t>
            </a:r>
          </a:p>
          <a:p>
            <a:pPr lvl="1"/>
            <a:r>
              <a:rPr lang="en-US" dirty="0"/>
              <a:t>Filtering needs to be accomplished as a series of steps to produce a smaller WHONET file for analysis.</a:t>
            </a:r>
          </a:p>
          <a:p>
            <a:pPr lvl="1"/>
            <a:endParaRPr lang="en-US" dirty="0"/>
          </a:p>
        </p:txBody>
      </p:sp>
    </p:spTree>
    <p:extLst>
      <p:ext uri="{BB962C8B-B14F-4D97-AF65-F5344CB8AC3E}">
        <p14:creationId xmlns:p14="http://schemas.microsoft.com/office/powerpoint/2010/main" val="401955255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3231</Words>
  <Application>Microsoft Office PowerPoint</Application>
  <PresentationFormat>Widescreen</PresentationFormat>
  <Paragraphs>255</Paragraphs>
  <Slides>37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Calibri Light</vt:lpstr>
      <vt:lpstr>1_Custom Design</vt:lpstr>
      <vt:lpstr>2_Custom Design</vt:lpstr>
      <vt:lpstr>WHONET-SaTScan and Cluster/Outbreak Detection Part 2</vt:lpstr>
      <vt:lpstr>WHONET Webinar series</vt:lpstr>
      <vt:lpstr>Webinar agenda</vt:lpstr>
      <vt:lpstr>Review - Webinar agenda for Part 1</vt:lpstr>
      <vt:lpstr>Part 1 – Strategies for outbreak detection</vt:lpstr>
      <vt:lpstr>PowerPoint Presentation</vt:lpstr>
      <vt:lpstr>SaTScan and cluster detection by any variable</vt:lpstr>
      <vt:lpstr>Part 1 – WHONET and data preparation</vt:lpstr>
      <vt:lpstr>Data preparation</vt:lpstr>
      <vt:lpstr>Part 1 – WHONET demonstration using default settings… and interpretation of results</vt:lpstr>
      <vt:lpstr>WHONET Analysis types</vt:lpstr>
      <vt:lpstr>Possible explanations of statistically significant case clusters</vt:lpstr>
      <vt:lpstr>Part 1 – WHONET-SaTScan options</vt:lpstr>
      <vt:lpstr>Options for the cluster alerts - Retrospective</vt:lpstr>
      <vt:lpstr>Options for the cluster alerts – Simulated prospective</vt:lpstr>
      <vt:lpstr>P-values</vt:lpstr>
      <vt:lpstr>P-value thresholds</vt:lpstr>
      <vt:lpstr>P-values and recurrence intervals</vt:lpstr>
      <vt:lpstr>Caution about p-values and RIs in this presentation</vt:lpstr>
      <vt:lpstr>WHONET parameter settings</vt:lpstr>
      <vt:lpstr>Quick demonstration</vt:lpstr>
      <vt:lpstr>Cluster/outbreak detection – Part 2</vt:lpstr>
      <vt:lpstr>Advanced parameters</vt:lpstr>
      <vt:lpstr>Non-parametric locations and groups of locations</vt:lpstr>
      <vt:lpstr>Meta-location groupings</vt:lpstr>
      <vt:lpstr>Macros and “BEGIN ANALYSIS” User-defined reports</vt:lpstr>
      <vt:lpstr>Strategies for assessment and validation of statistical signals</vt:lpstr>
      <vt:lpstr>Retrospective assessment</vt:lpstr>
      <vt:lpstr>Prospective assessment</vt:lpstr>
      <vt:lpstr>Optimization of parameters</vt:lpstr>
      <vt:lpstr>Advanced data preparation</vt:lpstr>
      <vt:lpstr>Creating a WHONET file from a WHONET file</vt:lpstr>
      <vt:lpstr>Creating a filtered WHONET file – Example #1</vt:lpstr>
      <vt:lpstr>Creating a filtered WHONET file – Example #2</vt:lpstr>
      <vt:lpstr>Creating a filtered WHONET file – Example #3</vt:lpstr>
      <vt:lpstr>Creating a filtered WHONET file – Example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ESQUILLON, Alan Siegfrid</dc:creator>
  <cp:lastModifiedBy>John Stelling</cp:lastModifiedBy>
  <cp:revision>79</cp:revision>
  <dcterms:created xsi:type="dcterms:W3CDTF">2023-08-30T13:42:28Z</dcterms:created>
  <dcterms:modified xsi:type="dcterms:W3CDTF">2024-03-05T06:51:01Z</dcterms:modified>
</cp:coreProperties>
</file>