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524" r:id="rId2"/>
    <p:sldId id="2147376723" r:id="rId3"/>
    <p:sldId id="2147376722" r:id="rId4"/>
    <p:sldId id="454" r:id="rId5"/>
    <p:sldId id="1155" r:id="rId6"/>
    <p:sldId id="2147376711" r:id="rId7"/>
    <p:sldId id="2147376651" r:id="rId8"/>
    <p:sldId id="2147376712" r:id="rId9"/>
    <p:sldId id="2147376717" r:id="rId10"/>
    <p:sldId id="2147376719" r:id="rId11"/>
    <p:sldId id="2147376724" r:id="rId12"/>
    <p:sldId id="2147376659" r:id="rId13"/>
    <p:sldId id="2147376725" r:id="rId14"/>
    <p:sldId id="910" r:id="rId15"/>
    <p:sldId id="916" r:id="rId16"/>
    <p:sldId id="917" r:id="rId17"/>
    <p:sldId id="914" r:id="rId18"/>
    <p:sldId id="2147376726" r:id="rId19"/>
    <p:sldId id="911" r:id="rId20"/>
    <p:sldId id="885" r:id="rId21"/>
    <p:sldId id="882" r:id="rId22"/>
    <p:sldId id="890" r:id="rId23"/>
    <p:sldId id="892" r:id="rId24"/>
    <p:sldId id="912" r:id="rId25"/>
    <p:sldId id="118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5706" autoAdjust="0"/>
  </p:normalViewPr>
  <p:slideViewPr>
    <p:cSldViewPr snapToGrid="0">
      <p:cViewPr>
        <p:scale>
          <a:sx n="80" d="100"/>
          <a:sy n="80" d="100"/>
        </p:scale>
        <p:origin x="558" y="13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60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83D104-9512-4AB9-B431-1BBD303F71EC}" type="datetimeFigureOut">
              <a:rPr lang="en-US" smtClean="0"/>
              <a:t>10/20/2026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5166C4-5DFA-40FF-AD23-60B7CD8FB031}" type="slidenum">
              <a:rPr lang="en-US" smtClean="0"/>
              <a:t>‹#›</a:t>
            </a:fld>
            <a:endParaRPr lang="en-US" dirty="0"/>
          </a:p>
        </p:txBody>
      </p:sp>
    </p:spTree>
    <p:extLst>
      <p:ext uri="{BB962C8B-B14F-4D97-AF65-F5344CB8AC3E}">
        <p14:creationId xmlns:p14="http://schemas.microsoft.com/office/powerpoint/2010/main" val="3150573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fld id="{7E3A3D4C-801F-473D-B5F1-58EAE4BBA71E}" type="slidenum">
              <a:rPr lang="en-GB" altLang="en-US" smtClean="0">
                <a:solidFill>
                  <a:prstClr val="black"/>
                </a:solidFill>
              </a:rPr>
              <a:pPr/>
              <a:t>4</a:t>
            </a:fld>
            <a:endParaRPr lang="en-GB" altLang="en-US" dirty="0">
              <a:solidFill>
                <a:prstClr val="black"/>
              </a:solidFill>
            </a:endParaRPr>
          </a:p>
        </p:txBody>
      </p:sp>
    </p:spTree>
    <p:extLst>
      <p:ext uri="{BB962C8B-B14F-4D97-AF65-F5344CB8AC3E}">
        <p14:creationId xmlns:p14="http://schemas.microsoft.com/office/powerpoint/2010/main" val="3845806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7AAA9-EDA8-2881-E30C-5C4682B494B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5FBB26-FF12-A844-F826-9E9D3AA5BAE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dirty="0"/>
          </a:p>
        </p:txBody>
      </p:sp>
      <p:sp>
        <p:nvSpPr>
          <p:cNvPr id="3" name="Date Placeholder 2">
            <a:extLst>
              <a:ext uri="{FF2B5EF4-FFF2-40B4-BE49-F238E27FC236}">
                <a16:creationId xmlns:a16="http://schemas.microsoft.com/office/drawing/2014/main" id="{91612158-00DB-6022-C582-DCCDF504778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55D3E0E-280F-7518-3307-4F99B27E9E8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a:extLst>
              <a:ext uri="{FF2B5EF4-FFF2-40B4-BE49-F238E27FC236}">
                <a16:creationId xmlns:a16="http://schemas.microsoft.com/office/drawing/2014/main" id="{F94A3F6E-242F-66A4-EFF8-B408764629C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1</a:t>
            </a:r>
          </a:p>
        </p:txBody>
      </p:sp>
      <p:sp>
        <p:nvSpPr>
          <p:cNvPr id="6" name="Footer Placeholder 5">
            <a:extLst>
              <a:ext uri="{FF2B5EF4-FFF2-40B4-BE49-F238E27FC236}">
                <a16:creationId xmlns:a16="http://schemas.microsoft.com/office/drawing/2014/main" id="{CD43BDCF-B589-BD01-D119-67E170EEEA8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a:extLst>
              <a:ext uri="{FF2B5EF4-FFF2-40B4-BE49-F238E27FC236}">
                <a16:creationId xmlns:a16="http://schemas.microsoft.com/office/drawing/2014/main" id="{34D94B15-7875-0AB4-B5C2-D2959C74318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140855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B00E2-5E61-7FA2-8F71-3F791F16EB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6849C5-1BAB-9636-0285-CFFE906F401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96C3B83-3672-6FEF-C760-428F1A86DF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8512A9-A1E5-097A-D2CC-95424482CA45}"/>
              </a:ext>
            </a:extLst>
          </p:cNvPr>
          <p:cNvSpPr>
            <a:spLocks noGrp="1"/>
          </p:cNvSpPr>
          <p:nvPr>
            <p:ph type="sldNum" sz="quarter" idx="5"/>
          </p:nvPr>
        </p:nvSpPr>
        <p:spPr/>
        <p:txBody>
          <a:bodyPr/>
          <a:lstStyle/>
          <a:p>
            <a:fld id="{A5E3C11F-4266-47CF-B431-DD567AF05192}" type="slidenum">
              <a:rPr lang="en-GB" altLang="en-US" smtClean="0"/>
              <a:pPr/>
              <a:t>9</a:t>
            </a:fld>
            <a:endParaRPr lang="en-GB" altLang="en-US" dirty="0"/>
          </a:p>
        </p:txBody>
      </p:sp>
    </p:spTree>
    <p:extLst>
      <p:ext uri="{BB962C8B-B14F-4D97-AF65-F5344CB8AC3E}">
        <p14:creationId xmlns:p14="http://schemas.microsoft.com/office/powerpoint/2010/main" val="2761698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C15CF-9E36-CD4A-8D4D-E68ADB5F7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0D3B9-3B22-C993-88C1-EFAED9D253E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8C441A0-C643-5F00-D3CD-1338AAEBD1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097140-BA27-D7FF-FA06-4214EE98CDA4}"/>
              </a:ext>
            </a:extLst>
          </p:cNvPr>
          <p:cNvSpPr>
            <a:spLocks noGrp="1"/>
          </p:cNvSpPr>
          <p:nvPr>
            <p:ph type="sldNum" sz="quarter" idx="5"/>
          </p:nvPr>
        </p:nvSpPr>
        <p:spPr/>
        <p:txBody>
          <a:bodyPr/>
          <a:lstStyle/>
          <a:p>
            <a:fld id="{A5E3C11F-4266-47CF-B431-DD567AF05192}" type="slidenum">
              <a:rPr lang="en-GB" altLang="en-US" smtClean="0"/>
              <a:pPr/>
              <a:t>10</a:t>
            </a:fld>
            <a:endParaRPr lang="en-GB" altLang="en-US" dirty="0"/>
          </a:p>
        </p:txBody>
      </p:sp>
    </p:spTree>
    <p:extLst>
      <p:ext uri="{BB962C8B-B14F-4D97-AF65-F5344CB8AC3E}">
        <p14:creationId xmlns:p14="http://schemas.microsoft.com/office/powerpoint/2010/main" val="571374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A1B5E-9A69-74E0-3A92-DA917A7BC1F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78DA12-A893-E3C5-D243-A2B5374F5CD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EC3466CD-AF40-D533-4834-2944DB5B8D5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F2C2558-B742-6F6B-7236-C0FFCE02125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8E222BC-D63D-BCC5-836F-C7ECCE7C06D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a:extLst>
              <a:ext uri="{FF2B5EF4-FFF2-40B4-BE49-F238E27FC236}">
                <a16:creationId xmlns:a16="http://schemas.microsoft.com/office/drawing/2014/main" id="{59FF89DF-1E96-A7AA-2CDE-38CA11FAEDA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B77CEAC-6CB2-211B-5F22-119FF7CF801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042519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05D9D-0766-37FD-8B8F-7671098A97C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8EEBE0E-63AF-4F54-2F4B-0E88F21CA5B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2F85D12-41AC-0A00-DF6E-B8BEF40E2C0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368CF71-F709-D4BE-82C1-0FEF67F58AC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23DB6BF0-5145-4CCF-CE49-5F14D85ABD7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a:extLst>
              <a:ext uri="{FF2B5EF4-FFF2-40B4-BE49-F238E27FC236}">
                <a16:creationId xmlns:a16="http://schemas.microsoft.com/office/drawing/2014/main" id="{2D309962-D7DB-71BB-947C-71126A13835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E9272D7-CE7B-944F-EB91-AB767A45B82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50385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A21BB-EBA3-765B-7322-1B663F8F9E5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B75EC3-A99A-9226-2830-EF7B21F5C56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F361FD1-412D-7990-5DD7-50B1403ECED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366F16B-95DD-4130-84E1-60EFE95DD46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97CBA7C-F852-272A-05E8-CB1CD0AD97D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a:extLst>
              <a:ext uri="{FF2B5EF4-FFF2-40B4-BE49-F238E27FC236}">
                <a16:creationId xmlns:a16="http://schemas.microsoft.com/office/drawing/2014/main" id="{9CB017DC-8D72-1EB0-C6CC-EF86FC8CBA6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55EFED3A-4FEB-73D4-F207-9A9E43EE39D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17673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23F9D-16FE-E8E2-46A2-3CA6C7DE36F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C3F8A1D-0E91-E50E-CE72-185FFCBA6FD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04C852A-020F-01A6-F54D-A4BD2EE43B7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E7F8BC0-2B19-8228-91EA-209A04A81DD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CE7F025-707F-8D06-BAC7-CCE5CF2DC81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a:extLst>
              <a:ext uri="{FF2B5EF4-FFF2-40B4-BE49-F238E27FC236}">
                <a16:creationId xmlns:a16="http://schemas.microsoft.com/office/drawing/2014/main" id="{EE149D0F-2036-B444-9493-D510FF62960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B0C8FEA-3A35-C9BB-133A-3360B2F8A61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09417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945BB-96F6-CCA5-DB5F-91ADC244C54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B4EBE11-64A7-BB81-4890-A95CE57D696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01912F8-B161-F360-B199-B1E14305735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F2FFE41-4CB1-4F8B-A5AB-176DCF786CE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E9976AE-2005-C875-E9E9-B2BEF419B94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a:extLst>
              <a:ext uri="{FF2B5EF4-FFF2-40B4-BE49-F238E27FC236}">
                <a16:creationId xmlns:a16="http://schemas.microsoft.com/office/drawing/2014/main" id="{7FBAEAA0-3127-2186-FB2A-3D0A7F597C0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52C782D-6BD5-CE00-65EA-FF5EFA76A71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05361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26BF3-A59D-20B7-23A8-14CC26959D1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648E7A-350E-6B7A-1B2B-DD0FE324600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8BAB3BE-ADD5-8762-73D2-8311293C6A71}"/>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9108AC2-2FD0-7DB4-F0CC-C45043C8C8A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F1DA610-1A13-D33A-2C98-71FC38B79C0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a:extLst>
              <a:ext uri="{FF2B5EF4-FFF2-40B4-BE49-F238E27FC236}">
                <a16:creationId xmlns:a16="http://schemas.microsoft.com/office/drawing/2014/main" id="{542D7D3E-7D8A-ACD6-CAA8-385C1983991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3239DEDC-0EC7-BFB6-84F7-C4730171FD3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298817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0F160-9003-19E2-AC60-8C12FEBDFA2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4FAC226-6276-F922-41A5-0DC054C3D3A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D68FFC6-F120-521A-0FDD-05EEF2BA3C1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7989EF8-3ECB-7E80-3B57-057ED953C4F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1A941F9-85E9-A21A-E081-329A24A58B6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a:extLst>
              <a:ext uri="{FF2B5EF4-FFF2-40B4-BE49-F238E27FC236}">
                <a16:creationId xmlns:a16="http://schemas.microsoft.com/office/drawing/2014/main" id="{F0D827B0-7CB1-2E3C-73FD-F246F0402AC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F2031C2-CC21-5FEF-4DEE-4164691FFBD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56343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E6F2E-0850-BD28-DC4B-312E74E63E87}"/>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EC815D-FA80-F70E-79E2-3AC80059A32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EC6BBE0-0D43-1DD1-453C-FD8F0AE83BC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18EA68C-B5CC-DCCB-DD54-D0B3E0B3C63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C15758E-B104-0D5B-76CC-068BD110852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a:extLst>
              <a:ext uri="{FF2B5EF4-FFF2-40B4-BE49-F238E27FC236}">
                <a16:creationId xmlns:a16="http://schemas.microsoft.com/office/drawing/2014/main" id="{747A7972-3D18-D1C4-F4EA-D0CA8FAB293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911AA60-2896-FFB4-B0AC-EC61A59642A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06998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E3C11F-4266-47CF-B431-DD567AF05192}" type="slidenum">
              <a:rPr lang="en-GB" altLang="en-US" smtClean="0"/>
              <a:pPr/>
              <a:t>25</a:t>
            </a:fld>
            <a:endParaRPr lang="en-GB" altLang="en-US" dirty="0"/>
          </a:p>
        </p:txBody>
      </p:sp>
    </p:spTree>
    <p:extLst>
      <p:ext uri="{BB962C8B-B14F-4D97-AF65-F5344CB8AC3E}">
        <p14:creationId xmlns:p14="http://schemas.microsoft.com/office/powerpoint/2010/main" val="2822281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690D7-7E7C-0363-5180-C4BB2652EE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36B25A-641D-994C-3FED-385A8836EF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B2C81C-D93D-FD9C-EDFE-B2D3B5070625}"/>
              </a:ext>
            </a:extLst>
          </p:cNvPr>
          <p:cNvSpPr>
            <a:spLocks noGrp="1"/>
          </p:cNvSpPr>
          <p:nvPr>
            <p:ph type="dt" sz="half" idx="10"/>
          </p:nvPr>
        </p:nvSpPr>
        <p:spPr/>
        <p:txBody>
          <a:bodyPr/>
          <a:lstStyle/>
          <a:p>
            <a:fld id="{2F21F7C5-5B00-4779-9348-2A50C4E2B13E}" type="datetimeFigureOut">
              <a:rPr lang="en-US" smtClean="0"/>
              <a:t>10/20/2026</a:t>
            </a:fld>
            <a:endParaRPr lang="en-US" dirty="0"/>
          </a:p>
        </p:txBody>
      </p:sp>
      <p:sp>
        <p:nvSpPr>
          <p:cNvPr id="5" name="Footer Placeholder 4">
            <a:extLst>
              <a:ext uri="{FF2B5EF4-FFF2-40B4-BE49-F238E27FC236}">
                <a16:creationId xmlns:a16="http://schemas.microsoft.com/office/drawing/2014/main" id="{E6584A11-E73B-8F1D-927D-1EBEA407AD8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4DEA623-E7C7-CD2F-DD26-03C950DE67F3}"/>
              </a:ext>
            </a:extLst>
          </p:cNvPr>
          <p:cNvSpPr>
            <a:spLocks noGrp="1"/>
          </p:cNvSpPr>
          <p:nvPr>
            <p:ph type="sldNum" sz="quarter" idx="12"/>
          </p:nvPr>
        </p:nvSpPr>
        <p:spPr/>
        <p:txBody>
          <a:bodyPr/>
          <a:lstStyle/>
          <a:p>
            <a:fld id="{55CB99D3-6254-477E-B610-54F7AB977694}" type="slidenum">
              <a:rPr lang="en-US" smtClean="0"/>
              <a:t>‹#›</a:t>
            </a:fld>
            <a:endParaRPr lang="en-US" dirty="0"/>
          </a:p>
        </p:txBody>
      </p:sp>
    </p:spTree>
    <p:extLst>
      <p:ext uri="{BB962C8B-B14F-4D97-AF65-F5344CB8AC3E}">
        <p14:creationId xmlns:p14="http://schemas.microsoft.com/office/powerpoint/2010/main" val="1966078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BDC76-4613-5A27-AE5A-B23D58A4D9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42036E-AB65-8449-AF2E-3DB7F7C87C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886EBF-75FD-0426-14C1-DBA77E57D634}"/>
              </a:ext>
            </a:extLst>
          </p:cNvPr>
          <p:cNvSpPr>
            <a:spLocks noGrp="1"/>
          </p:cNvSpPr>
          <p:nvPr>
            <p:ph type="dt" sz="half" idx="10"/>
          </p:nvPr>
        </p:nvSpPr>
        <p:spPr/>
        <p:txBody>
          <a:bodyPr/>
          <a:lstStyle/>
          <a:p>
            <a:fld id="{2F21F7C5-5B00-4779-9348-2A50C4E2B13E}" type="datetimeFigureOut">
              <a:rPr lang="en-US" smtClean="0"/>
              <a:t>10/20/2026</a:t>
            </a:fld>
            <a:endParaRPr lang="en-US" dirty="0"/>
          </a:p>
        </p:txBody>
      </p:sp>
      <p:sp>
        <p:nvSpPr>
          <p:cNvPr id="5" name="Footer Placeholder 4">
            <a:extLst>
              <a:ext uri="{FF2B5EF4-FFF2-40B4-BE49-F238E27FC236}">
                <a16:creationId xmlns:a16="http://schemas.microsoft.com/office/drawing/2014/main" id="{EB635A71-5BD4-8015-A7DC-340CD5380BE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8AAB0F4-0B03-A65D-E5BC-1DD0B4C01AF7}"/>
              </a:ext>
            </a:extLst>
          </p:cNvPr>
          <p:cNvSpPr>
            <a:spLocks noGrp="1"/>
          </p:cNvSpPr>
          <p:nvPr>
            <p:ph type="sldNum" sz="quarter" idx="12"/>
          </p:nvPr>
        </p:nvSpPr>
        <p:spPr/>
        <p:txBody>
          <a:bodyPr/>
          <a:lstStyle/>
          <a:p>
            <a:fld id="{55CB99D3-6254-477E-B610-54F7AB977694}" type="slidenum">
              <a:rPr lang="en-US" smtClean="0"/>
              <a:t>‹#›</a:t>
            </a:fld>
            <a:endParaRPr lang="en-US" dirty="0"/>
          </a:p>
        </p:txBody>
      </p:sp>
    </p:spTree>
    <p:extLst>
      <p:ext uri="{BB962C8B-B14F-4D97-AF65-F5344CB8AC3E}">
        <p14:creationId xmlns:p14="http://schemas.microsoft.com/office/powerpoint/2010/main" val="2596214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88943-DEEA-765D-0D0F-2813F262BD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B5F5E9-E40D-AD6C-7BD7-631554E108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B20550-846F-9AC2-A629-4F9E83967B14}"/>
              </a:ext>
            </a:extLst>
          </p:cNvPr>
          <p:cNvSpPr>
            <a:spLocks noGrp="1"/>
          </p:cNvSpPr>
          <p:nvPr>
            <p:ph type="dt" sz="half" idx="10"/>
          </p:nvPr>
        </p:nvSpPr>
        <p:spPr/>
        <p:txBody>
          <a:bodyPr/>
          <a:lstStyle/>
          <a:p>
            <a:fld id="{2F21F7C5-5B00-4779-9348-2A50C4E2B13E}" type="datetimeFigureOut">
              <a:rPr lang="en-US" smtClean="0"/>
              <a:t>10/20/2026</a:t>
            </a:fld>
            <a:endParaRPr lang="en-US" dirty="0"/>
          </a:p>
        </p:txBody>
      </p:sp>
      <p:sp>
        <p:nvSpPr>
          <p:cNvPr id="5" name="Footer Placeholder 4">
            <a:extLst>
              <a:ext uri="{FF2B5EF4-FFF2-40B4-BE49-F238E27FC236}">
                <a16:creationId xmlns:a16="http://schemas.microsoft.com/office/drawing/2014/main" id="{D923A80A-13CD-8B6B-DA9B-AB26548AD63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10009C0-1A45-D00D-EEAB-2FD94D15D03E}"/>
              </a:ext>
            </a:extLst>
          </p:cNvPr>
          <p:cNvSpPr>
            <a:spLocks noGrp="1"/>
          </p:cNvSpPr>
          <p:nvPr>
            <p:ph type="sldNum" sz="quarter" idx="12"/>
          </p:nvPr>
        </p:nvSpPr>
        <p:spPr/>
        <p:txBody>
          <a:bodyPr/>
          <a:lstStyle/>
          <a:p>
            <a:fld id="{55CB99D3-6254-477E-B610-54F7AB977694}" type="slidenum">
              <a:rPr lang="en-US" smtClean="0"/>
              <a:t>‹#›</a:t>
            </a:fld>
            <a:endParaRPr lang="en-US" dirty="0"/>
          </a:p>
        </p:txBody>
      </p:sp>
    </p:spTree>
    <p:extLst>
      <p:ext uri="{BB962C8B-B14F-4D97-AF65-F5344CB8AC3E}">
        <p14:creationId xmlns:p14="http://schemas.microsoft.com/office/powerpoint/2010/main" val="650092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C932D-26EF-7234-CE43-660082EFD8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369756-217F-C0C0-7D72-5F7E91E3A4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0C036A-6067-C190-B5DD-CF7D5DDD12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D9BAEF-0F4B-C78E-EE76-A6AA1C9FFE31}"/>
              </a:ext>
            </a:extLst>
          </p:cNvPr>
          <p:cNvSpPr>
            <a:spLocks noGrp="1"/>
          </p:cNvSpPr>
          <p:nvPr>
            <p:ph type="dt" sz="half" idx="10"/>
          </p:nvPr>
        </p:nvSpPr>
        <p:spPr/>
        <p:txBody>
          <a:bodyPr/>
          <a:lstStyle/>
          <a:p>
            <a:fld id="{2F21F7C5-5B00-4779-9348-2A50C4E2B13E}" type="datetimeFigureOut">
              <a:rPr lang="en-US" smtClean="0"/>
              <a:t>10/20/2026</a:t>
            </a:fld>
            <a:endParaRPr lang="en-US" dirty="0"/>
          </a:p>
        </p:txBody>
      </p:sp>
      <p:sp>
        <p:nvSpPr>
          <p:cNvPr id="6" name="Footer Placeholder 5">
            <a:extLst>
              <a:ext uri="{FF2B5EF4-FFF2-40B4-BE49-F238E27FC236}">
                <a16:creationId xmlns:a16="http://schemas.microsoft.com/office/drawing/2014/main" id="{93A4E524-0700-1873-10FF-97E26A6C5D4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D613B3A-9836-C6B2-77E8-6C2C64C2CF59}"/>
              </a:ext>
            </a:extLst>
          </p:cNvPr>
          <p:cNvSpPr>
            <a:spLocks noGrp="1"/>
          </p:cNvSpPr>
          <p:nvPr>
            <p:ph type="sldNum" sz="quarter" idx="12"/>
          </p:nvPr>
        </p:nvSpPr>
        <p:spPr/>
        <p:txBody>
          <a:bodyPr/>
          <a:lstStyle/>
          <a:p>
            <a:fld id="{55CB99D3-6254-477E-B610-54F7AB977694}" type="slidenum">
              <a:rPr lang="en-US" smtClean="0"/>
              <a:t>‹#›</a:t>
            </a:fld>
            <a:endParaRPr lang="en-US" dirty="0"/>
          </a:p>
        </p:txBody>
      </p:sp>
    </p:spTree>
    <p:extLst>
      <p:ext uri="{BB962C8B-B14F-4D97-AF65-F5344CB8AC3E}">
        <p14:creationId xmlns:p14="http://schemas.microsoft.com/office/powerpoint/2010/main" val="2076483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AED4F-8FFC-4AF8-4CC1-2CB1A5DBCA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3214A7B-887F-2FC5-4C45-826D96054C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B537E4-2DBA-6A74-895B-EE77B9EAA0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B14E89-6937-3FCC-B055-E214C9384A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A614BD-3CC7-E69A-AD90-FD277572AA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264AA7-A65C-F28F-DBE1-EC06EBE60824}"/>
              </a:ext>
            </a:extLst>
          </p:cNvPr>
          <p:cNvSpPr>
            <a:spLocks noGrp="1"/>
          </p:cNvSpPr>
          <p:nvPr>
            <p:ph type="dt" sz="half" idx="10"/>
          </p:nvPr>
        </p:nvSpPr>
        <p:spPr/>
        <p:txBody>
          <a:bodyPr/>
          <a:lstStyle/>
          <a:p>
            <a:fld id="{2F21F7C5-5B00-4779-9348-2A50C4E2B13E}" type="datetimeFigureOut">
              <a:rPr lang="en-US" smtClean="0"/>
              <a:t>10/20/2026</a:t>
            </a:fld>
            <a:endParaRPr lang="en-US" dirty="0"/>
          </a:p>
        </p:txBody>
      </p:sp>
      <p:sp>
        <p:nvSpPr>
          <p:cNvPr id="8" name="Footer Placeholder 7">
            <a:extLst>
              <a:ext uri="{FF2B5EF4-FFF2-40B4-BE49-F238E27FC236}">
                <a16:creationId xmlns:a16="http://schemas.microsoft.com/office/drawing/2014/main" id="{519F8DA1-0F7C-F319-D5DD-7A5C68EB46A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22A09C8-516A-8EBF-C517-ECD8924DBFD8}"/>
              </a:ext>
            </a:extLst>
          </p:cNvPr>
          <p:cNvSpPr>
            <a:spLocks noGrp="1"/>
          </p:cNvSpPr>
          <p:nvPr>
            <p:ph type="sldNum" sz="quarter" idx="12"/>
          </p:nvPr>
        </p:nvSpPr>
        <p:spPr/>
        <p:txBody>
          <a:bodyPr/>
          <a:lstStyle/>
          <a:p>
            <a:fld id="{55CB99D3-6254-477E-B610-54F7AB977694}" type="slidenum">
              <a:rPr lang="en-US" smtClean="0"/>
              <a:t>‹#›</a:t>
            </a:fld>
            <a:endParaRPr lang="en-US" dirty="0"/>
          </a:p>
        </p:txBody>
      </p:sp>
    </p:spTree>
    <p:extLst>
      <p:ext uri="{BB962C8B-B14F-4D97-AF65-F5344CB8AC3E}">
        <p14:creationId xmlns:p14="http://schemas.microsoft.com/office/powerpoint/2010/main" val="62031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B060-1417-9F16-B1C9-34E16FEE57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025135-C26D-9089-F81D-6F8A59CAFB08}"/>
              </a:ext>
            </a:extLst>
          </p:cNvPr>
          <p:cNvSpPr>
            <a:spLocks noGrp="1"/>
          </p:cNvSpPr>
          <p:nvPr>
            <p:ph type="dt" sz="half" idx="10"/>
          </p:nvPr>
        </p:nvSpPr>
        <p:spPr/>
        <p:txBody>
          <a:bodyPr/>
          <a:lstStyle/>
          <a:p>
            <a:fld id="{2F21F7C5-5B00-4779-9348-2A50C4E2B13E}" type="datetimeFigureOut">
              <a:rPr lang="en-US" smtClean="0"/>
              <a:t>10/20/2026</a:t>
            </a:fld>
            <a:endParaRPr lang="en-US" dirty="0"/>
          </a:p>
        </p:txBody>
      </p:sp>
      <p:sp>
        <p:nvSpPr>
          <p:cNvPr id="4" name="Footer Placeholder 3">
            <a:extLst>
              <a:ext uri="{FF2B5EF4-FFF2-40B4-BE49-F238E27FC236}">
                <a16:creationId xmlns:a16="http://schemas.microsoft.com/office/drawing/2014/main" id="{DD85DB2C-9FC7-373C-6B18-715E653415D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7C79CBA-349F-0A7D-7CBD-28C86CE72632}"/>
              </a:ext>
            </a:extLst>
          </p:cNvPr>
          <p:cNvSpPr>
            <a:spLocks noGrp="1"/>
          </p:cNvSpPr>
          <p:nvPr>
            <p:ph type="sldNum" sz="quarter" idx="12"/>
          </p:nvPr>
        </p:nvSpPr>
        <p:spPr/>
        <p:txBody>
          <a:bodyPr/>
          <a:lstStyle/>
          <a:p>
            <a:fld id="{55CB99D3-6254-477E-B610-54F7AB977694}" type="slidenum">
              <a:rPr lang="en-US" smtClean="0"/>
              <a:t>‹#›</a:t>
            </a:fld>
            <a:endParaRPr lang="en-US" dirty="0"/>
          </a:p>
        </p:txBody>
      </p:sp>
    </p:spTree>
    <p:extLst>
      <p:ext uri="{BB962C8B-B14F-4D97-AF65-F5344CB8AC3E}">
        <p14:creationId xmlns:p14="http://schemas.microsoft.com/office/powerpoint/2010/main" val="557717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087BF9-702C-E973-6910-18EDFC7896F7}"/>
              </a:ext>
            </a:extLst>
          </p:cNvPr>
          <p:cNvSpPr>
            <a:spLocks noGrp="1"/>
          </p:cNvSpPr>
          <p:nvPr>
            <p:ph type="dt" sz="half" idx="10"/>
          </p:nvPr>
        </p:nvSpPr>
        <p:spPr/>
        <p:txBody>
          <a:bodyPr/>
          <a:lstStyle/>
          <a:p>
            <a:fld id="{2F21F7C5-5B00-4779-9348-2A50C4E2B13E}" type="datetimeFigureOut">
              <a:rPr lang="en-US" smtClean="0"/>
              <a:t>10/20/2026</a:t>
            </a:fld>
            <a:endParaRPr lang="en-US" dirty="0"/>
          </a:p>
        </p:txBody>
      </p:sp>
      <p:sp>
        <p:nvSpPr>
          <p:cNvPr id="3" name="Footer Placeholder 2">
            <a:extLst>
              <a:ext uri="{FF2B5EF4-FFF2-40B4-BE49-F238E27FC236}">
                <a16:creationId xmlns:a16="http://schemas.microsoft.com/office/drawing/2014/main" id="{436CFE0C-F651-0175-2056-16BE380EDD5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A89CF05-CFFA-A719-0FEA-E3CAFCEBCEA8}"/>
              </a:ext>
            </a:extLst>
          </p:cNvPr>
          <p:cNvSpPr>
            <a:spLocks noGrp="1"/>
          </p:cNvSpPr>
          <p:nvPr>
            <p:ph type="sldNum" sz="quarter" idx="12"/>
          </p:nvPr>
        </p:nvSpPr>
        <p:spPr/>
        <p:txBody>
          <a:bodyPr/>
          <a:lstStyle/>
          <a:p>
            <a:fld id="{55CB99D3-6254-477E-B610-54F7AB977694}" type="slidenum">
              <a:rPr lang="en-US" smtClean="0"/>
              <a:t>‹#›</a:t>
            </a:fld>
            <a:endParaRPr lang="en-US" dirty="0"/>
          </a:p>
        </p:txBody>
      </p:sp>
    </p:spTree>
    <p:extLst>
      <p:ext uri="{BB962C8B-B14F-4D97-AF65-F5344CB8AC3E}">
        <p14:creationId xmlns:p14="http://schemas.microsoft.com/office/powerpoint/2010/main" val="1906455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032A4-2FC0-EBA0-BE32-BFBF8BBE08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E60A4E-9B98-4D8C-417E-CC5E555DB4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19B378-78F9-4D1E-03DF-7963EC6804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01117A-220F-176D-33DE-5DE88D2FB743}"/>
              </a:ext>
            </a:extLst>
          </p:cNvPr>
          <p:cNvSpPr>
            <a:spLocks noGrp="1"/>
          </p:cNvSpPr>
          <p:nvPr>
            <p:ph type="dt" sz="half" idx="10"/>
          </p:nvPr>
        </p:nvSpPr>
        <p:spPr/>
        <p:txBody>
          <a:bodyPr/>
          <a:lstStyle/>
          <a:p>
            <a:fld id="{2F21F7C5-5B00-4779-9348-2A50C4E2B13E}" type="datetimeFigureOut">
              <a:rPr lang="en-US" smtClean="0"/>
              <a:t>10/20/2026</a:t>
            </a:fld>
            <a:endParaRPr lang="en-US" dirty="0"/>
          </a:p>
        </p:txBody>
      </p:sp>
      <p:sp>
        <p:nvSpPr>
          <p:cNvPr id="6" name="Footer Placeholder 5">
            <a:extLst>
              <a:ext uri="{FF2B5EF4-FFF2-40B4-BE49-F238E27FC236}">
                <a16:creationId xmlns:a16="http://schemas.microsoft.com/office/drawing/2014/main" id="{A0CCE5FD-4F23-3C6B-4968-E928F2548E7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68CCE78-9660-8D4B-AE58-C2C23E8FF2FF}"/>
              </a:ext>
            </a:extLst>
          </p:cNvPr>
          <p:cNvSpPr>
            <a:spLocks noGrp="1"/>
          </p:cNvSpPr>
          <p:nvPr>
            <p:ph type="sldNum" sz="quarter" idx="12"/>
          </p:nvPr>
        </p:nvSpPr>
        <p:spPr/>
        <p:txBody>
          <a:bodyPr/>
          <a:lstStyle/>
          <a:p>
            <a:fld id="{55CB99D3-6254-477E-B610-54F7AB977694}" type="slidenum">
              <a:rPr lang="en-US" smtClean="0"/>
              <a:t>‹#›</a:t>
            </a:fld>
            <a:endParaRPr lang="en-US" dirty="0"/>
          </a:p>
        </p:txBody>
      </p:sp>
    </p:spTree>
    <p:extLst>
      <p:ext uri="{BB962C8B-B14F-4D97-AF65-F5344CB8AC3E}">
        <p14:creationId xmlns:p14="http://schemas.microsoft.com/office/powerpoint/2010/main" val="963443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0D483-CAB7-AEEF-C433-0807F368B2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E53DDFF-1512-E335-BA3E-A5B1F21B9B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E65512F-9BF2-B352-41F3-13B85425DF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2C266D-B2E3-9EE5-1578-80E09EB3EACB}"/>
              </a:ext>
            </a:extLst>
          </p:cNvPr>
          <p:cNvSpPr>
            <a:spLocks noGrp="1"/>
          </p:cNvSpPr>
          <p:nvPr>
            <p:ph type="dt" sz="half" idx="10"/>
          </p:nvPr>
        </p:nvSpPr>
        <p:spPr/>
        <p:txBody>
          <a:bodyPr/>
          <a:lstStyle/>
          <a:p>
            <a:fld id="{2F21F7C5-5B00-4779-9348-2A50C4E2B13E}" type="datetimeFigureOut">
              <a:rPr lang="en-US" smtClean="0"/>
              <a:t>10/20/2026</a:t>
            </a:fld>
            <a:endParaRPr lang="en-US" dirty="0"/>
          </a:p>
        </p:txBody>
      </p:sp>
      <p:sp>
        <p:nvSpPr>
          <p:cNvPr id="6" name="Footer Placeholder 5">
            <a:extLst>
              <a:ext uri="{FF2B5EF4-FFF2-40B4-BE49-F238E27FC236}">
                <a16:creationId xmlns:a16="http://schemas.microsoft.com/office/drawing/2014/main" id="{2D259162-2A74-AFDB-574C-C2B3006E8D4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F3CE54F-C942-A738-7A85-FD11E7AE8C65}"/>
              </a:ext>
            </a:extLst>
          </p:cNvPr>
          <p:cNvSpPr>
            <a:spLocks noGrp="1"/>
          </p:cNvSpPr>
          <p:nvPr>
            <p:ph type="sldNum" sz="quarter" idx="12"/>
          </p:nvPr>
        </p:nvSpPr>
        <p:spPr/>
        <p:txBody>
          <a:bodyPr/>
          <a:lstStyle/>
          <a:p>
            <a:fld id="{55CB99D3-6254-477E-B610-54F7AB977694}" type="slidenum">
              <a:rPr lang="en-US" smtClean="0"/>
              <a:t>‹#›</a:t>
            </a:fld>
            <a:endParaRPr lang="en-US" dirty="0"/>
          </a:p>
        </p:txBody>
      </p:sp>
    </p:spTree>
    <p:extLst>
      <p:ext uri="{BB962C8B-B14F-4D97-AF65-F5344CB8AC3E}">
        <p14:creationId xmlns:p14="http://schemas.microsoft.com/office/powerpoint/2010/main" val="3495117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95FE1-62A1-53AE-A87A-18DA8F35E4D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CE2BE18-2790-E075-1BA9-98001D0C0C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D83E96-1F45-58A7-22A6-1D4754F01B89}"/>
              </a:ext>
            </a:extLst>
          </p:cNvPr>
          <p:cNvSpPr>
            <a:spLocks noGrp="1"/>
          </p:cNvSpPr>
          <p:nvPr>
            <p:ph type="dt" sz="half" idx="10"/>
          </p:nvPr>
        </p:nvSpPr>
        <p:spPr/>
        <p:txBody>
          <a:bodyPr/>
          <a:lstStyle/>
          <a:p>
            <a:fld id="{2F21F7C5-5B00-4779-9348-2A50C4E2B13E}" type="datetimeFigureOut">
              <a:rPr lang="en-US" smtClean="0"/>
              <a:t>10/20/2026</a:t>
            </a:fld>
            <a:endParaRPr lang="en-US" dirty="0"/>
          </a:p>
        </p:txBody>
      </p:sp>
      <p:sp>
        <p:nvSpPr>
          <p:cNvPr id="5" name="Footer Placeholder 4">
            <a:extLst>
              <a:ext uri="{FF2B5EF4-FFF2-40B4-BE49-F238E27FC236}">
                <a16:creationId xmlns:a16="http://schemas.microsoft.com/office/drawing/2014/main" id="{0914466D-B702-366D-07FA-F27F2CDDC9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896942F-8C3F-3AB5-1F8B-4CE58A2C0FA1}"/>
              </a:ext>
            </a:extLst>
          </p:cNvPr>
          <p:cNvSpPr>
            <a:spLocks noGrp="1"/>
          </p:cNvSpPr>
          <p:nvPr>
            <p:ph type="sldNum" sz="quarter" idx="12"/>
          </p:nvPr>
        </p:nvSpPr>
        <p:spPr/>
        <p:txBody>
          <a:bodyPr/>
          <a:lstStyle/>
          <a:p>
            <a:fld id="{55CB99D3-6254-477E-B610-54F7AB977694}" type="slidenum">
              <a:rPr lang="en-US" smtClean="0"/>
              <a:t>‹#›</a:t>
            </a:fld>
            <a:endParaRPr lang="en-US" dirty="0"/>
          </a:p>
        </p:txBody>
      </p:sp>
    </p:spTree>
    <p:extLst>
      <p:ext uri="{BB962C8B-B14F-4D97-AF65-F5344CB8AC3E}">
        <p14:creationId xmlns:p14="http://schemas.microsoft.com/office/powerpoint/2010/main" val="3377889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23CBB3-C9BB-158D-1F1F-4B6E45FACD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39377B8-2ACC-8CC7-2704-06F10E1D2D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5BB1DE-14E9-D357-F076-1EC2472EA662}"/>
              </a:ext>
            </a:extLst>
          </p:cNvPr>
          <p:cNvSpPr>
            <a:spLocks noGrp="1"/>
          </p:cNvSpPr>
          <p:nvPr>
            <p:ph type="dt" sz="half" idx="10"/>
          </p:nvPr>
        </p:nvSpPr>
        <p:spPr/>
        <p:txBody>
          <a:bodyPr/>
          <a:lstStyle/>
          <a:p>
            <a:fld id="{2F21F7C5-5B00-4779-9348-2A50C4E2B13E}" type="datetimeFigureOut">
              <a:rPr lang="en-US" smtClean="0"/>
              <a:t>10/20/2026</a:t>
            </a:fld>
            <a:endParaRPr lang="en-US" dirty="0"/>
          </a:p>
        </p:txBody>
      </p:sp>
      <p:sp>
        <p:nvSpPr>
          <p:cNvPr id="5" name="Footer Placeholder 4">
            <a:extLst>
              <a:ext uri="{FF2B5EF4-FFF2-40B4-BE49-F238E27FC236}">
                <a16:creationId xmlns:a16="http://schemas.microsoft.com/office/drawing/2014/main" id="{A2D5E0A0-4221-C996-3FEE-4303B7A62E0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B0F11E9-47F9-3C74-7FD1-541D0961FC3D}"/>
              </a:ext>
            </a:extLst>
          </p:cNvPr>
          <p:cNvSpPr>
            <a:spLocks noGrp="1"/>
          </p:cNvSpPr>
          <p:nvPr>
            <p:ph type="sldNum" sz="quarter" idx="12"/>
          </p:nvPr>
        </p:nvSpPr>
        <p:spPr/>
        <p:txBody>
          <a:bodyPr/>
          <a:lstStyle/>
          <a:p>
            <a:fld id="{55CB99D3-6254-477E-B610-54F7AB977694}" type="slidenum">
              <a:rPr lang="en-US" smtClean="0"/>
              <a:t>‹#›</a:t>
            </a:fld>
            <a:endParaRPr lang="en-US" dirty="0"/>
          </a:p>
        </p:txBody>
      </p:sp>
    </p:spTree>
    <p:extLst>
      <p:ext uri="{BB962C8B-B14F-4D97-AF65-F5344CB8AC3E}">
        <p14:creationId xmlns:p14="http://schemas.microsoft.com/office/powerpoint/2010/main" val="299795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ntent" userDrawn="1">
  <p:cSld name="1_Two Content">
    <p:spTree>
      <p:nvGrpSpPr>
        <p:cNvPr id="1" name="Shape 57"/>
        <p:cNvGrpSpPr/>
        <p:nvPr/>
      </p:nvGrpSpPr>
      <p:grpSpPr>
        <a:xfrm>
          <a:off x="0" y="0"/>
          <a:ext cx="0" cy="0"/>
          <a:chOff x="0" y="0"/>
          <a:chExt cx="0" cy="0"/>
        </a:xfrm>
      </p:grpSpPr>
      <p:sp>
        <p:nvSpPr>
          <p:cNvPr id="59" name="Google Shape;59;p37"/>
          <p:cNvSpPr txBox="1">
            <a:spLocks noGrp="1"/>
          </p:cNvSpPr>
          <p:nvPr>
            <p:ph type="body" idx="1"/>
          </p:nvPr>
        </p:nvSpPr>
        <p:spPr>
          <a:xfrm>
            <a:off x="838200" y="1431636"/>
            <a:ext cx="10515600" cy="4745327"/>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375"/>
              </a:spcBef>
              <a:spcAft>
                <a:spcPts val="0"/>
              </a:spcAft>
              <a:buClr>
                <a:schemeClr val="dk1"/>
              </a:buClr>
              <a:buSzPts val="1800"/>
              <a:buChar char="•"/>
              <a:defRPr/>
            </a:lvl2pPr>
            <a:lvl3pPr marL="1028700" lvl="2" indent="-257175" algn="l">
              <a:lnSpc>
                <a:spcPct val="90000"/>
              </a:lnSpc>
              <a:spcBef>
                <a:spcPts val="375"/>
              </a:spcBef>
              <a:spcAft>
                <a:spcPts val="0"/>
              </a:spcAft>
              <a:buClr>
                <a:schemeClr val="dk1"/>
              </a:buClr>
              <a:buSzPts val="1800"/>
              <a:buChar char="•"/>
              <a:defRPr/>
            </a:lvl3pPr>
            <a:lvl4pPr marL="1371600" lvl="3" indent="-257175" algn="l">
              <a:lnSpc>
                <a:spcPct val="90000"/>
              </a:lnSpc>
              <a:spcBef>
                <a:spcPts val="375"/>
              </a:spcBef>
              <a:spcAft>
                <a:spcPts val="0"/>
              </a:spcAft>
              <a:buClr>
                <a:schemeClr val="dk1"/>
              </a:buClr>
              <a:buSzPts val="1800"/>
              <a:buChar char="•"/>
              <a:defRPr/>
            </a:lvl4pPr>
            <a:lvl5pPr marL="1714500" lvl="4" indent="-257175" algn="l">
              <a:lnSpc>
                <a:spcPct val="90000"/>
              </a:lnSpc>
              <a:spcBef>
                <a:spcPts val="375"/>
              </a:spcBef>
              <a:spcAft>
                <a:spcPts val="0"/>
              </a:spcAft>
              <a:buClr>
                <a:schemeClr val="dk1"/>
              </a:buClr>
              <a:buSzPts val="1800"/>
              <a:buChar char="•"/>
              <a:defRPr/>
            </a:lvl5pPr>
            <a:lvl6pPr marL="2057400" lvl="5" indent="-257175" algn="l">
              <a:lnSpc>
                <a:spcPct val="90000"/>
              </a:lnSpc>
              <a:spcBef>
                <a:spcPts val="375"/>
              </a:spcBef>
              <a:spcAft>
                <a:spcPts val="0"/>
              </a:spcAft>
              <a:buClr>
                <a:schemeClr val="dk1"/>
              </a:buClr>
              <a:buSzPts val="1800"/>
              <a:buChar char="•"/>
              <a:defRPr/>
            </a:lvl6pPr>
            <a:lvl7pPr marL="2400300" lvl="6" indent="-257175" algn="l">
              <a:lnSpc>
                <a:spcPct val="90000"/>
              </a:lnSpc>
              <a:spcBef>
                <a:spcPts val="375"/>
              </a:spcBef>
              <a:spcAft>
                <a:spcPts val="0"/>
              </a:spcAft>
              <a:buClr>
                <a:schemeClr val="dk1"/>
              </a:buClr>
              <a:buSzPts val="1800"/>
              <a:buChar char="•"/>
              <a:defRPr/>
            </a:lvl7pPr>
            <a:lvl8pPr marL="2743200" lvl="7" indent="-257175" algn="l">
              <a:lnSpc>
                <a:spcPct val="90000"/>
              </a:lnSpc>
              <a:spcBef>
                <a:spcPts val="375"/>
              </a:spcBef>
              <a:spcAft>
                <a:spcPts val="0"/>
              </a:spcAft>
              <a:buClr>
                <a:schemeClr val="dk1"/>
              </a:buClr>
              <a:buSzPts val="1800"/>
              <a:buChar char="•"/>
              <a:defRPr/>
            </a:lvl8pPr>
            <a:lvl9pPr marL="3086100" lvl="8" indent="-257175" algn="l">
              <a:lnSpc>
                <a:spcPct val="90000"/>
              </a:lnSpc>
              <a:spcBef>
                <a:spcPts val="375"/>
              </a:spcBef>
              <a:spcAft>
                <a:spcPts val="0"/>
              </a:spcAft>
              <a:buClr>
                <a:schemeClr val="dk1"/>
              </a:buClr>
              <a:buSzPts val="1800"/>
              <a:buChar char="•"/>
              <a:defRPr/>
            </a:lvl9pPr>
          </a:lstStyle>
          <a:p>
            <a:endParaRPr dirty="0"/>
          </a:p>
        </p:txBody>
      </p:sp>
      <p:sp>
        <p:nvSpPr>
          <p:cNvPr id="61" name="Google Shape;61;p3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2" name="Google Shape;62;p3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3" name="Google Shape;63;p3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
        <p:nvSpPr>
          <p:cNvPr id="58" name="Google Shape;58;p37"/>
          <p:cNvSpPr txBox="1">
            <a:spLocks noGrp="1"/>
          </p:cNvSpPr>
          <p:nvPr>
            <p:ph type="title"/>
          </p:nvPr>
        </p:nvSpPr>
        <p:spPr>
          <a:xfrm>
            <a:off x="225640" y="145429"/>
            <a:ext cx="10515600" cy="61283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sz="2400">
                <a:solidFill>
                  <a:schemeClr val="bg1"/>
                </a:solidFill>
                <a:latin typeface="UtilityOT-Medium" panose="020B0604030101020102"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pic>
        <p:nvPicPr>
          <p:cNvPr id="3" name="그림 2">
            <a:extLst>
              <a:ext uri="{FF2B5EF4-FFF2-40B4-BE49-F238E27FC236}">
                <a16:creationId xmlns:a16="http://schemas.microsoft.com/office/drawing/2014/main" id="{7D4331F9-FB29-8FFF-9F09-E1FF2349B7D7}"/>
              </a:ext>
            </a:extLst>
          </p:cNvPr>
          <p:cNvPicPr>
            <a:picLocks noChangeAspect="1"/>
          </p:cNvPicPr>
          <p:nvPr userDrawn="1"/>
        </p:nvPicPr>
        <p:blipFill>
          <a:blip r:embed="rId2"/>
          <a:stretch>
            <a:fillRect/>
          </a:stretch>
        </p:blipFill>
        <p:spPr>
          <a:xfrm>
            <a:off x="0" y="-16932"/>
            <a:ext cx="12192000" cy="897466"/>
          </a:xfrm>
          <a:prstGeom prst="rect">
            <a:avLst/>
          </a:prstGeom>
        </p:spPr>
      </p:pic>
    </p:spTree>
    <p:extLst>
      <p:ext uri="{BB962C8B-B14F-4D97-AF65-F5344CB8AC3E}">
        <p14:creationId xmlns:p14="http://schemas.microsoft.com/office/powerpoint/2010/main" val="1152823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BCAF8E-69C5-1C54-3B23-6CD0ACBA07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BE58D8-322B-85DE-C117-D154DBD4D0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F65F85-716C-2033-6A4F-D1D003874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21F7C5-5B00-4779-9348-2A50C4E2B13E}" type="datetimeFigureOut">
              <a:rPr lang="en-US" smtClean="0"/>
              <a:t>10/20/2026</a:t>
            </a:fld>
            <a:endParaRPr lang="en-US" dirty="0"/>
          </a:p>
        </p:txBody>
      </p:sp>
      <p:sp>
        <p:nvSpPr>
          <p:cNvPr id="5" name="Footer Placeholder 4">
            <a:extLst>
              <a:ext uri="{FF2B5EF4-FFF2-40B4-BE49-F238E27FC236}">
                <a16:creationId xmlns:a16="http://schemas.microsoft.com/office/drawing/2014/main" id="{5DCB87B8-7B05-32FB-B9CE-32B89A49EE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EA668D-6989-3BA9-A4A4-2D60425474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B99D3-6254-477E-B610-54F7AB977694}" type="slidenum">
              <a:rPr lang="en-US" smtClean="0"/>
              <a:t>‹#›</a:t>
            </a:fld>
            <a:endParaRPr lang="en-US" dirty="0"/>
          </a:p>
        </p:txBody>
      </p:sp>
    </p:spTree>
    <p:extLst>
      <p:ext uri="{BB962C8B-B14F-4D97-AF65-F5344CB8AC3E}">
        <p14:creationId xmlns:p14="http://schemas.microsoft.com/office/powerpoint/2010/main" val="41102135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honet.org/webinars.html" TargetMode="Externa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hyperlink" Target="mailto:help@whonet.org"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clsi.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eucast.or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eucast.org/" TargetMode="External"/><Relationship Id="rId2" Type="http://schemas.openxmlformats.org/officeDocument/2006/relationships/hyperlink" Target="http://www.clsi.org/" TargetMode="External"/><Relationship Id="rId1" Type="http://schemas.openxmlformats.org/officeDocument/2006/relationships/slideLayout" Target="../slideLayouts/slideLayout2.xml"/><Relationship Id="rId4" Type="http://schemas.openxmlformats.org/officeDocument/2006/relationships/hyperlink" Target="https://www.eucast.org/vetcast/"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288409" y="558320"/>
            <a:ext cx="11649591" cy="738664"/>
          </a:xfrm>
          <a:prstGeom prst="rect">
            <a:avLst/>
          </a:prstGeom>
        </p:spPr>
        <p:txBody>
          <a:bodyPr wrap="square" lIns="0" tIns="0" rIns="0" bIns="0" rtlCol="0" anchor="ctr" anchorCtr="1">
            <a:spAutoFit/>
          </a:bodyPr>
          <a:lstStyle/>
          <a:p>
            <a:pPr algn="ctr"/>
            <a:r>
              <a:rPr lang="en-US" sz="4800" spc="-42" dirty="0">
                <a:solidFill>
                  <a:srgbClr val="0B3A7F"/>
                </a:solidFill>
                <a:latin typeface="Atkinson Hyperlegible" pitchFamily="2" charset="0"/>
                <a:ea typeface="Tahoma" panose="020B0604030504040204" pitchFamily="34" charset="0"/>
                <a:cs typeface="Tahoma" panose="020B0604030504040204" pitchFamily="34" charset="0"/>
              </a:rPr>
              <a:t>WHONET and FAO </a:t>
            </a:r>
            <a:r>
              <a:rPr lang="en-US" sz="4800" spc="-42" dirty="0" err="1">
                <a:solidFill>
                  <a:srgbClr val="0B3A7F"/>
                </a:solidFill>
                <a:latin typeface="Atkinson Hyperlegible" pitchFamily="2" charset="0"/>
                <a:ea typeface="Tahoma" panose="020B0604030504040204" pitchFamily="34" charset="0"/>
                <a:cs typeface="Tahoma" panose="020B0604030504040204" pitchFamily="34" charset="0"/>
              </a:rPr>
              <a:t>InFARM</a:t>
            </a:r>
            <a:endParaRPr lang="en-US" sz="4800" spc="-42" dirty="0">
              <a:solidFill>
                <a:srgbClr val="0B3A7F"/>
              </a:solidFill>
              <a:latin typeface="Atkinson Hyperlegible" pitchFamily="2" charset="0"/>
              <a:ea typeface="Tahoma" panose="020B0604030504040204" pitchFamily="34" charset="0"/>
              <a:cs typeface="Tahoma" panose="020B0604030504040204" pitchFamily="34" charset="0"/>
            </a:endParaRPr>
          </a:p>
        </p:txBody>
      </p:sp>
      <p:sp>
        <p:nvSpPr>
          <p:cNvPr id="6" name="TextBox 6"/>
          <p:cNvSpPr txBox="1"/>
          <p:nvPr/>
        </p:nvSpPr>
        <p:spPr>
          <a:xfrm>
            <a:off x="4598373" y="4068564"/>
            <a:ext cx="7186849" cy="2154436"/>
          </a:xfrm>
          <a:prstGeom prst="rect">
            <a:avLst/>
          </a:prstGeom>
        </p:spPr>
        <p:txBody>
          <a:bodyPr wrap="square" lIns="0" tIns="0" rIns="0" bIns="0" rtlCol="0" anchor="t">
            <a:spAutoFit/>
          </a:bodyPr>
          <a:lstStyle/>
          <a:p>
            <a:r>
              <a:rPr lang="en-US" sz="2800" spc="-35" dirty="0">
                <a:solidFill>
                  <a:srgbClr val="000066"/>
                </a:solidFill>
                <a:latin typeface="Atkinson Hyperlegible" pitchFamily="2" charset="0"/>
                <a:ea typeface="Tahoma" panose="020B0604030504040204" pitchFamily="34" charset="0"/>
                <a:cs typeface="Tahoma" panose="020B0604030504040204" pitchFamily="34" charset="0"/>
              </a:rPr>
              <a:t>Division of Infectious Diseases, Brigham and Women’s Hospital, Boston, United States</a:t>
            </a:r>
          </a:p>
          <a:p>
            <a:endParaRPr lang="en-US" sz="2800" spc="-35" dirty="0">
              <a:solidFill>
                <a:srgbClr val="000066"/>
              </a:solidFill>
              <a:latin typeface="Atkinson Hyperlegible" pitchFamily="2" charset="0"/>
              <a:ea typeface="Tahoma" panose="020B0604030504040204" pitchFamily="34" charset="0"/>
              <a:cs typeface="Tahoma" panose="020B0604030504040204" pitchFamily="34" charset="0"/>
            </a:endParaRPr>
          </a:p>
          <a:p>
            <a:r>
              <a:rPr lang="en-US" sz="2800" spc="-35" dirty="0">
                <a:solidFill>
                  <a:srgbClr val="000066"/>
                </a:solidFill>
                <a:latin typeface="Atkinson Hyperlegible" pitchFamily="2" charset="0"/>
                <a:ea typeface="Tahoma" panose="020B0604030504040204" pitchFamily="34" charset="0"/>
                <a:cs typeface="Tahoma" panose="020B0604030504040204" pitchFamily="34" charset="0"/>
              </a:rPr>
              <a:t>WHO Collaborating Centre for Surveillance of Antimicrobial Resistance</a:t>
            </a:r>
          </a:p>
        </p:txBody>
      </p:sp>
      <p:sp>
        <p:nvSpPr>
          <p:cNvPr id="3" name="Freeform 3">
            <a:extLst>
              <a:ext uri="{FF2B5EF4-FFF2-40B4-BE49-F238E27FC236}">
                <a16:creationId xmlns:a16="http://schemas.microsoft.com/office/drawing/2014/main" id="{A246DEFD-DE56-8073-5C93-886D22949D84}"/>
              </a:ext>
            </a:extLst>
          </p:cNvPr>
          <p:cNvSpPr/>
          <p:nvPr/>
        </p:nvSpPr>
        <p:spPr>
          <a:xfrm>
            <a:off x="2061673" y="4275795"/>
            <a:ext cx="2028004" cy="1889888"/>
          </a:xfrm>
          <a:custGeom>
            <a:avLst/>
            <a:gdLst/>
            <a:ahLst/>
            <a:cxnLst/>
            <a:rect l="l" t="t" r="r" b="b"/>
            <a:pathLst>
              <a:path w="6320158" h="6320158">
                <a:moveTo>
                  <a:pt x="0" y="0"/>
                </a:moveTo>
                <a:lnTo>
                  <a:pt x="6320158" y="0"/>
                </a:lnTo>
                <a:lnTo>
                  <a:pt x="6320158" y="6320158"/>
                </a:lnTo>
                <a:lnTo>
                  <a:pt x="0" y="6320158"/>
                </a:lnTo>
                <a:lnTo>
                  <a:pt x="0" y="0"/>
                </a:lnTo>
                <a:close/>
              </a:path>
            </a:pathLst>
          </a:custGeom>
          <a:blipFill>
            <a:blip r:embed="rId2"/>
            <a:stretch>
              <a:fillRect/>
            </a:stretch>
          </a:blipFill>
        </p:spPr>
        <p:txBody>
          <a:bodyPr/>
          <a:lstStyle/>
          <a:p>
            <a:endParaRPr lang="en-US" sz="1200" dirty="0">
              <a:latin typeface="Atkinson Hyperlegible" pitchFamily="2" charset="0"/>
            </a:endParaRPr>
          </a:p>
        </p:txBody>
      </p:sp>
      <p:pic>
        <p:nvPicPr>
          <p:cNvPr id="1026" name="Picture 2" descr="Brigham and Women's Hospital - Wikipedia">
            <a:extLst>
              <a:ext uri="{FF2B5EF4-FFF2-40B4-BE49-F238E27FC236}">
                <a16:creationId xmlns:a16="http://schemas.microsoft.com/office/drawing/2014/main" id="{9516188E-271B-41ED-3173-20A2A2B0CC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626" y="4343400"/>
            <a:ext cx="1492174" cy="1743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241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90D02-CA44-98C8-57CA-60F045E81B19}"/>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CE8D210-C995-DEDD-32E0-59006A475CCF}"/>
              </a:ext>
            </a:extLst>
          </p:cNvPr>
          <p:cNvSpPr txBox="1"/>
          <p:nvPr/>
        </p:nvSpPr>
        <p:spPr>
          <a:xfrm>
            <a:off x="1275042" y="1210344"/>
            <a:ext cx="7813537" cy="1423531"/>
          </a:xfrm>
          <a:prstGeom prst="rect">
            <a:avLst/>
          </a:prstGeom>
        </p:spPr>
        <p:txBody>
          <a:bodyPr wrap="square" lIns="0" tIns="0" rIns="0" bIns="0" rtlCol="0" anchor="t">
            <a:spAutoFit/>
          </a:bodyPr>
          <a:lstStyle/>
          <a:p>
            <a:pPr>
              <a:lnSpc>
                <a:spcPts val="5811"/>
              </a:lnSpc>
            </a:pPr>
            <a:r>
              <a:rPr lang="en-US" sz="3600" spc="-42" dirty="0">
                <a:solidFill>
                  <a:srgbClr val="0B3A7F"/>
                </a:solidFill>
                <a:latin typeface="Atkinson Hyperlegible" pitchFamily="2" charset="0"/>
                <a:ea typeface="Tahoma" panose="020B0604030504040204" pitchFamily="34" charset="0"/>
                <a:cs typeface="Tahoma" panose="020B0604030504040204" pitchFamily="34" charset="0"/>
                <a:hlinkClick r:id="rId2"/>
              </a:rPr>
              <a:t>https://whonet.org/webinars.html</a:t>
            </a:r>
            <a:endParaRPr lang="en-US" sz="3600" spc="-42" dirty="0">
              <a:solidFill>
                <a:srgbClr val="0B3A7F"/>
              </a:solidFill>
              <a:latin typeface="Atkinson Hyperlegible" pitchFamily="2" charset="0"/>
              <a:ea typeface="Tahoma" panose="020B0604030504040204" pitchFamily="34" charset="0"/>
              <a:cs typeface="Tahoma" panose="020B0604030504040204" pitchFamily="34" charset="0"/>
            </a:endParaRPr>
          </a:p>
          <a:p>
            <a:pPr>
              <a:lnSpc>
                <a:spcPts val="5811"/>
              </a:lnSpc>
            </a:pPr>
            <a:endParaRPr lang="en-US" sz="3600" spc="-42" dirty="0">
              <a:solidFill>
                <a:srgbClr val="0B3A7F"/>
              </a:solidFill>
              <a:latin typeface="Atkinson Hyperlegible" pitchFamily="2"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FCAF70DA-ADD2-3985-490A-EA55D84A5E80}"/>
              </a:ext>
            </a:extLst>
          </p:cNvPr>
          <p:cNvPicPr>
            <a:picLocks noChangeAspect="1"/>
          </p:cNvPicPr>
          <p:nvPr/>
        </p:nvPicPr>
        <p:blipFill>
          <a:blip r:embed="rId3"/>
          <a:stretch>
            <a:fillRect/>
          </a:stretch>
        </p:blipFill>
        <p:spPr>
          <a:xfrm>
            <a:off x="558715" y="165703"/>
            <a:ext cx="8107549" cy="1200570"/>
          </a:xfrm>
          <a:prstGeom prst="rect">
            <a:avLst/>
          </a:prstGeom>
        </p:spPr>
      </p:pic>
      <p:pic>
        <p:nvPicPr>
          <p:cNvPr id="7" name="Picture 6">
            <a:extLst>
              <a:ext uri="{FF2B5EF4-FFF2-40B4-BE49-F238E27FC236}">
                <a16:creationId xmlns:a16="http://schemas.microsoft.com/office/drawing/2014/main" id="{E701CB2B-F507-FFFF-F2C9-ADC4209E3A4F}"/>
              </a:ext>
            </a:extLst>
          </p:cNvPr>
          <p:cNvPicPr>
            <a:picLocks noChangeAspect="1"/>
          </p:cNvPicPr>
          <p:nvPr/>
        </p:nvPicPr>
        <p:blipFill>
          <a:blip r:embed="rId4"/>
          <a:stretch>
            <a:fillRect/>
          </a:stretch>
        </p:blipFill>
        <p:spPr>
          <a:xfrm>
            <a:off x="1243450" y="2103459"/>
            <a:ext cx="6477904" cy="4572638"/>
          </a:xfrm>
          <a:prstGeom prst="rect">
            <a:avLst/>
          </a:prstGeom>
        </p:spPr>
      </p:pic>
    </p:spTree>
    <p:extLst>
      <p:ext uri="{BB962C8B-B14F-4D97-AF65-F5344CB8AC3E}">
        <p14:creationId xmlns:p14="http://schemas.microsoft.com/office/powerpoint/2010/main" val="1540213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FBDE6-C15C-4868-9E7A-8812B23EE9E4}"/>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06741A8-3311-7DF9-4AF4-691FFFF5B407}"/>
              </a:ext>
            </a:extLst>
          </p:cNvPr>
          <p:cNvSpPr txBox="1"/>
          <p:nvPr/>
        </p:nvSpPr>
        <p:spPr>
          <a:xfrm>
            <a:off x="482570" y="146736"/>
            <a:ext cx="9848962" cy="702244"/>
          </a:xfrm>
          <a:prstGeom prst="rect">
            <a:avLst/>
          </a:prstGeom>
        </p:spPr>
        <p:txBody>
          <a:bodyPr wrap="square" lIns="0" tIns="0" rIns="0" bIns="0" rtlCol="0" anchor="t">
            <a:spAutoFit/>
          </a:bodyPr>
          <a:lstStyle/>
          <a:p>
            <a:pPr>
              <a:lnSpc>
                <a:spcPts val="5811"/>
              </a:lnSpc>
            </a:pPr>
            <a:r>
              <a:rPr lang="en-US" sz="4266" spc="-42" dirty="0">
                <a:solidFill>
                  <a:srgbClr val="0B3A7F"/>
                </a:solidFill>
                <a:latin typeface="Atkinson Hyperlegible" pitchFamily="2" charset="0"/>
                <a:ea typeface="Tahoma" panose="020B0604030504040204" pitchFamily="34" charset="0"/>
                <a:cs typeface="Tahoma" panose="020B0604030504040204" pitchFamily="34" charset="0"/>
              </a:rPr>
              <a:t>Agenda for today</a:t>
            </a:r>
          </a:p>
        </p:txBody>
      </p:sp>
      <p:sp>
        <p:nvSpPr>
          <p:cNvPr id="6" name="TextBox 6">
            <a:extLst>
              <a:ext uri="{FF2B5EF4-FFF2-40B4-BE49-F238E27FC236}">
                <a16:creationId xmlns:a16="http://schemas.microsoft.com/office/drawing/2014/main" id="{C3C9C502-4F88-90C5-DAAF-E8F2AE4A83A3}"/>
              </a:ext>
            </a:extLst>
          </p:cNvPr>
          <p:cNvSpPr txBox="1"/>
          <p:nvPr/>
        </p:nvSpPr>
        <p:spPr>
          <a:xfrm>
            <a:off x="379205" y="1094511"/>
            <a:ext cx="11646544" cy="5170646"/>
          </a:xfrm>
          <a:prstGeom prst="rect">
            <a:avLst/>
          </a:prstGeom>
        </p:spPr>
        <p:txBody>
          <a:bodyPr wrap="square" lIns="0" tIns="0" rIns="0" bIns="0" rtlCol="0" anchor="t">
            <a:spAutoFit/>
          </a:bodyPr>
          <a:lstStyle/>
          <a:p>
            <a:pPr marL="742950" indent="-742950">
              <a:buFont typeface="Arial" panose="020B0604020202020204" pitchFamily="34" charset="0"/>
              <a:buChar char="•"/>
            </a:pP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WHONET Team:  Key points from previous webinar</a:t>
            </a:r>
          </a:p>
          <a:p>
            <a:pPr marL="742950" indent="-742950">
              <a:buFont typeface="Arial" panose="020B0604020202020204" pitchFamily="34" charset="0"/>
              <a:buChar char="•"/>
            </a:pP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FAO Team:  </a:t>
            </a:r>
            <a:r>
              <a:rPr lang="en-US" sz="2400" spc="-35" dirty="0" err="1">
                <a:solidFill>
                  <a:srgbClr val="0D8815"/>
                </a:solidFill>
                <a:latin typeface="Atkinson Hyperlegible" pitchFamily="2" charset="0"/>
                <a:ea typeface="Tahoma" panose="020B0604030504040204" pitchFamily="34" charset="0"/>
                <a:cs typeface="Tahoma" panose="020B0604030504040204" pitchFamily="34" charset="0"/>
              </a:rPr>
              <a:t>InFARM</a:t>
            </a: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 Overview</a:t>
            </a:r>
          </a:p>
          <a:p>
            <a:pPr marL="742950" indent="-742950">
              <a:buFont typeface="Arial" panose="020B0604020202020204" pitchFamily="34" charset="0"/>
              <a:buChar char="•"/>
            </a:pP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WHONET Team:  Exporting data from WHONET to </a:t>
            </a:r>
            <a:r>
              <a:rPr lang="en-US" sz="2400" spc="-35" dirty="0" err="1">
                <a:solidFill>
                  <a:srgbClr val="0D8815"/>
                </a:solidFill>
                <a:latin typeface="Atkinson Hyperlegible" pitchFamily="2" charset="0"/>
                <a:ea typeface="Tahoma" panose="020B0604030504040204" pitchFamily="34" charset="0"/>
                <a:cs typeface="Tahoma" panose="020B0604030504040204" pitchFamily="34" charset="0"/>
              </a:rPr>
              <a:t>InFARM</a:t>
            </a: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 files</a:t>
            </a:r>
          </a:p>
          <a:p>
            <a:pPr marL="742950" indent="-742950">
              <a:buFont typeface="Arial" panose="020B0604020202020204" pitchFamily="34" charset="0"/>
              <a:buChar char="•"/>
            </a:pP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FAO Team:  Uploading </a:t>
            </a:r>
            <a:r>
              <a:rPr lang="en-US" sz="2400" spc="-35" dirty="0" err="1">
                <a:solidFill>
                  <a:srgbClr val="0D8815"/>
                </a:solidFill>
                <a:latin typeface="Atkinson Hyperlegible" pitchFamily="2" charset="0"/>
                <a:ea typeface="Tahoma" panose="020B0604030504040204" pitchFamily="34" charset="0"/>
                <a:cs typeface="Tahoma" panose="020B0604030504040204" pitchFamily="34" charset="0"/>
              </a:rPr>
              <a:t>InFARM</a:t>
            </a: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 files to the FAO </a:t>
            </a:r>
            <a:r>
              <a:rPr lang="en-US" sz="2400" spc="-35" dirty="0" err="1">
                <a:solidFill>
                  <a:srgbClr val="0D8815"/>
                </a:solidFill>
                <a:latin typeface="Atkinson Hyperlegible" pitchFamily="2" charset="0"/>
                <a:ea typeface="Tahoma" panose="020B0604030504040204" pitchFamily="34" charset="0"/>
                <a:cs typeface="Tahoma" panose="020B0604030504040204" pitchFamily="34" charset="0"/>
              </a:rPr>
              <a:t>InFARM</a:t>
            </a: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 platform</a:t>
            </a:r>
          </a:p>
          <a:p>
            <a:pPr marL="742950" indent="-742950">
              <a:buFont typeface="Arial" panose="020B0604020202020204" pitchFamily="34" charset="0"/>
              <a:buChar char="•"/>
            </a:pP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WHONET Team:  BacLink Demonstration and </a:t>
            </a:r>
            <a:r>
              <a:rPr lang="en-US" sz="2400" spc="-35" dirty="0" err="1">
                <a:solidFill>
                  <a:srgbClr val="0D8815"/>
                </a:solidFill>
                <a:latin typeface="Atkinson Hyperlegible" pitchFamily="2" charset="0"/>
                <a:ea typeface="Tahoma" panose="020B0604030504040204" pitchFamily="34" charset="0"/>
                <a:cs typeface="Tahoma" panose="020B0604030504040204" pitchFamily="34" charset="0"/>
              </a:rPr>
              <a:t>InFARM</a:t>
            </a:r>
            <a:endParaRPr lang="en-US" sz="2400" spc="-35" dirty="0">
              <a:solidFill>
                <a:srgbClr val="0D8815"/>
              </a:solidFill>
              <a:latin typeface="Atkinson Hyperlegible" pitchFamily="2" charset="0"/>
              <a:ea typeface="Tahoma" panose="020B0604030504040204" pitchFamily="34" charset="0"/>
              <a:cs typeface="Tahoma" panose="020B0604030504040204" pitchFamily="34" charset="0"/>
            </a:endParaRPr>
          </a:p>
          <a:p>
            <a:pPr marL="742950" indent="-742950">
              <a:buFont typeface="Arial" panose="020B0604020202020204" pitchFamily="34" charset="0"/>
              <a:buChar char="•"/>
            </a:pPr>
            <a:endParaRPr lang="en-US" sz="2400" spc="-35" dirty="0">
              <a:solidFill>
                <a:srgbClr val="0D8815"/>
              </a:solidFill>
              <a:latin typeface="Atkinson Hyperlegible" pitchFamily="2" charset="0"/>
              <a:ea typeface="Tahoma" panose="020B0604030504040204" pitchFamily="34" charset="0"/>
              <a:cs typeface="Tahoma" panose="020B0604030504040204" pitchFamily="34" charset="0"/>
            </a:endParaRPr>
          </a:p>
          <a:p>
            <a:pPr marL="742950" indent="-742950">
              <a:buFont typeface="Arial" panose="020B0604020202020204" pitchFamily="34" charset="0"/>
              <a:buChar char="•"/>
            </a:pPr>
            <a:endParaRPr lang="en-US" sz="2400" spc="-35" dirty="0">
              <a:solidFill>
                <a:srgbClr val="0D8815"/>
              </a:solidFill>
              <a:latin typeface="Atkinson Hyperlegible" pitchFamily="2" charset="0"/>
              <a:ea typeface="Tahoma" panose="020B0604030504040204" pitchFamily="34" charset="0"/>
              <a:cs typeface="Tahoma" panose="020B0604030504040204" pitchFamily="34" charset="0"/>
            </a:endParaRPr>
          </a:p>
          <a:p>
            <a:pPr marL="742950" indent="-742950">
              <a:buFont typeface="Arial" panose="020B0604020202020204" pitchFamily="34" charset="0"/>
              <a:buChar char="•"/>
            </a:pP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Questions and answers</a:t>
            </a:r>
          </a:p>
          <a:p>
            <a:pPr marL="1200150" lvl="1" indent="-742950">
              <a:buFont typeface="Arial" panose="020B0604020202020204" pitchFamily="34" charset="0"/>
              <a:buChar char="•"/>
            </a:pP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You can write questions into the chat box any time.  Adam will respond to some questions immediately.  For others, we will respond in between presentations and  after the final presentation.</a:t>
            </a:r>
          </a:p>
          <a:p>
            <a:pPr marL="1200150" lvl="1" indent="-742950">
              <a:buFont typeface="Arial" panose="020B0604020202020204" pitchFamily="34" charset="0"/>
              <a:buChar char="•"/>
            </a:pP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You can write to us anytime at </a:t>
            </a:r>
            <a:r>
              <a:rPr lang="en-US" sz="2400" spc="-35" dirty="0">
                <a:solidFill>
                  <a:srgbClr val="0D8815"/>
                </a:solidFill>
                <a:latin typeface="Atkinson Hyperlegible" pitchFamily="2" charset="0"/>
                <a:ea typeface="Tahoma" panose="020B0604030504040204" pitchFamily="34" charset="0"/>
                <a:cs typeface="Tahoma" panose="020B0604030504040204" pitchFamily="34" charset="0"/>
                <a:hlinkClick r:id="rId2"/>
              </a:rPr>
              <a:t>help@whonet.org</a:t>
            </a:r>
            <a:endParaRPr lang="en-US" sz="2400" spc="-35" dirty="0">
              <a:solidFill>
                <a:srgbClr val="0D8815"/>
              </a:solidFill>
              <a:latin typeface="Atkinson Hyperlegible" pitchFamily="2" charset="0"/>
              <a:ea typeface="Tahoma" panose="020B0604030504040204" pitchFamily="34" charset="0"/>
              <a:cs typeface="Tahoma" panose="020B0604030504040204" pitchFamily="34" charset="0"/>
            </a:endParaRPr>
          </a:p>
          <a:p>
            <a:pPr marL="1200150" lvl="1" indent="-742950">
              <a:buFont typeface="Arial" panose="020B0604020202020204" pitchFamily="34" charset="0"/>
              <a:buChar char="•"/>
            </a:pP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You can submit questions to the WHONET Discussion Form</a:t>
            </a:r>
          </a:p>
          <a:p>
            <a:pPr marL="1200150" lvl="1" indent="-742950">
              <a:buFont typeface="Arial" panose="020B0604020202020204" pitchFamily="34" charset="0"/>
              <a:buChar char="•"/>
            </a:pPr>
            <a:r>
              <a:rPr lang="en-US" sz="2400" spc="-35" dirty="0">
                <a:solidFill>
                  <a:srgbClr val="0D8815"/>
                </a:solidFill>
                <a:latin typeface="Atkinson Hyperlegible" pitchFamily="2" charset="0"/>
                <a:ea typeface="Tahoma" panose="020B0604030504040204" pitchFamily="34" charset="0"/>
                <a:cs typeface="Tahoma" panose="020B0604030504040204" pitchFamily="34" charset="0"/>
              </a:rPr>
              <a:t>We can also organize follow-up trainings and support sessions</a:t>
            </a:r>
          </a:p>
        </p:txBody>
      </p:sp>
    </p:spTree>
    <p:extLst>
      <p:ext uri="{BB962C8B-B14F-4D97-AF65-F5344CB8AC3E}">
        <p14:creationId xmlns:p14="http://schemas.microsoft.com/office/powerpoint/2010/main" val="2347880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3"/>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090988" y="865632"/>
            <a:ext cx="7245877" cy="5687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7" name="Rectangle 4"/>
          <p:cNvSpPr>
            <a:spLocks noChangeArrowheads="1"/>
          </p:cNvSpPr>
          <p:nvPr/>
        </p:nvSpPr>
        <p:spPr bwMode="auto">
          <a:xfrm>
            <a:off x="397934" y="2379133"/>
            <a:ext cx="27717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noProof="0" dirty="0">
                <a:solidFill>
                  <a:srgbClr val="000000"/>
                </a:solidFill>
                <a:latin typeface="Calibri" panose="020F0502020204030204" pitchFamily="34" charset="0"/>
              </a:rPr>
              <a:t>Antimicrobial usage in humans, animals and agriculture, and resulting dispersion of antimicrobial residues into aquatic and terrestrial environments </a:t>
            </a:r>
          </a:p>
          <a:p>
            <a:r>
              <a:rPr lang="en-US" sz="1200" noProof="0" dirty="0">
                <a:solidFill>
                  <a:srgbClr val="000000"/>
                </a:solidFill>
                <a:latin typeface="Calibri" panose="020F0502020204030204" pitchFamily="34" charset="0"/>
              </a:rPr>
              <a:t>(represented by red dots) (source: Berkner et al., 2014)</a:t>
            </a:r>
          </a:p>
        </p:txBody>
      </p:sp>
      <p:sp>
        <p:nvSpPr>
          <p:cNvPr id="2" name="Rectangle 4">
            <a:extLst>
              <a:ext uri="{FF2B5EF4-FFF2-40B4-BE49-F238E27FC236}">
                <a16:creationId xmlns:a16="http://schemas.microsoft.com/office/drawing/2014/main" id="{70A5B04B-FC5A-2D09-BB29-4447B4C8038F}"/>
              </a:ext>
            </a:extLst>
          </p:cNvPr>
          <p:cNvSpPr>
            <a:spLocks noChangeArrowheads="1"/>
          </p:cNvSpPr>
          <p:nvPr/>
        </p:nvSpPr>
        <p:spPr bwMode="auto">
          <a:xfrm>
            <a:off x="474134" y="3750733"/>
            <a:ext cx="25892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600" noProof="0" dirty="0">
                <a:solidFill>
                  <a:srgbClr val="000000"/>
                </a:solidFill>
                <a:latin typeface="Calibri" panose="020F0502020204030204" pitchFamily="34" charset="0"/>
              </a:rPr>
              <a:t>AMR drivers are selection and spread</a:t>
            </a:r>
          </a:p>
        </p:txBody>
      </p:sp>
      <p:sp>
        <p:nvSpPr>
          <p:cNvPr id="3" name="Titel 1">
            <a:extLst>
              <a:ext uri="{FF2B5EF4-FFF2-40B4-BE49-F238E27FC236}">
                <a16:creationId xmlns:a16="http://schemas.microsoft.com/office/drawing/2014/main" id="{CE61B686-FFE2-DCDF-5B7B-3006555D0C17}"/>
              </a:ext>
            </a:extLst>
          </p:cNvPr>
          <p:cNvSpPr>
            <a:spLocks noGrp="1"/>
          </p:cNvSpPr>
          <p:nvPr>
            <p:ph type="title"/>
          </p:nvPr>
        </p:nvSpPr>
        <p:spPr>
          <a:xfrm>
            <a:off x="366540" y="76200"/>
            <a:ext cx="12560295" cy="1143001"/>
          </a:xfrm>
        </p:spPr>
        <p:txBody>
          <a:bodyPr>
            <a:normAutofit fontScale="90000"/>
          </a:bodyPr>
          <a:lstStyle/>
          <a:p>
            <a:pPr algn="l"/>
            <a:r>
              <a:rPr lang="en-US" noProof="0" dirty="0"/>
              <a:t>Antimicrobial use and resistance from a One Health perspective</a:t>
            </a:r>
            <a:endParaRPr lang="en-US" sz="3200" noProof="0" dirty="0"/>
          </a:p>
        </p:txBody>
      </p:sp>
      <p:sp>
        <p:nvSpPr>
          <p:cNvPr id="5" name="Rectangle 4">
            <a:extLst>
              <a:ext uri="{FF2B5EF4-FFF2-40B4-BE49-F238E27FC236}">
                <a16:creationId xmlns:a16="http://schemas.microsoft.com/office/drawing/2014/main" id="{3C0E6E2F-5D23-185B-7376-B608012776BE}"/>
              </a:ext>
            </a:extLst>
          </p:cNvPr>
          <p:cNvSpPr>
            <a:spLocks noChangeArrowheads="1"/>
          </p:cNvSpPr>
          <p:nvPr/>
        </p:nvSpPr>
        <p:spPr bwMode="auto">
          <a:xfrm>
            <a:off x="7450360" y="6550224"/>
            <a:ext cx="3446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noProof="0" dirty="0">
                <a:solidFill>
                  <a:srgbClr val="000000"/>
                </a:solidFill>
                <a:latin typeface="Calibri" panose="020F0502020204030204" pitchFamily="34" charset="0"/>
              </a:rPr>
              <a:t>Slide adapted from Dr. Jaap Wagenaar</a:t>
            </a:r>
          </a:p>
        </p:txBody>
      </p:sp>
      <p:sp>
        <p:nvSpPr>
          <p:cNvPr id="4" name="Rectangle 4">
            <a:extLst>
              <a:ext uri="{FF2B5EF4-FFF2-40B4-BE49-F238E27FC236}">
                <a16:creationId xmlns:a16="http://schemas.microsoft.com/office/drawing/2014/main" id="{D229503F-D7E5-CC0F-0FD1-5D5E2F08D874}"/>
              </a:ext>
            </a:extLst>
          </p:cNvPr>
          <p:cNvSpPr>
            <a:spLocks noChangeArrowheads="1"/>
          </p:cNvSpPr>
          <p:nvPr/>
        </p:nvSpPr>
        <p:spPr bwMode="auto">
          <a:xfrm>
            <a:off x="855134" y="5375758"/>
            <a:ext cx="25892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600" noProof="0" dirty="0">
                <a:solidFill>
                  <a:srgbClr val="000000"/>
                </a:solidFill>
                <a:latin typeface="Calibri" panose="020F0502020204030204" pitchFamily="34" charset="0"/>
              </a:rPr>
              <a:t>Diverse data are needed in all spaces at all levels</a:t>
            </a:r>
          </a:p>
        </p:txBody>
      </p:sp>
    </p:spTree>
    <p:extLst>
      <p:ext uri="{BB962C8B-B14F-4D97-AF65-F5344CB8AC3E}">
        <p14:creationId xmlns:p14="http://schemas.microsoft.com/office/powerpoint/2010/main" val="3084220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9BC1CDC-99EB-410A-A021-B32A576AE41B}"/>
              </a:ext>
            </a:extLst>
          </p:cNvPr>
          <p:cNvSpPr>
            <a:spLocks noGrp="1"/>
          </p:cNvSpPr>
          <p:nvPr>
            <p:ph type="title"/>
          </p:nvPr>
        </p:nvSpPr>
        <p:spPr>
          <a:xfrm>
            <a:off x="795157" y="2755"/>
            <a:ext cx="10828800" cy="1040400"/>
          </a:xfrm>
        </p:spPr>
        <p:txBody>
          <a:bodyPr>
            <a:normAutofit/>
          </a:bodyPr>
          <a:lstStyle/>
          <a:p>
            <a:r>
              <a:rPr lang="en-US" sz="3600" dirty="0">
                <a:solidFill>
                  <a:srgbClr val="000066"/>
                </a:solidFill>
                <a:latin typeface="Atkinson Hyperlegible" pitchFamily="2" charset="0"/>
                <a:ea typeface="Tahoma" panose="020B0604030504040204" pitchFamily="34" charset="0"/>
                <a:cs typeface="Tahoma" panose="020B0604030504040204" pitchFamily="34" charset="0"/>
              </a:rPr>
              <a:t>WHONET and Surveillance objectives</a:t>
            </a:r>
            <a:endParaRPr lang="en-GB" sz="3600" dirty="0">
              <a:solidFill>
                <a:srgbClr val="000066"/>
              </a:solidFill>
              <a:latin typeface="Atkinson Hyperlegible" pitchFamily="2" charset="0"/>
              <a:ea typeface="Tahoma" panose="020B0604030504040204" pitchFamily="34" charset="0"/>
              <a:cs typeface="Tahoma" panose="020B0604030504040204" pitchFamily="34" charset="0"/>
            </a:endParaRPr>
          </a:p>
        </p:txBody>
      </p:sp>
      <p:graphicFrame>
        <p:nvGraphicFramePr>
          <p:cNvPr id="5" name="Table 4">
            <a:extLst>
              <a:ext uri="{FF2B5EF4-FFF2-40B4-BE49-F238E27FC236}">
                <a16:creationId xmlns:a16="http://schemas.microsoft.com/office/drawing/2014/main" id="{8B03BA90-5B27-40AD-ACDC-0C8F82CAEAA2}"/>
              </a:ext>
            </a:extLst>
          </p:cNvPr>
          <p:cNvGraphicFramePr>
            <a:graphicFrameLocks noGrp="1"/>
          </p:cNvGraphicFramePr>
          <p:nvPr/>
        </p:nvGraphicFramePr>
        <p:xfrm>
          <a:off x="1801110" y="993612"/>
          <a:ext cx="7798849" cy="5191515"/>
        </p:xfrm>
        <a:graphic>
          <a:graphicData uri="http://schemas.openxmlformats.org/drawingml/2006/table">
            <a:tbl>
              <a:tblPr/>
              <a:tblGrid>
                <a:gridCol w="501181">
                  <a:extLst>
                    <a:ext uri="{9D8B030D-6E8A-4147-A177-3AD203B41FA5}">
                      <a16:colId xmlns:a16="http://schemas.microsoft.com/office/drawing/2014/main" val="1486403190"/>
                    </a:ext>
                  </a:extLst>
                </a:gridCol>
                <a:gridCol w="3002650">
                  <a:extLst>
                    <a:ext uri="{9D8B030D-6E8A-4147-A177-3AD203B41FA5}">
                      <a16:colId xmlns:a16="http://schemas.microsoft.com/office/drawing/2014/main" val="3303619600"/>
                    </a:ext>
                  </a:extLst>
                </a:gridCol>
                <a:gridCol w="904215">
                  <a:extLst>
                    <a:ext uri="{9D8B030D-6E8A-4147-A177-3AD203B41FA5}">
                      <a16:colId xmlns:a16="http://schemas.microsoft.com/office/drawing/2014/main" val="3409660445"/>
                    </a:ext>
                  </a:extLst>
                </a:gridCol>
                <a:gridCol w="1043815">
                  <a:extLst>
                    <a:ext uri="{9D8B030D-6E8A-4147-A177-3AD203B41FA5}">
                      <a16:colId xmlns:a16="http://schemas.microsoft.com/office/drawing/2014/main" val="1093689000"/>
                    </a:ext>
                  </a:extLst>
                </a:gridCol>
                <a:gridCol w="1173494">
                  <a:extLst>
                    <a:ext uri="{9D8B030D-6E8A-4147-A177-3AD203B41FA5}">
                      <a16:colId xmlns:a16="http://schemas.microsoft.com/office/drawing/2014/main" val="529790346"/>
                    </a:ext>
                  </a:extLst>
                </a:gridCol>
                <a:gridCol w="1173494">
                  <a:extLst>
                    <a:ext uri="{9D8B030D-6E8A-4147-A177-3AD203B41FA5}">
                      <a16:colId xmlns:a16="http://schemas.microsoft.com/office/drawing/2014/main" val="2229313786"/>
                    </a:ext>
                  </a:extLst>
                </a:gridCol>
              </a:tblGrid>
              <a:tr h="509235">
                <a:tc gridSpan="2">
                  <a:txBody>
                    <a:bodyPr/>
                    <a:lstStyle/>
                    <a:p>
                      <a:pPr algn="l" fontAlgn="b"/>
                      <a:r>
                        <a:rPr lang="en-US" sz="2000" b="1" i="0" u="none" strike="noStrike" baseline="0" dirty="0">
                          <a:solidFill>
                            <a:srgbClr val="000066"/>
                          </a:solidFill>
                          <a:effectLst/>
                          <a:latin typeface="Calibri" panose="020F0502020204030204" pitchFamily="34" charset="0"/>
                        </a:rPr>
                        <a:t>Objectives</a:t>
                      </a:r>
                    </a:p>
                  </a:txBody>
                  <a:tcPr marL="5614" marR="5614" marT="5614" marB="0" anchor="b">
                    <a:lnL>
                      <a:noFill/>
                    </a:lnL>
                    <a:lnR>
                      <a:noFill/>
                    </a:lnR>
                    <a:lnT>
                      <a:noFill/>
                    </a:lnT>
                    <a:lnB>
                      <a:noFill/>
                    </a:lnB>
                  </a:tcPr>
                </a:tc>
                <a:tc hMerge="1">
                  <a:txBody>
                    <a:bodyPr/>
                    <a:lstStyle/>
                    <a:p>
                      <a:endParaRPr lang="en-US"/>
                    </a:p>
                  </a:txBody>
                  <a:tcPr/>
                </a:tc>
                <a:tc>
                  <a:txBody>
                    <a:bodyPr/>
                    <a:lstStyle/>
                    <a:p>
                      <a:pPr algn="ctr" fontAlgn="b"/>
                      <a:r>
                        <a:rPr lang="en-US" sz="2000" b="1" i="0" u="none" strike="noStrike" baseline="0" dirty="0">
                          <a:solidFill>
                            <a:srgbClr val="000066"/>
                          </a:solidFill>
                          <a:effectLst/>
                          <a:latin typeface="Calibri" panose="020F0502020204030204" pitchFamily="34" charset="0"/>
                        </a:rPr>
                        <a:t>Local</a:t>
                      </a:r>
                      <a:endParaRPr lang="en-US" sz="1600" b="1"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ctr" fontAlgn="b"/>
                      <a:r>
                        <a:rPr lang="en-US" sz="2000" b="1" i="0" u="none" strike="noStrike" baseline="0" dirty="0">
                          <a:solidFill>
                            <a:srgbClr val="000066"/>
                          </a:solidFill>
                          <a:effectLst/>
                          <a:latin typeface="Calibri" panose="020F0502020204030204" pitchFamily="34" charset="0"/>
                        </a:rPr>
                        <a:t>National</a:t>
                      </a:r>
                      <a:endParaRPr lang="en-US" sz="1600" b="1"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ctr" fontAlgn="b"/>
                      <a:r>
                        <a:rPr lang="en-US" sz="2000" b="1" i="0" u="none" strike="noStrike" baseline="0" dirty="0">
                          <a:solidFill>
                            <a:srgbClr val="000066"/>
                          </a:solidFill>
                          <a:effectLst/>
                          <a:latin typeface="Calibri" panose="020F0502020204030204" pitchFamily="34" charset="0"/>
                        </a:rPr>
                        <a:t>Regional</a:t>
                      </a:r>
                      <a:endParaRPr lang="en-US" sz="1600" b="1"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ctr" fontAlgn="b"/>
                      <a:r>
                        <a:rPr lang="en-US" sz="2000" b="1" i="0" u="none" strike="noStrike" baseline="0" dirty="0">
                          <a:solidFill>
                            <a:srgbClr val="000066"/>
                          </a:solidFill>
                          <a:effectLst/>
                          <a:latin typeface="Calibri" panose="020F0502020204030204" pitchFamily="34" charset="0"/>
                        </a:rPr>
                        <a:t>Global</a:t>
                      </a:r>
                      <a:endParaRPr lang="en-US" sz="1600" b="1"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extLst>
                  <a:ext uri="{0D108BD9-81ED-4DB2-BD59-A6C34878D82A}">
                    <a16:rowId xmlns:a16="http://schemas.microsoft.com/office/drawing/2014/main" val="2154028004"/>
                  </a:ext>
                </a:extLst>
              </a:tr>
              <a:tr h="227036">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extLst>
                  <a:ext uri="{0D108BD9-81ED-4DB2-BD59-A6C34878D82A}">
                    <a16:rowId xmlns:a16="http://schemas.microsoft.com/office/drawing/2014/main" val="1732845274"/>
                  </a:ext>
                </a:extLst>
              </a:tr>
              <a:tr h="254776">
                <a:tc gridSpan="2">
                  <a:txBody>
                    <a:bodyPr/>
                    <a:lstStyle/>
                    <a:p>
                      <a:pPr algn="l" fontAlgn="b"/>
                      <a:r>
                        <a:rPr lang="en-US" sz="1800" b="1" i="0" u="none" strike="noStrike" baseline="0" dirty="0">
                          <a:solidFill>
                            <a:srgbClr val="000066"/>
                          </a:solidFill>
                          <a:effectLst/>
                          <a:latin typeface="Calibri" panose="020F0502020204030204" pitchFamily="34" charset="0"/>
                        </a:rPr>
                        <a:t>Policy and advocacy</a:t>
                      </a:r>
                    </a:p>
                  </a:txBody>
                  <a:tcPr marL="5614" marR="5614" marT="5614" marB="0" anchor="b">
                    <a:lnL>
                      <a:noFill/>
                    </a:lnL>
                    <a:lnR>
                      <a:noFill/>
                    </a:lnR>
                    <a:lnT>
                      <a:noFill/>
                    </a:lnT>
                    <a:lnB>
                      <a:noFill/>
                    </a:lnB>
                  </a:tcPr>
                </a:tc>
                <a:tc hMerge="1">
                  <a:txBody>
                    <a:bodyPr/>
                    <a:lstStyle/>
                    <a:p>
                      <a:endParaRPr lang="en-US"/>
                    </a:p>
                  </a:txBody>
                  <a:tcPr/>
                </a:tc>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extLst>
                  <a:ext uri="{0D108BD9-81ED-4DB2-BD59-A6C34878D82A}">
                    <a16:rowId xmlns:a16="http://schemas.microsoft.com/office/drawing/2014/main" val="852670964"/>
                  </a:ext>
                </a:extLst>
              </a:tr>
              <a:tr h="227036">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r>
                        <a:rPr lang="en-US" sz="1600" b="0" i="0" u="none" strike="noStrike" baseline="0" dirty="0">
                          <a:solidFill>
                            <a:srgbClr val="000066"/>
                          </a:solidFill>
                          <a:effectLst/>
                          <a:latin typeface="Calibri" panose="020F0502020204030204" pitchFamily="34" charset="0"/>
                        </a:rPr>
                        <a:t>Priority setting and funding</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extLst>
                  <a:ext uri="{0D108BD9-81ED-4DB2-BD59-A6C34878D82A}">
                    <a16:rowId xmlns:a16="http://schemas.microsoft.com/office/drawing/2014/main" val="3221979765"/>
                  </a:ext>
                </a:extLst>
              </a:tr>
              <a:tr h="227036">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r>
                        <a:rPr lang="en-US" sz="1600" b="0" i="0" u="none" strike="noStrike" baseline="0" dirty="0">
                          <a:solidFill>
                            <a:srgbClr val="000066"/>
                          </a:solidFill>
                          <a:effectLst/>
                          <a:latin typeface="Calibri" panose="020F0502020204030204" pitchFamily="34" charset="0"/>
                        </a:rPr>
                        <a:t>Awareness and education</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extLst>
                  <a:ext uri="{0D108BD9-81ED-4DB2-BD59-A6C34878D82A}">
                    <a16:rowId xmlns:a16="http://schemas.microsoft.com/office/drawing/2014/main" val="3510976844"/>
                  </a:ext>
                </a:extLst>
              </a:tr>
              <a:tr h="227036">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r>
                        <a:rPr lang="en-US" sz="1600" b="0" i="0" u="none" strike="noStrike" baseline="0" dirty="0">
                          <a:solidFill>
                            <a:srgbClr val="000066"/>
                          </a:solidFill>
                          <a:effectLst/>
                          <a:latin typeface="Calibri" panose="020F0502020204030204" pitchFamily="34" charset="0"/>
                        </a:rPr>
                        <a:t>Legislation and regulation</a:t>
                      </a:r>
                    </a:p>
                  </a:txBody>
                  <a:tcPr marL="5614" marR="5614" marT="5614" marB="0" anchor="b">
                    <a:lnL>
                      <a:noFill/>
                    </a:lnL>
                    <a:lnR>
                      <a:noFill/>
                    </a:lnR>
                    <a:lnT>
                      <a:noFill/>
                    </a:lnT>
                    <a:lnB>
                      <a:noFill/>
                    </a:lnB>
                  </a:tcPr>
                </a:tc>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extLst>
                  <a:ext uri="{0D108BD9-81ED-4DB2-BD59-A6C34878D82A}">
                    <a16:rowId xmlns:a16="http://schemas.microsoft.com/office/drawing/2014/main" val="231241699"/>
                  </a:ext>
                </a:extLst>
              </a:tr>
              <a:tr h="350122">
                <a:tc gridSpan="6">
                  <a:txBody>
                    <a:bodyPr/>
                    <a:lstStyle/>
                    <a:p>
                      <a:pPr algn="l" fontAlgn="b"/>
                      <a:r>
                        <a:rPr lang="en-US" sz="1800" b="1" i="0" u="none" strike="noStrike" baseline="0" dirty="0">
                          <a:solidFill>
                            <a:srgbClr val="000066"/>
                          </a:solidFill>
                          <a:effectLst/>
                          <a:latin typeface="Calibri" panose="020F0502020204030204" pitchFamily="34" charset="0"/>
                        </a:rPr>
                        <a:t>Epidemiology of resistant microbes</a:t>
                      </a:r>
                    </a:p>
                  </a:txBody>
                  <a:tcPr marL="5614" marR="5614" marT="5614" marB="0" anchor="b">
                    <a:lnL>
                      <a:noFill/>
                    </a:lnL>
                    <a:lnR>
                      <a:noFill/>
                    </a:lnR>
                    <a:lnT>
                      <a:noFill/>
                    </a:lnT>
                    <a:lnB>
                      <a:noFill/>
                    </a:lnB>
                  </a:tcPr>
                </a:tc>
                <a:tc hMerge="1">
                  <a:txBody>
                    <a:bodyPr/>
                    <a:lstStyle/>
                    <a:p>
                      <a:endParaRPr lang="en-US"/>
                    </a:p>
                  </a:txBody>
                  <a:tcP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5614" marR="5614" marT="5614" marB="0" anchor="b">
                    <a:lnL>
                      <a:noFill/>
                    </a:lnL>
                    <a:lnR>
                      <a:noFill/>
                    </a:lnR>
                    <a:lnT>
                      <a:noFill/>
                    </a:lnT>
                    <a:lnB>
                      <a:noFill/>
                    </a:lnB>
                  </a:tcP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5614" marR="5614" marT="5614" marB="0" anchor="b">
                    <a:lnL>
                      <a:noFill/>
                    </a:lnL>
                    <a:lnR>
                      <a:noFill/>
                    </a:lnR>
                    <a:lnT>
                      <a:noFill/>
                    </a:lnT>
                    <a:lnB>
                      <a:noFill/>
                    </a:lnB>
                  </a:tcP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5614" marR="5614" marT="5614" marB="0" anchor="b">
                    <a:lnL>
                      <a:noFill/>
                    </a:lnL>
                    <a:lnR>
                      <a:noFill/>
                    </a:lnR>
                    <a:lnT>
                      <a:noFill/>
                    </a:lnT>
                    <a:lnB>
                      <a:noFill/>
                    </a:lnB>
                  </a:tcP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5614" marR="5614" marT="5614" marB="0" anchor="b">
                    <a:lnL>
                      <a:noFill/>
                    </a:lnL>
                    <a:lnR>
                      <a:noFill/>
                    </a:lnR>
                    <a:lnT>
                      <a:noFill/>
                    </a:lnT>
                    <a:lnB>
                      <a:noFill/>
                    </a:lnB>
                  </a:tcPr>
                </a:tc>
                <a:extLst>
                  <a:ext uri="{0D108BD9-81ED-4DB2-BD59-A6C34878D82A}">
                    <a16:rowId xmlns:a16="http://schemas.microsoft.com/office/drawing/2014/main" val="1580354606"/>
                  </a:ext>
                </a:extLst>
              </a:tr>
              <a:tr h="238125">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r>
                        <a:rPr lang="en-US" sz="1600" b="0" i="0" u="none" strike="noStrike" baseline="0" dirty="0">
                          <a:solidFill>
                            <a:srgbClr val="000066"/>
                          </a:solidFill>
                          <a:effectLst/>
                          <a:latin typeface="Calibri" panose="020F0502020204030204" pitchFamily="34" charset="0"/>
                        </a:rPr>
                        <a:t>Pathogen and resistance trends</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extLst>
                  <a:ext uri="{0D108BD9-81ED-4DB2-BD59-A6C34878D82A}">
                    <a16:rowId xmlns:a16="http://schemas.microsoft.com/office/drawing/2014/main" val="1269700843"/>
                  </a:ext>
                </a:extLst>
              </a:tr>
              <a:tr h="198221">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r>
                        <a:rPr lang="en-US" sz="1600" b="0" i="0" u="none" strike="noStrike" baseline="0" dirty="0">
                          <a:solidFill>
                            <a:srgbClr val="000066"/>
                          </a:solidFill>
                          <a:effectLst/>
                          <a:latin typeface="Calibri" panose="020F0502020204030204" pitchFamily="34" charset="0"/>
                        </a:rPr>
                        <a:t>Recognition of emerging threats</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extLst>
                  <a:ext uri="{0D108BD9-81ED-4DB2-BD59-A6C34878D82A}">
                    <a16:rowId xmlns:a16="http://schemas.microsoft.com/office/drawing/2014/main" val="2353902237"/>
                  </a:ext>
                </a:extLst>
              </a:tr>
              <a:tr h="227036">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r>
                        <a:rPr lang="en-US" sz="1600" b="0" i="0" u="none" strike="noStrike" baseline="0" dirty="0">
                          <a:solidFill>
                            <a:srgbClr val="000066"/>
                          </a:solidFill>
                          <a:effectLst/>
                          <a:latin typeface="Calibri" panose="020F0502020204030204" pitchFamily="34" charset="0"/>
                        </a:rPr>
                        <a:t>Disease and economic burden</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extLst>
                  <a:ext uri="{0D108BD9-81ED-4DB2-BD59-A6C34878D82A}">
                    <a16:rowId xmlns:a16="http://schemas.microsoft.com/office/drawing/2014/main" val="3886309498"/>
                  </a:ext>
                </a:extLst>
              </a:tr>
              <a:tr h="227036">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r>
                        <a:rPr lang="en-US" sz="1600" b="0" i="0" u="none" strike="noStrike" baseline="0" dirty="0">
                          <a:solidFill>
                            <a:srgbClr val="000066"/>
                          </a:solidFill>
                          <a:effectLst/>
                          <a:latin typeface="Calibri" panose="020F0502020204030204" pitchFamily="34" charset="0"/>
                        </a:rPr>
                        <a:t>Benchmarking</a:t>
                      </a:r>
                    </a:p>
                  </a:txBody>
                  <a:tcPr marL="5614" marR="5614" marT="5614" marB="0" anchor="b">
                    <a:lnL>
                      <a:noFill/>
                    </a:lnL>
                    <a:lnR>
                      <a:noFill/>
                    </a:lnR>
                    <a:lnT>
                      <a:noFill/>
                    </a:lnT>
                    <a:lnB>
                      <a:noFill/>
                    </a:lnB>
                  </a:tcPr>
                </a:tc>
                <a:tc>
                  <a:txBody>
                    <a:bodyPr/>
                    <a:lstStyle/>
                    <a:p>
                      <a:pPr algn="ctr"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extLst>
                  <a:ext uri="{0D108BD9-81ED-4DB2-BD59-A6C34878D82A}">
                    <a16:rowId xmlns:a16="http://schemas.microsoft.com/office/drawing/2014/main" val="1837611166"/>
                  </a:ext>
                </a:extLst>
              </a:tr>
              <a:tr h="227036">
                <a:tc gridSpan="6">
                  <a:txBody>
                    <a:bodyPr/>
                    <a:lstStyle/>
                    <a:p>
                      <a:pPr algn="l" fontAlgn="b"/>
                      <a:r>
                        <a:rPr lang="en-US" sz="1800" b="1" i="0" u="none" strike="noStrike" baseline="0" dirty="0">
                          <a:solidFill>
                            <a:srgbClr val="000066"/>
                          </a:solidFill>
                          <a:effectLst/>
                          <a:latin typeface="Calibri" panose="020F0502020204030204" pitchFamily="34" charset="0"/>
                        </a:rPr>
                        <a:t>Resistance containment</a:t>
                      </a:r>
                    </a:p>
                  </a:txBody>
                  <a:tcPr marL="5614" marR="5614" marT="5614" marB="0" anchor="b">
                    <a:lnL>
                      <a:noFill/>
                    </a:lnL>
                    <a:lnR>
                      <a:noFill/>
                    </a:lnR>
                    <a:lnT>
                      <a:noFill/>
                    </a:lnT>
                    <a:lnB>
                      <a:noFill/>
                    </a:lnB>
                  </a:tcP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5614" marR="5614" marT="5614" marB="0" anchor="b">
                    <a:lnL>
                      <a:noFill/>
                    </a:lnL>
                    <a:lnR>
                      <a:noFill/>
                    </a:lnR>
                    <a:lnT>
                      <a:noFill/>
                    </a:lnT>
                    <a:lnB>
                      <a:noFill/>
                    </a:lnB>
                  </a:tcPr>
                </a:tc>
                <a:tc hMerge="1">
                  <a:txBody>
                    <a:bodyPr/>
                    <a:lstStyle/>
                    <a:p>
                      <a:pPr algn="l" fontAlgn="b"/>
                      <a:endParaRPr lang="en-US" sz="1600" b="0" i="0" u="none" strike="noStrike">
                        <a:solidFill>
                          <a:srgbClr val="000000"/>
                        </a:solidFill>
                        <a:effectLst/>
                        <a:latin typeface="Calibri" panose="020F0502020204030204" pitchFamily="34" charset="0"/>
                      </a:endParaRPr>
                    </a:p>
                  </a:txBody>
                  <a:tcPr marL="5614" marR="5614" marT="5614" marB="0" anchor="b">
                    <a:lnL>
                      <a:noFill/>
                    </a:lnL>
                    <a:lnR>
                      <a:noFill/>
                    </a:lnR>
                    <a:lnT>
                      <a:noFill/>
                    </a:lnT>
                    <a:lnB>
                      <a:noFill/>
                    </a:lnB>
                  </a:tcPr>
                </a:tc>
                <a:tc hMerge="1">
                  <a:txBody>
                    <a:bodyPr/>
                    <a:lstStyle/>
                    <a:p>
                      <a:pPr algn="l" fontAlgn="b"/>
                      <a:endParaRPr lang="en-US" sz="1600" b="0" i="0" u="none" strike="noStrike">
                        <a:solidFill>
                          <a:srgbClr val="000000"/>
                        </a:solidFill>
                        <a:effectLst/>
                        <a:latin typeface="Calibri" panose="020F0502020204030204" pitchFamily="34" charset="0"/>
                      </a:endParaRPr>
                    </a:p>
                  </a:txBody>
                  <a:tcPr marL="5614" marR="5614" marT="5614" marB="0" anchor="b">
                    <a:lnL>
                      <a:noFill/>
                    </a:lnL>
                    <a:lnR>
                      <a:noFill/>
                    </a:lnR>
                    <a:lnT>
                      <a:noFill/>
                    </a:lnT>
                    <a:lnB>
                      <a:noFill/>
                    </a:lnB>
                  </a:tcPr>
                </a:tc>
                <a:tc hMerge="1">
                  <a:txBody>
                    <a:bodyPr/>
                    <a:lstStyle/>
                    <a:p>
                      <a:pPr algn="l" fontAlgn="b"/>
                      <a:endParaRPr lang="en-US" sz="1600" b="0" i="0" u="none" strike="noStrike">
                        <a:solidFill>
                          <a:srgbClr val="000000"/>
                        </a:solidFill>
                        <a:effectLst/>
                        <a:latin typeface="Calibri" panose="020F0502020204030204" pitchFamily="34" charset="0"/>
                      </a:endParaRPr>
                    </a:p>
                  </a:txBody>
                  <a:tcPr marL="5614" marR="5614" marT="5614" marB="0" anchor="b">
                    <a:lnL>
                      <a:noFill/>
                    </a:lnL>
                    <a:lnR>
                      <a:noFill/>
                    </a:lnR>
                    <a:lnT>
                      <a:noFill/>
                    </a:lnT>
                    <a:lnB>
                      <a:noFill/>
                    </a:lnB>
                  </a:tcP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5614" marR="5614" marT="5614" marB="0" anchor="b">
                    <a:lnL>
                      <a:noFill/>
                    </a:lnL>
                    <a:lnR>
                      <a:noFill/>
                    </a:lnR>
                    <a:lnT>
                      <a:noFill/>
                    </a:lnT>
                    <a:lnB>
                      <a:noFill/>
                    </a:lnB>
                  </a:tcPr>
                </a:tc>
                <a:extLst>
                  <a:ext uri="{0D108BD9-81ED-4DB2-BD59-A6C34878D82A}">
                    <a16:rowId xmlns:a16="http://schemas.microsoft.com/office/drawing/2014/main" val="2672527235"/>
                  </a:ext>
                </a:extLst>
              </a:tr>
              <a:tr h="227036">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r>
                        <a:rPr lang="en-US" sz="1600" b="0" i="0" u="none" strike="noStrike" baseline="0" dirty="0">
                          <a:solidFill>
                            <a:srgbClr val="000066"/>
                          </a:solidFill>
                          <a:effectLst/>
                          <a:latin typeface="Calibri" panose="020F0502020204030204" pitchFamily="34" charset="0"/>
                        </a:rPr>
                        <a:t>Treatment guidelines</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ctr"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extLst>
                  <a:ext uri="{0D108BD9-81ED-4DB2-BD59-A6C34878D82A}">
                    <a16:rowId xmlns:a16="http://schemas.microsoft.com/office/drawing/2014/main" val="1869633890"/>
                  </a:ext>
                </a:extLst>
              </a:tr>
              <a:tr h="227036">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r>
                        <a:rPr lang="en-US" sz="1600" b="0" i="0" u="none" strike="noStrike" baseline="0" dirty="0">
                          <a:solidFill>
                            <a:srgbClr val="000066"/>
                          </a:solidFill>
                          <a:effectLst/>
                          <a:latin typeface="Calibri" panose="020F0502020204030204" pitchFamily="34" charset="0"/>
                        </a:rPr>
                        <a:t>Response to emerging threats</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extLst>
                  <a:ext uri="{0D108BD9-81ED-4DB2-BD59-A6C34878D82A}">
                    <a16:rowId xmlns:a16="http://schemas.microsoft.com/office/drawing/2014/main" val="1744492189"/>
                  </a:ext>
                </a:extLst>
              </a:tr>
              <a:tr h="227036">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r>
                        <a:rPr lang="en-US" sz="1600" b="0" i="0" u="none" strike="noStrike" baseline="0" dirty="0">
                          <a:solidFill>
                            <a:srgbClr val="000066"/>
                          </a:solidFill>
                          <a:effectLst/>
                          <a:latin typeface="Calibri" panose="020F0502020204030204" pitchFamily="34" charset="0"/>
                        </a:rPr>
                        <a:t>Assessment of interventions</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extLst>
                  <a:ext uri="{0D108BD9-81ED-4DB2-BD59-A6C34878D82A}">
                    <a16:rowId xmlns:a16="http://schemas.microsoft.com/office/drawing/2014/main" val="2175675758"/>
                  </a:ext>
                </a:extLst>
              </a:tr>
              <a:tr h="209489">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r>
                        <a:rPr lang="en-US" sz="1600" b="0" i="0" u="none" strike="noStrike" baseline="0" dirty="0">
                          <a:solidFill>
                            <a:srgbClr val="000066"/>
                          </a:solidFill>
                          <a:effectLst/>
                          <a:latin typeface="Calibri" panose="020F0502020204030204" pitchFamily="34" charset="0"/>
                        </a:rPr>
                        <a:t>New diagnostics and therapeutics</a:t>
                      </a:r>
                    </a:p>
                  </a:txBody>
                  <a:tcPr marL="5614" marR="5614" marT="5614" marB="0" anchor="b">
                    <a:lnL>
                      <a:noFill/>
                    </a:lnL>
                    <a:lnR>
                      <a:noFill/>
                    </a:lnR>
                    <a:lnT>
                      <a:noFill/>
                    </a:lnT>
                    <a:lnB>
                      <a:noFill/>
                    </a:lnB>
                  </a:tcPr>
                </a:tc>
                <a:tc>
                  <a:txBody>
                    <a:bodyPr/>
                    <a:lstStyle/>
                    <a:p>
                      <a:pPr algn="ctr"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ctr"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extLst>
                  <a:ext uri="{0D108BD9-81ED-4DB2-BD59-A6C34878D82A}">
                    <a16:rowId xmlns:a16="http://schemas.microsoft.com/office/drawing/2014/main" val="3402311982"/>
                  </a:ext>
                </a:extLst>
              </a:tr>
              <a:tr h="0">
                <a:tc gridSpan="6">
                  <a:txBody>
                    <a:bodyPr/>
                    <a:lstStyle/>
                    <a:p>
                      <a:pPr algn="l" fontAlgn="b"/>
                      <a:r>
                        <a:rPr lang="en-US" sz="1800" b="1" i="0" u="none" strike="noStrike" baseline="0" dirty="0">
                          <a:solidFill>
                            <a:srgbClr val="000066"/>
                          </a:solidFill>
                          <a:effectLst/>
                          <a:latin typeface="Calibri" panose="020F0502020204030204" pitchFamily="34" charset="0"/>
                        </a:rPr>
                        <a:t>Capacity-building</a:t>
                      </a:r>
                    </a:p>
                  </a:txBody>
                  <a:tcPr marL="5614" marR="5614" marT="5614" marB="0" anchor="b">
                    <a:lnL>
                      <a:noFill/>
                    </a:lnL>
                    <a:lnR>
                      <a:noFill/>
                    </a:lnR>
                    <a:lnT>
                      <a:noFill/>
                    </a:lnT>
                    <a:lnB>
                      <a:noFill/>
                    </a:lnB>
                  </a:tcPr>
                </a:tc>
                <a:tc hMerge="1">
                  <a:txBody>
                    <a:bodyPr/>
                    <a:lstStyle/>
                    <a:p>
                      <a:pPr algn="l" fontAlgn="b"/>
                      <a:endParaRPr lang="en-US" sz="1600" b="0" i="0" u="none" strike="noStrike" dirty="0">
                        <a:solidFill>
                          <a:srgbClr val="000000"/>
                        </a:solidFill>
                        <a:effectLst/>
                        <a:latin typeface="Calibri" panose="020F0502020204030204" pitchFamily="34" charset="0"/>
                      </a:endParaRPr>
                    </a:p>
                  </a:txBody>
                  <a:tcPr marL="5614" marR="5614" marT="5614" marB="0" anchor="b">
                    <a:lnL>
                      <a:noFill/>
                    </a:lnL>
                    <a:lnR>
                      <a:noFill/>
                    </a:lnR>
                    <a:lnT>
                      <a:noFill/>
                    </a:lnT>
                    <a:lnB>
                      <a:noFill/>
                    </a:lnB>
                  </a:tcPr>
                </a:tc>
                <a:tc hMerge="1">
                  <a:txBody>
                    <a:bodyPr/>
                    <a:lstStyle/>
                    <a:p>
                      <a:pPr algn="l" fontAlgn="b"/>
                      <a:endParaRPr lang="en-US" sz="1600" b="0" i="0" u="none" strike="noStrike">
                        <a:solidFill>
                          <a:srgbClr val="000000"/>
                        </a:solidFill>
                        <a:effectLst/>
                        <a:latin typeface="Calibri" panose="020F0502020204030204" pitchFamily="34" charset="0"/>
                      </a:endParaRPr>
                    </a:p>
                  </a:txBody>
                  <a:tcPr marL="5614" marR="5614" marT="5614" marB="0" anchor="b">
                    <a:lnL>
                      <a:noFill/>
                    </a:lnL>
                    <a:lnR>
                      <a:noFill/>
                    </a:lnR>
                    <a:lnT>
                      <a:noFill/>
                    </a:lnT>
                    <a:lnB>
                      <a:noFill/>
                    </a:lnB>
                  </a:tcPr>
                </a:tc>
                <a:tc hMerge="1">
                  <a:txBody>
                    <a:bodyPr/>
                    <a:lstStyle/>
                    <a:p>
                      <a:pPr algn="l" fontAlgn="b"/>
                      <a:endParaRPr lang="en-US" sz="1600" b="0" i="0" u="none" strike="noStrike">
                        <a:solidFill>
                          <a:srgbClr val="000000"/>
                        </a:solidFill>
                        <a:effectLst/>
                        <a:latin typeface="Calibri" panose="020F0502020204030204" pitchFamily="34" charset="0"/>
                      </a:endParaRPr>
                    </a:p>
                  </a:txBody>
                  <a:tcPr marL="5614" marR="5614" marT="5614" marB="0" anchor="b">
                    <a:lnL>
                      <a:noFill/>
                    </a:lnL>
                    <a:lnR>
                      <a:noFill/>
                    </a:lnR>
                    <a:lnT>
                      <a:noFill/>
                    </a:lnT>
                    <a:lnB>
                      <a:noFill/>
                    </a:lnB>
                  </a:tcPr>
                </a:tc>
                <a:tc hMerge="1">
                  <a:txBody>
                    <a:bodyPr/>
                    <a:lstStyle/>
                    <a:p>
                      <a:pPr algn="l" fontAlgn="b"/>
                      <a:endParaRPr lang="en-US" sz="1600" b="0" i="0" u="none" strike="noStrike">
                        <a:solidFill>
                          <a:srgbClr val="000000"/>
                        </a:solidFill>
                        <a:effectLst/>
                        <a:latin typeface="Calibri" panose="020F0502020204030204" pitchFamily="34" charset="0"/>
                      </a:endParaRPr>
                    </a:p>
                  </a:txBody>
                  <a:tcPr marL="5614" marR="5614" marT="5614" marB="0" anchor="b">
                    <a:lnL>
                      <a:noFill/>
                    </a:lnL>
                    <a:lnR>
                      <a:noFill/>
                    </a:lnR>
                    <a:lnT>
                      <a:noFill/>
                    </a:lnT>
                    <a:lnB>
                      <a:noFill/>
                    </a:lnB>
                  </a:tcPr>
                </a:tc>
                <a:tc hMerge="1">
                  <a:txBody>
                    <a:bodyPr/>
                    <a:lstStyle/>
                    <a:p>
                      <a:pPr algn="l" fontAlgn="b"/>
                      <a:endParaRPr lang="en-US" sz="1600" b="0" i="0" u="none" strike="noStrike">
                        <a:solidFill>
                          <a:srgbClr val="000000"/>
                        </a:solidFill>
                        <a:effectLst/>
                        <a:latin typeface="Calibri" panose="020F0502020204030204" pitchFamily="34" charset="0"/>
                      </a:endParaRPr>
                    </a:p>
                  </a:txBody>
                  <a:tcPr marL="5614" marR="5614" marT="5614" marB="0" anchor="b">
                    <a:lnL>
                      <a:noFill/>
                    </a:lnL>
                    <a:lnR>
                      <a:noFill/>
                    </a:lnR>
                    <a:lnT>
                      <a:noFill/>
                    </a:lnT>
                    <a:lnB>
                      <a:noFill/>
                    </a:lnB>
                  </a:tcPr>
                </a:tc>
                <a:extLst>
                  <a:ext uri="{0D108BD9-81ED-4DB2-BD59-A6C34878D82A}">
                    <a16:rowId xmlns:a16="http://schemas.microsoft.com/office/drawing/2014/main" val="1588449410"/>
                  </a:ext>
                </a:extLst>
              </a:tr>
              <a:tr h="227036">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r>
                        <a:rPr lang="en-US" sz="1600" b="0" i="0" u="none" strike="noStrike" baseline="0" dirty="0">
                          <a:solidFill>
                            <a:srgbClr val="000066"/>
                          </a:solidFill>
                          <a:effectLst/>
                          <a:latin typeface="Calibri" panose="020F0502020204030204" pitchFamily="34" charset="0"/>
                        </a:rPr>
                        <a:t>Laboratory capacity</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extLst>
                  <a:ext uri="{0D108BD9-81ED-4DB2-BD59-A6C34878D82A}">
                    <a16:rowId xmlns:a16="http://schemas.microsoft.com/office/drawing/2014/main" val="3344540777"/>
                  </a:ext>
                </a:extLst>
              </a:tr>
              <a:tr h="227036">
                <a:tc>
                  <a:txBody>
                    <a:bodyPr/>
                    <a:lstStyle/>
                    <a:p>
                      <a:pPr algn="l" fontAlgn="b"/>
                      <a:endParaRPr lang="en-US" sz="1600" b="0" i="0" u="none" strike="noStrike" baseline="0" dirty="0">
                        <a:solidFill>
                          <a:srgbClr val="000066"/>
                        </a:solidFill>
                        <a:effectLst/>
                        <a:latin typeface="Calibri" panose="020F0502020204030204" pitchFamily="34" charset="0"/>
                      </a:endParaRPr>
                    </a:p>
                  </a:txBody>
                  <a:tcPr marL="5614" marR="5614" marT="5614" marB="0" anchor="b">
                    <a:lnL>
                      <a:noFill/>
                    </a:lnL>
                    <a:lnR>
                      <a:noFill/>
                    </a:lnR>
                    <a:lnT>
                      <a:noFill/>
                    </a:lnT>
                    <a:lnB>
                      <a:noFill/>
                    </a:lnB>
                  </a:tcPr>
                </a:tc>
                <a:tc>
                  <a:txBody>
                    <a:bodyPr/>
                    <a:lstStyle/>
                    <a:p>
                      <a:pPr algn="l" fontAlgn="b"/>
                      <a:r>
                        <a:rPr lang="en-US" sz="1600" b="0" i="0" u="none" strike="noStrike" baseline="0" dirty="0">
                          <a:solidFill>
                            <a:srgbClr val="000066"/>
                          </a:solidFill>
                          <a:effectLst/>
                          <a:latin typeface="Calibri" panose="020F0502020204030204" pitchFamily="34" charset="0"/>
                        </a:rPr>
                        <a:t>Epidemiological capacity</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tc>
                  <a:txBody>
                    <a:bodyPr/>
                    <a:lstStyle/>
                    <a:p>
                      <a:pPr algn="ctr" fontAlgn="b"/>
                      <a:r>
                        <a:rPr lang="en-US" sz="1600" b="0" i="0" u="none" strike="noStrike" baseline="0" dirty="0">
                          <a:solidFill>
                            <a:srgbClr val="000066"/>
                          </a:solidFill>
                          <a:effectLst/>
                          <a:latin typeface="Calibri" panose="020F0502020204030204" pitchFamily="34" charset="0"/>
                        </a:rPr>
                        <a:t>X</a:t>
                      </a:r>
                    </a:p>
                  </a:txBody>
                  <a:tcPr marL="5614" marR="5614" marT="5614" marB="0" anchor="b">
                    <a:lnL>
                      <a:noFill/>
                    </a:lnL>
                    <a:lnR>
                      <a:noFill/>
                    </a:lnR>
                    <a:lnT>
                      <a:noFill/>
                    </a:lnT>
                    <a:lnB>
                      <a:noFill/>
                    </a:lnB>
                  </a:tcPr>
                </a:tc>
                <a:extLst>
                  <a:ext uri="{0D108BD9-81ED-4DB2-BD59-A6C34878D82A}">
                    <a16:rowId xmlns:a16="http://schemas.microsoft.com/office/drawing/2014/main" val="3647184109"/>
                  </a:ext>
                </a:extLst>
              </a:tr>
            </a:tbl>
          </a:graphicData>
        </a:graphic>
      </p:graphicFrame>
      <p:grpSp>
        <p:nvGrpSpPr>
          <p:cNvPr id="2" name="Group 1">
            <a:extLst>
              <a:ext uri="{FF2B5EF4-FFF2-40B4-BE49-F238E27FC236}">
                <a16:creationId xmlns:a16="http://schemas.microsoft.com/office/drawing/2014/main" id="{1575D13C-CC8F-BC04-8A27-9A7C431B8B6A}"/>
              </a:ext>
            </a:extLst>
          </p:cNvPr>
          <p:cNvGrpSpPr/>
          <p:nvPr/>
        </p:nvGrpSpPr>
        <p:grpSpPr>
          <a:xfrm>
            <a:off x="73629" y="72784"/>
            <a:ext cx="588108" cy="596974"/>
            <a:chOff x="97692" y="88826"/>
            <a:chExt cx="588108" cy="596974"/>
          </a:xfrm>
        </p:grpSpPr>
        <p:sp>
          <p:nvSpPr>
            <p:cNvPr id="3" name="Freeform 4">
              <a:extLst>
                <a:ext uri="{FF2B5EF4-FFF2-40B4-BE49-F238E27FC236}">
                  <a16:creationId xmlns:a16="http://schemas.microsoft.com/office/drawing/2014/main" id="{DBA741E9-7504-6B12-A072-404FAB24896B}"/>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dirty="0">
                <a:latin typeface="Atkinson Hyperlegible" pitchFamily="2" charset="0"/>
              </a:endParaRPr>
            </a:p>
          </p:txBody>
        </p:sp>
        <p:sp>
          <p:nvSpPr>
            <p:cNvPr id="6" name="TextBox 13">
              <a:extLst>
                <a:ext uri="{FF2B5EF4-FFF2-40B4-BE49-F238E27FC236}">
                  <a16:creationId xmlns:a16="http://schemas.microsoft.com/office/drawing/2014/main" id="{7B0BE8D3-B30B-4570-196C-FCE1F2D4AA26}"/>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1</a:t>
              </a:r>
            </a:p>
          </p:txBody>
        </p:sp>
      </p:grpSp>
      <p:grpSp>
        <p:nvGrpSpPr>
          <p:cNvPr id="7" name="Group 6">
            <a:extLst>
              <a:ext uri="{FF2B5EF4-FFF2-40B4-BE49-F238E27FC236}">
                <a16:creationId xmlns:a16="http://schemas.microsoft.com/office/drawing/2014/main" id="{91276D53-B5BA-4C17-173C-DAB02049A083}"/>
              </a:ext>
            </a:extLst>
          </p:cNvPr>
          <p:cNvGrpSpPr/>
          <p:nvPr/>
        </p:nvGrpSpPr>
        <p:grpSpPr>
          <a:xfrm>
            <a:off x="37531" y="522706"/>
            <a:ext cx="686587" cy="985056"/>
            <a:chOff x="2330260" y="1769955"/>
            <a:chExt cx="1029881" cy="1477583"/>
          </a:xfrm>
        </p:grpSpPr>
        <p:sp>
          <p:nvSpPr>
            <p:cNvPr id="8" name="Freeform 7">
              <a:extLst>
                <a:ext uri="{FF2B5EF4-FFF2-40B4-BE49-F238E27FC236}">
                  <a16:creationId xmlns:a16="http://schemas.microsoft.com/office/drawing/2014/main" id="{6E07B1C6-9F47-8251-1975-920DCF2D1B39}"/>
                </a:ext>
              </a:extLst>
            </p:cNvPr>
            <p:cNvSpPr/>
            <p:nvPr/>
          </p:nvSpPr>
          <p:spPr>
            <a:xfrm>
              <a:off x="2330260" y="2217657"/>
              <a:ext cx="1029881" cy="1029881"/>
            </a:xfrm>
            <a:custGeom>
              <a:avLst/>
              <a:gdLst/>
              <a:ahLst/>
              <a:cxnLst/>
              <a:rect l="l" t="t" r="r" b="b"/>
              <a:pathLst>
                <a:path w="1029881" h="1029881">
                  <a:moveTo>
                    <a:pt x="0" y="0"/>
                  </a:moveTo>
                  <a:lnTo>
                    <a:pt x="1029881" y="0"/>
                  </a:lnTo>
                  <a:lnTo>
                    <a:pt x="1029881" y="1029881"/>
                  </a:lnTo>
                  <a:lnTo>
                    <a:pt x="0" y="10298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dirty="0">
                <a:latin typeface="Atkinson Hyperlegible" pitchFamily="2" charset="0"/>
              </a:endParaRPr>
            </a:p>
          </p:txBody>
        </p:sp>
        <p:sp>
          <p:nvSpPr>
            <p:cNvPr id="9" name="TextBox 10">
              <a:extLst>
                <a:ext uri="{FF2B5EF4-FFF2-40B4-BE49-F238E27FC236}">
                  <a16:creationId xmlns:a16="http://schemas.microsoft.com/office/drawing/2014/main" id="{78F90C01-EFF7-D008-CF1F-F1D556AE3E8F}"/>
                </a:ext>
              </a:extLst>
            </p:cNvPr>
            <p:cNvSpPr txBox="1"/>
            <p:nvPr/>
          </p:nvSpPr>
          <p:spPr>
            <a:xfrm>
              <a:off x="2626306" y="1769955"/>
              <a:ext cx="437789" cy="1331230"/>
            </a:xfrm>
            <a:prstGeom prst="rect">
              <a:avLst/>
            </a:prstGeom>
          </p:spPr>
          <p:txBody>
            <a:bodyPr lIns="0" tIns="0" rIns="0" bIns="0" rtlCol="0" anchor="t">
              <a:spAutoFit/>
            </a:bodyPr>
            <a:lstStyle/>
            <a:p>
              <a:pPr>
                <a:lnSpc>
                  <a:spcPts val="8004"/>
                </a:lnSpc>
              </a:pPr>
              <a:r>
                <a:rPr lang="en-US" sz="3201" spc="-32" dirty="0">
                  <a:solidFill>
                    <a:srgbClr val="FFFFFF"/>
                  </a:solidFill>
                  <a:latin typeface="Atkinson Hyperlegible" pitchFamily="2" charset="0"/>
                </a:rPr>
                <a:t>A</a:t>
              </a:r>
            </a:p>
          </p:txBody>
        </p:sp>
      </p:grpSp>
    </p:spTree>
    <p:extLst>
      <p:ext uri="{BB962C8B-B14F-4D97-AF65-F5344CB8AC3E}">
        <p14:creationId xmlns:p14="http://schemas.microsoft.com/office/powerpoint/2010/main" val="2204569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F7B2A-F090-1C57-E1BA-A3BCC0FA54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AE0493-1469-7517-1A95-45EC4D5FAEC9}"/>
              </a:ext>
            </a:extLst>
          </p:cNvPr>
          <p:cNvSpPr>
            <a:spLocks noGrp="1"/>
          </p:cNvSpPr>
          <p:nvPr>
            <p:ph type="title"/>
          </p:nvPr>
        </p:nvSpPr>
        <p:spPr>
          <a:xfrm>
            <a:off x="838200" y="128056"/>
            <a:ext cx="10515600" cy="1325563"/>
          </a:xfrm>
        </p:spPr>
        <p:txBody>
          <a:bodyPr>
            <a:normAutofit/>
          </a:bodyPr>
          <a:lstStyle/>
          <a:p>
            <a:r>
              <a:rPr lang="en-US" dirty="0"/>
              <a:t>Confidentiality issues</a:t>
            </a:r>
          </a:p>
        </p:txBody>
      </p:sp>
      <p:sp>
        <p:nvSpPr>
          <p:cNvPr id="3" name="Content Placeholder 2">
            <a:extLst>
              <a:ext uri="{FF2B5EF4-FFF2-40B4-BE49-F238E27FC236}">
                <a16:creationId xmlns:a16="http://schemas.microsoft.com/office/drawing/2014/main" id="{D37A1B5B-C98A-5632-0577-EBC640EC0605}"/>
              </a:ext>
            </a:extLst>
          </p:cNvPr>
          <p:cNvSpPr>
            <a:spLocks noGrp="1"/>
          </p:cNvSpPr>
          <p:nvPr>
            <p:ph idx="1"/>
          </p:nvPr>
        </p:nvSpPr>
        <p:spPr>
          <a:xfrm>
            <a:off x="838200" y="1419222"/>
            <a:ext cx="10744200" cy="4667250"/>
          </a:xfrm>
        </p:spPr>
        <p:txBody>
          <a:bodyPr>
            <a:normAutofit/>
          </a:bodyPr>
          <a:lstStyle/>
          <a:p>
            <a:r>
              <a:rPr lang="en-US" dirty="0"/>
              <a:t>Human health data</a:t>
            </a:r>
          </a:p>
          <a:p>
            <a:pPr lvl="1"/>
            <a:r>
              <a:rPr lang="en-US" dirty="0"/>
              <a:t>Confidentiality of the person:  patient identifiers (names, dates of birth, medical conditions)</a:t>
            </a:r>
          </a:p>
          <a:p>
            <a:pPr lvl="1"/>
            <a:r>
              <a:rPr lang="en-US" dirty="0"/>
              <a:t>Healthcare institution confidentiality</a:t>
            </a:r>
          </a:p>
          <a:p>
            <a:pPr lvl="1"/>
            <a:r>
              <a:rPr lang="en-US" dirty="0"/>
              <a:t>Societal confidentiality</a:t>
            </a:r>
          </a:p>
          <a:p>
            <a:r>
              <a:rPr lang="en-US" dirty="0"/>
              <a:t>Animal health and food data</a:t>
            </a:r>
          </a:p>
          <a:p>
            <a:pPr lvl="1"/>
            <a:r>
              <a:rPr lang="en-US" dirty="0"/>
              <a:t>Food-producing animals:  confidentiality of the farm, manufacturer, region, country, associations with food production practices</a:t>
            </a:r>
          </a:p>
          <a:p>
            <a:pPr lvl="1"/>
            <a:r>
              <a:rPr lang="en-US" dirty="0"/>
              <a:t>Non-food-producing animals:  region, country, societal</a:t>
            </a:r>
          </a:p>
          <a:p>
            <a:r>
              <a:rPr lang="en-US" dirty="0"/>
              <a:t>Environmental data</a:t>
            </a:r>
          </a:p>
          <a:p>
            <a:pPr lvl="1"/>
            <a:r>
              <a:rPr lang="en-US" dirty="0"/>
              <a:t>Region, country, societal, sources of contamination and residues</a:t>
            </a:r>
          </a:p>
        </p:txBody>
      </p:sp>
    </p:spTree>
    <p:extLst>
      <p:ext uri="{BB962C8B-B14F-4D97-AF65-F5344CB8AC3E}">
        <p14:creationId xmlns:p14="http://schemas.microsoft.com/office/powerpoint/2010/main" val="2413051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78-0B23-393F-D4F1-AC3D337C3D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FB42D5-998F-8356-EDE3-B76B1BD253AB}"/>
              </a:ext>
            </a:extLst>
          </p:cNvPr>
          <p:cNvSpPr>
            <a:spLocks noGrp="1"/>
          </p:cNvSpPr>
          <p:nvPr>
            <p:ph type="title"/>
          </p:nvPr>
        </p:nvSpPr>
        <p:spPr>
          <a:xfrm>
            <a:off x="651935" y="228600"/>
            <a:ext cx="9144000" cy="1143000"/>
          </a:xfrm>
        </p:spPr>
        <p:txBody>
          <a:bodyPr/>
          <a:lstStyle/>
          <a:p>
            <a:pPr algn="l"/>
            <a:r>
              <a:rPr lang="en-US" dirty="0"/>
              <a:t>One Health Programs</a:t>
            </a:r>
            <a:br>
              <a:rPr lang="en-US" dirty="0"/>
            </a:br>
            <a:r>
              <a:rPr lang="en-US" sz="2800" dirty="0"/>
              <a:t>Programs with interactive data portals in green</a:t>
            </a:r>
            <a:endParaRPr lang="en-US" sz="3200" dirty="0"/>
          </a:p>
        </p:txBody>
      </p:sp>
      <p:sp>
        <p:nvSpPr>
          <p:cNvPr id="14" name="Content Placeholder 2">
            <a:extLst>
              <a:ext uri="{FF2B5EF4-FFF2-40B4-BE49-F238E27FC236}">
                <a16:creationId xmlns:a16="http://schemas.microsoft.com/office/drawing/2014/main" id="{60650A9D-6294-FD2A-F2B1-4294B6EF9F16}"/>
              </a:ext>
            </a:extLst>
          </p:cNvPr>
          <p:cNvSpPr txBox="1">
            <a:spLocks/>
          </p:cNvSpPr>
          <p:nvPr/>
        </p:nvSpPr>
        <p:spPr bwMode="auto">
          <a:xfrm>
            <a:off x="6784806" y="6481588"/>
            <a:ext cx="4340395" cy="5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66"/>
                </a:solidFill>
                <a:latin typeface="+mn-lt"/>
              </a:defRPr>
            </a:lvl2pPr>
            <a:lvl3pPr marL="1143000" indent="-228600" algn="l" rtl="0" eaLnBrk="0" fontAlgn="base" hangingPunct="0">
              <a:spcBef>
                <a:spcPct val="20000"/>
              </a:spcBef>
              <a:spcAft>
                <a:spcPct val="0"/>
              </a:spcAft>
              <a:buChar char="•"/>
              <a:defRPr sz="2400">
                <a:solidFill>
                  <a:srgbClr val="000066"/>
                </a:solidFill>
                <a:latin typeface="+mn-lt"/>
              </a:defRPr>
            </a:lvl3pPr>
            <a:lvl4pPr marL="1600200" indent="-228600" algn="l" rtl="0" eaLnBrk="0" fontAlgn="base" hangingPunct="0">
              <a:spcBef>
                <a:spcPct val="20000"/>
              </a:spcBef>
              <a:spcAft>
                <a:spcPct val="0"/>
              </a:spcAft>
              <a:buChar char="–"/>
              <a:defRPr sz="2000">
                <a:solidFill>
                  <a:srgbClr val="000066"/>
                </a:solidFill>
                <a:latin typeface="+mn-lt"/>
              </a:defRPr>
            </a:lvl4pPr>
            <a:lvl5pPr marL="2057400" indent="-228600" algn="l" rtl="0" eaLnBrk="0" fontAlgn="base" hangingPunct="0">
              <a:spcBef>
                <a:spcPct val="20000"/>
              </a:spcBef>
              <a:spcAft>
                <a:spcPct val="0"/>
              </a:spcAft>
              <a:buChar char="»"/>
              <a:defRPr sz="2000">
                <a:solidFill>
                  <a:srgbClr val="000066"/>
                </a:solidFill>
                <a:latin typeface="+mn-lt"/>
              </a:defRPr>
            </a:lvl5pPr>
            <a:lvl6pPr marL="2514600" indent="-228600" algn="l" rtl="0" fontAlgn="base">
              <a:spcBef>
                <a:spcPct val="20000"/>
              </a:spcBef>
              <a:spcAft>
                <a:spcPct val="0"/>
              </a:spcAft>
              <a:buChar char="»"/>
              <a:defRPr sz="2000">
                <a:solidFill>
                  <a:srgbClr val="000066"/>
                </a:solidFill>
                <a:latin typeface="+mn-lt"/>
              </a:defRPr>
            </a:lvl6pPr>
            <a:lvl7pPr marL="2971800" indent="-228600" algn="l" rtl="0" fontAlgn="base">
              <a:spcBef>
                <a:spcPct val="20000"/>
              </a:spcBef>
              <a:spcAft>
                <a:spcPct val="0"/>
              </a:spcAft>
              <a:buChar char="»"/>
              <a:defRPr sz="2000">
                <a:solidFill>
                  <a:srgbClr val="000066"/>
                </a:solidFill>
                <a:latin typeface="+mn-lt"/>
              </a:defRPr>
            </a:lvl7pPr>
            <a:lvl8pPr marL="3429000" indent="-228600" algn="l" rtl="0" fontAlgn="base">
              <a:spcBef>
                <a:spcPct val="20000"/>
              </a:spcBef>
              <a:spcAft>
                <a:spcPct val="0"/>
              </a:spcAft>
              <a:buChar char="»"/>
              <a:defRPr sz="2000">
                <a:solidFill>
                  <a:srgbClr val="000066"/>
                </a:solidFill>
                <a:latin typeface="+mn-lt"/>
              </a:defRPr>
            </a:lvl8pPr>
            <a:lvl9pPr marL="3886200" indent="-228600" algn="l" rtl="0" fontAlgn="base">
              <a:spcBef>
                <a:spcPct val="20000"/>
              </a:spcBef>
              <a:spcAft>
                <a:spcPct val="0"/>
              </a:spcAft>
              <a:buChar char="»"/>
              <a:defRPr sz="2000">
                <a:solidFill>
                  <a:srgbClr val="000066"/>
                </a:solidFill>
                <a:latin typeface="+mn-lt"/>
              </a:defRPr>
            </a:lvl9pPr>
          </a:lstStyle>
          <a:p>
            <a:pPr marL="0" indent="0">
              <a:buNone/>
            </a:pPr>
            <a:r>
              <a:rPr lang="en-US" sz="1400" kern="0" dirty="0"/>
              <a:t>BMC Public Health. 2024 Jun 27;24(1):1717.</a:t>
            </a:r>
          </a:p>
        </p:txBody>
      </p:sp>
      <p:pic>
        <p:nvPicPr>
          <p:cNvPr id="3" name="Picture 2">
            <a:extLst>
              <a:ext uri="{FF2B5EF4-FFF2-40B4-BE49-F238E27FC236}">
                <a16:creationId xmlns:a16="http://schemas.microsoft.com/office/drawing/2014/main" id="{F4C2B1CC-48BF-776E-52B2-8BBD1561E19B}"/>
              </a:ext>
            </a:extLst>
          </p:cNvPr>
          <p:cNvPicPr>
            <a:picLocks noChangeAspect="1"/>
          </p:cNvPicPr>
          <p:nvPr/>
        </p:nvPicPr>
        <p:blipFill>
          <a:blip r:embed="rId2"/>
          <a:stretch>
            <a:fillRect/>
          </a:stretch>
        </p:blipFill>
        <p:spPr>
          <a:xfrm>
            <a:off x="1382890" y="1574802"/>
            <a:ext cx="9128926" cy="4408310"/>
          </a:xfrm>
          <a:prstGeom prst="rect">
            <a:avLst/>
          </a:prstGeom>
        </p:spPr>
      </p:pic>
    </p:spTree>
    <p:extLst>
      <p:ext uri="{BB962C8B-B14F-4D97-AF65-F5344CB8AC3E}">
        <p14:creationId xmlns:p14="http://schemas.microsoft.com/office/powerpoint/2010/main" val="3666521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FBE72-C4BE-E871-9118-571EE4D202C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62FDD372-9AC1-9E72-92FA-F21D88C330ED}"/>
              </a:ext>
            </a:extLst>
          </p:cNvPr>
          <p:cNvSpPr txBox="1"/>
          <p:nvPr/>
        </p:nvSpPr>
        <p:spPr>
          <a:xfrm>
            <a:off x="1221559" y="810153"/>
            <a:ext cx="9935967" cy="3611501"/>
          </a:xfrm>
          <a:prstGeom prst="rect">
            <a:avLst/>
          </a:prstGeom>
        </p:spPr>
        <p:txBody>
          <a:bodyPr wrap="square" lIns="0" tIns="0" rIns="0" bIns="0" rtlCol="0" anchor="t">
            <a:spAutoFit/>
          </a:bodyPr>
          <a:lstStyle/>
          <a:p>
            <a:r>
              <a:rPr lang="en-US" sz="5867" dirty="0">
                <a:solidFill>
                  <a:srgbClr val="000066"/>
                </a:solidFill>
                <a:latin typeface="Atkinson Hyperlegible" pitchFamily="2" charset="0"/>
              </a:rPr>
              <a:t>Antimicrobial susceptibility test breakpoints and interpretation guidelines </a:t>
            </a:r>
          </a:p>
          <a:p>
            <a:endParaRPr lang="en-US" sz="5867" dirty="0">
              <a:solidFill>
                <a:srgbClr val="000066"/>
              </a:solidFill>
              <a:latin typeface="Atkinson Hyperlegible" pitchFamily="2" charset="0"/>
            </a:endParaRPr>
          </a:p>
        </p:txBody>
      </p:sp>
      <p:grpSp>
        <p:nvGrpSpPr>
          <p:cNvPr id="9" name="Group 8">
            <a:extLst>
              <a:ext uri="{FF2B5EF4-FFF2-40B4-BE49-F238E27FC236}">
                <a16:creationId xmlns:a16="http://schemas.microsoft.com/office/drawing/2014/main" id="{2769E2BF-8851-6DFB-9C59-224B79BB01F9}"/>
              </a:ext>
            </a:extLst>
          </p:cNvPr>
          <p:cNvGrpSpPr/>
          <p:nvPr/>
        </p:nvGrpSpPr>
        <p:grpSpPr>
          <a:xfrm>
            <a:off x="73629" y="72784"/>
            <a:ext cx="588108" cy="596974"/>
            <a:chOff x="97692" y="88826"/>
            <a:chExt cx="588108" cy="596974"/>
          </a:xfrm>
        </p:grpSpPr>
        <p:sp>
          <p:nvSpPr>
            <p:cNvPr id="10" name="Freeform 4">
              <a:extLst>
                <a:ext uri="{FF2B5EF4-FFF2-40B4-BE49-F238E27FC236}">
                  <a16:creationId xmlns:a16="http://schemas.microsoft.com/office/drawing/2014/main" id="{EF63A863-C93E-A176-2E9D-DE5090F96E45}"/>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dirty="0">
                <a:latin typeface="Atkinson Hyperlegible" pitchFamily="2" charset="0"/>
              </a:endParaRPr>
            </a:p>
          </p:txBody>
        </p:sp>
        <p:sp>
          <p:nvSpPr>
            <p:cNvPr id="11" name="TextBox 13">
              <a:extLst>
                <a:ext uri="{FF2B5EF4-FFF2-40B4-BE49-F238E27FC236}">
                  <a16:creationId xmlns:a16="http://schemas.microsoft.com/office/drawing/2014/main" id="{438D9D9B-4598-7B3C-AEFB-C233305FB616}"/>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1</a:t>
              </a:r>
            </a:p>
          </p:txBody>
        </p:sp>
      </p:grpSp>
    </p:spTree>
    <p:extLst>
      <p:ext uri="{BB962C8B-B14F-4D97-AF65-F5344CB8AC3E}">
        <p14:creationId xmlns:p14="http://schemas.microsoft.com/office/powerpoint/2010/main" val="2896857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353B6-7DAC-2FC4-9372-7576ACD5F1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DF0BB1-1E84-BB90-3ABE-CA377E37D3A2}"/>
              </a:ext>
            </a:extLst>
          </p:cNvPr>
          <p:cNvSpPr>
            <a:spLocks noGrp="1"/>
          </p:cNvSpPr>
          <p:nvPr>
            <p:ph type="title"/>
          </p:nvPr>
        </p:nvSpPr>
        <p:spPr>
          <a:xfrm>
            <a:off x="702735" y="-43806"/>
            <a:ext cx="11128019" cy="1403496"/>
          </a:xfrm>
        </p:spPr>
        <p:txBody>
          <a:bodyPr>
            <a:normAutofit/>
          </a:bodyPr>
          <a:lstStyle/>
          <a:p>
            <a:pPr algn="l"/>
            <a:r>
              <a:rPr lang="en-US" dirty="0"/>
              <a:t>Which breakpoints should I utilize for reporting and data analysis?</a:t>
            </a:r>
          </a:p>
        </p:txBody>
      </p:sp>
      <p:sp>
        <p:nvSpPr>
          <p:cNvPr id="3" name="Content Placeholder 2">
            <a:extLst>
              <a:ext uri="{FF2B5EF4-FFF2-40B4-BE49-F238E27FC236}">
                <a16:creationId xmlns:a16="http://schemas.microsoft.com/office/drawing/2014/main" id="{B45E98E9-465D-02B3-58BE-DE91687973E6}"/>
              </a:ext>
            </a:extLst>
          </p:cNvPr>
          <p:cNvSpPr>
            <a:spLocks noGrp="1"/>
          </p:cNvSpPr>
          <p:nvPr>
            <p:ph idx="1"/>
          </p:nvPr>
        </p:nvSpPr>
        <p:spPr>
          <a:xfrm>
            <a:off x="319341" y="1328668"/>
            <a:ext cx="11611819" cy="5737578"/>
          </a:xfrm>
        </p:spPr>
        <p:txBody>
          <a:bodyPr>
            <a:normAutofit/>
          </a:bodyPr>
          <a:lstStyle/>
          <a:p>
            <a:r>
              <a:rPr lang="en-US" sz="2400" dirty="0"/>
              <a:t>Human clinical breakpoints</a:t>
            </a:r>
          </a:p>
          <a:p>
            <a:pPr lvl="1"/>
            <a:r>
              <a:rPr lang="en-US" sz="2000" dirty="0"/>
              <a:t>Appropriate for use in human samples to guide therapy decisions and treatment guidelines in human patient populations</a:t>
            </a:r>
          </a:p>
          <a:p>
            <a:pPr lvl="1"/>
            <a:r>
              <a:rPr lang="en-US" sz="2000" dirty="0"/>
              <a:t>Appropriate for use animal, food, and environmental samples where the goal is assessment of the direct clinical consequences of infection by the microbe in human populations</a:t>
            </a:r>
          </a:p>
          <a:p>
            <a:pPr lvl="1"/>
            <a:r>
              <a:rPr lang="en-US" sz="2000" dirty="0"/>
              <a:t>Appropriate for use in all sectors to facilitate comparison of results</a:t>
            </a:r>
          </a:p>
          <a:p>
            <a:r>
              <a:rPr lang="en-US" sz="2400" dirty="0"/>
              <a:t>Animal clinical breakpoints</a:t>
            </a:r>
          </a:p>
          <a:p>
            <a:pPr lvl="1"/>
            <a:r>
              <a:rPr lang="en-US" sz="2000" dirty="0"/>
              <a:t>Appropriate for results from diseased animal.  Also relevant for samples from healthy animals, deceased animals, food, and environmental samples where the goal is the development of treatment guidelines for diseased animals</a:t>
            </a:r>
          </a:p>
          <a:p>
            <a:r>
              <a:rPr lang="en-US" sz="2400" dirty="0"/>
              <a:t>Epidemiological Cutoff Values</a:t>
            </a:r>
          </a:p>
          <a:p>
            <a:pPr lvl="1"/>
            <a:r>
              <a:rPr lang="en-US" sz="2000" dirty="0"/>
              <a:t>Appropriate for use in samples from any sector where the goal is the phenotypic recognition of strains with possible resistance mechanisms.</a:t>
            </a:r>
          </a:p>
          <a:p>
            <a:pPr lvl="1"/>
            <a:r>
              <a:rPr lang="en-US" sz="2000" dirty="0"/>
              <a:t>Appropriate for use in all sectors to facilitate comparison of results</a:t>
            </a:r>
          </a:p>
          <a:p>
            <a:r>
              <a:rPr lang="en-US" sz="2400" dirty="0"/>
              <a:t>Conclusion:  1) All are relevant and needed; 2) you need zone diameter and MIC measurements to flexibly choose the breakpoints.  Simple RIS categories are not sufficient.</a:t>
            </a:r>
            <a:endParaRPr lang="en-US" sz="2000" dirty="0"/>
          </a:p>
          <a:p>
            <a:endParaRPr lang="en-US" sz="2400" dirty="0"/>
          </a:p>
        </p:txBody>
      </p:sp>
    </p:spTree>
    <p:extLst>
      <p:ext uri="{BB962C8B-B14F-4D97-AF65-F5344CB8AC3E}">
        <p14:creationId xmlns:p14="http://schemas.microsoft.com/office/powerpoint/2010/main" val="3418352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8024F-7119-1845-BCFD-7E60C618F5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0FA458-BC7C-0592-3963-BC7E7F7EE045}"/>
              </a:ext>
            </a:extLst>
          </p:cNvPr>
          <p:cNvSpPr>
            <a:spLocks noGrp="1"/>
          </p:cNvSpPr>
          <p:nvPr>
            <p:ph type="title"/>
          </p:nvPr>
        </p:nvSpPr>
        <p:spPr>
          <a:xfrm>
            <a:off x="702735" y="-150009"/>
            <a:ext cx="11128019" cy="1403496"/>
          </a:xfrm>
        </p:spPr>
        <p:txBody>
          <a:bodyPr>
            <a:normAutofit/>
          </a:bodyPr>
          <a:lstStyle/>
          <a:p>
            <a:pPr algn="l"/>
            <a:r>
              <a:rPr lang="en-US" dirty="0"/>
              <a:t>Status of breakpoint development</a:t>
            </a:r>
          </a:p>
        </p:txBody>
      </p:sp>
      <p:sp>
        <p:nvSpPr>
          <p:cNvPr id="3" name="Content Placeholder 2">
            <a:extLst>
              <a:ext uri="{FF2B5EF4-FFF2-40B4-BE49-F238E27FC236}">
                <a16:creationId xmlns:a16="http://schemas.microsoft.com/office/drawing/2014/main" id="{1563D3D9-F500-C7E2-8BD0-F06CD92FFA7D}"/>
              </a:ext>
            </a:extLst>
          </p:cNvPr>
          <p:cNvSpPr>
            <a:spLocks noGrp="1"/>
          </p:cNvSpPr>
          <p:nvPr>
            <p:ph idx="1"/>
          </p:nvPr>
        </p:nvSpPr>
        <p:spPr>
          <a:xfrm>
            <a:off x="688618" y="1102745"/>
            <a:ext cx="11006667" cy="5737578"/>
          </a:xfrm>
        </p:spPr>
        <p:txBody>
          <a:bodyPr>
            <a:normAutofit lnSpcReduction="10000"/>
          </a:bodyPr>
          <a:lstStyle/>
          <a:p>
            <a:r>
              <a:rPr lang="en-US" sz="2400" dirty="0"/>
              <a:t>CLSI – </a:t>
            </a:r>
            <a:r>
              <a:rPr lang="en-US" sz="2400" dirty="0">
                <a:hlinkClick r:id="rId3"/>
              </a:rPr>
              <a:t>www.clsi.org</a:t>
            </a:r>
            <a:endParaRPr lang="en-US" sz="2400" dirty="0"/>
          </a:p>
          <a:p>
            <a:pPr lvl="1"/>
            <a:r>
              <a:rPr lang="en-US" sz="2000" dirty="0"/>
              <a:t>Human clinical breakpoints – very well developed. M100, M45, etc.</a:t>
            </a:r>
          </a:p>
          <a:p>
            <a:pPr lvl="1"/>
            <a:r>
              <a:rPr lang="en-US" sz="2000" dirty="0"/>
              <a:t>Animal clinical breakpoints – well developed, but primarily for dogs and cats.  VET01, VET60, VET03/VET04.  Limited number of priority antimicrobial breakpoints for food-production animals</a:t>
            </a:r>
          </a:p>
          <a:p>
            <a:pPr lvl="1"/>
            <a:r>
              <a:rPr lang="en-US" sz="2000" dirty="0"/>
              <a:t>Epidemiological Cutoff Values (ECVs) – very few.  </a:t>
            </a:r>
          </a:p>
          <a:p>
            <a:r>
              <a:rPr lang="en-US" sz="2400" dirty="0"/>
              <a:t>EUCAST – </a:t>
            </a:r>
            <a:r>
              <a:rPr lang="en-US" sz="2400" dirty="0">
                <a:hlinkClick r:id="rId4"/>
              </a:rPr>
              <a:t>www.eucast.org</a:t>
            </a:r>
            <a:endParaRPr lang="en-US" sz="2400" dirty="0"/>
          </a:p>
          <a:p>
            <a:pPr lvl="1"/>
            <a:r>
              <a:rPr lang="en-US" sz="2000" dirty="0"/>
              <a:t>Human clinical breakpoints – very well developed, EUCAST Excel and PDF files</a:t>
            </a:r>
          </a:p>
          <a:p>
            <a:pPr lvl="1"/>
            <a:r>
              <a:rPr lang="en-US" sz="2000" dirty="0"/>
              <a:t>Animal clinical breakpoints – a very small number have been published to the VetCAST website</a:t>
            </a:r>
          </a:p>
          <a:p>
            <a:pPr lvl="1"/>
            <a:r>
              <a:rPr lang="en-US" sz="2000" dirty="0"/>
              <a:t>Epidemiological Cutoff Values (ECOFFs) – many MIC and Disk ECOFFs, but undergoing ongoing reviews and revisions.  Publication of ECOFFs and TECOFFs (Tentative ECOFFs).  Available on the EUCAST website</a:t>
            </a:r>
          </a:p>
          <a:p>
            <a:pPr lvl="1"/>
            <a:endParaRPr lang="en-US" sz="2000" dirty="0"/>
          </a:p>
          <a:p>
            <a:r>
              <a:rPr lang="en-US" sz="2400" dirty="0"/>
              <a:t>Because of the incomplete availability of breakpoints:</a:t>
            </a:r>
          </a:p>
          <a:p>
            <a:pPr lvl="1"/>
            <a:r>
              <a:rPr lang="en-US" sz="2100" dirty="0"/>
              <a:t>For comparison across sectors, data analysts will often use human breakpoints or ECOFFs</a:t>
            </a:r>
          </a:p>
          <a:p>
            <a:pPr lvl="1"/>
            <a:r>
              <a:rPr lang="en-US" sz="2100" dirty="0"/>
              <a:t>For diseased animal clinical breakpoints, CLSI is a good option – especially for cats, dogs, horses, and bovine mastitis</a:t>
            </a:r>
          </a:p>
          <a:p>
            <a:pPr lvl="1"/>
            <a:r>
              <a:rPr lang="en-US" sz="2100" dirty="0"/>
              <a:t>For ECOFFs, EUCAST is a good option.  These values are also relevant for CLSI MIC results and – if CLSI uses the same disk potencies – for CLSI disk diffusion results</a:t>
            </a:r>
          </a:p>
        </p:txBody>
      </p:sp>
    </p:spTree>
    <p:extLst>
      <p:ext uri="{BB962C8B-B14F-4D97-AF65-F5344CB8AC3E}">
        <p14:creationId xmlns:p14="http://schemas.microsoft.com/office/powerpoint/2010/main" val="177987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AD05-D3CA-146C-07C1-A3B95F350848}"/>
              </a:ext>
            </a:extLst>
          </p:cNvPr>
          <p:cNvSpPr>
            <a:spLocks noGrp="1"/>
          </p:cNvSpPr>
          <p:nvPr>
            <p:ph type="title"/>
          </p:nvPr>
        </p:nvSpPr>
        <p:spPr/>
        <p:txBody>
          <a:bodyPr/>
          <a:lstStyle/>
          <a:p>
            <a:r>
              <a:rPr lang="en-US" dirty="0"/>
              <a:t>Where to find the breakpoints?</a:t>
            </a:r>
          </a:p>
        </p:txBody>
      </p:sp>
      <p:sp>
        <p:nvSpPr>
          <p:cNvPr id="3" name="Content Placeholder 2">
            <a:extLst>
              <a:ext uri="{FF2B5EF4-FFF2-40B4-BE49-F238E27FC236}">
                <a16:creationId xmlns:a16="http://schemas.microsoft.com/office/drawing/2014/main" id="{27FC12A9-F325-C357-0616-13898101F6BF}"/>
              </a:ext>
            </a:extLst>
          </p:cNvPr>
          <p:cNvSpPr>
            <a:spLocks noGrp="1"/>
          </p:cNvSpPr>
          <p:nvPr>
            <p:ph idx="1"/>
          </p:nvPr>
        </p:nvSpPr>
        <p:spPr>
          <a:xfrm>
            <a:off x="838200" y="1825625"/>
            <a:ext cx="10515600" cy="4351338"/>
          </a:xfrm>
        </p:spPr>
        <p:txBody>
          <a:bodyPr/>
          <a:lstStyle/>
          <a:p>
            <a:r>
              <a:rPr lang="en-US" dirty="0"/>
              <a:t>CLSI:  </a:t>
            </a:r>
            <a:r>
              <a:rPr lang="en-US" dirty="0">
                <a:hlinkClick r:id="rId2"/>
              </a:rPr>
              <a:t>www.clsi.org</a:t>
            </a:r>
            <a:endParaRPr lang="en-US" dirty="0"/>
          </a:p>
          <a:p>
            <a:endParaRPr lang="en-US" dirty="0"/>
          </a:p>
          <a:p>
            <a:r>
              <a:rPr lang="en-US" dirty="0"/>
              <a:t>EUCAST:  </a:t>
            </a:r>
            <a:r>
              <a:rPr lang="en-US" dirty="0">
                <a:hlinkClick r:id="rId3"/>
              </a:rPr>
              <a:t>www.eucast.org</a:t>
            </a:r>
            <a:endParaRPr lang="en-US" dirty="0"/>
          </a:p>
          <a:p>
            <a:pPr lvl="1"/>
            <a:r>
              <a:rPr lang="en-US" dirty="0" err="1"/>
              <a:t>VetCAST</a:t>
            </a:r>
            <a:r>
              <a:rPr lang="en-US" dirty="0"/>
              <a:t>:  </a:t>
            </a:r>
            <a:r>
              <a:rPr lang="en-US" dirty="0">
                <a:hlinkClick r:id="rId4"/>
              </a:rPr>
              <a:t>https://www.eucast.org/vetcast</a:t>
            </a:r>
            <a:endParaRPr lang="en-US" dirty="0"/>
          </a:p>
          <a:p>
            <a:pPr marL="457200" lvl="1" indent="0">
              <a:buNone/>
            </a:pPr>
            <a:endParaRPr lang="en-US" dirty="0"/>
          </a:p>
          <a:p>
            <a:r>
              <a:rPr lang="en-US" dirty="0"/>
              <a:t>Web page review</a:t>
            </a:r>
          </a:p>
        </p:txBody>
      </p:sp>
    </p:spTree>
    <p:extLst>
      <p:ext uri="{BB962C8B-B14F-4D97-AF65-F5344CB8AC3E}">
        <p14:creationId xmlns:p14="http://schemas.microsoft.com/office/powerpoint/2010/main" val="1923234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E1012-8589-ECA9-7253-3F25084C1BF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1E6DC4F-FB3E-FB1E-8945-966C4EA8BA68}"/>
              </a:ext>
            </a:extLst>
          </p:cNvPr>
          <p:cNvSpPr>
            <a:spLocks noGrp="1"/>
          </p:cNvSpPr>
          <p:nvPr>
            <p:ph type="title"/>
          </p:nvPr>
        </p:nvSpPr>
        <p:spPr/>
        <p:txBody>
          <a:bodyPr/>
          <a:lstStyle/>
          <a:p>
            <a:r>
              <a:rPr lang="en-US" dirty="0"/>
              <a:t>CLSI VET05 Report</a:t>
            </a:r>
          </a:p>
        </p:txBody>
      </p:sp>
      <p:pic>
        <p:nvPicPr>
          <p:cNvPr id="11" name="Picture 10">
            <a:extLst>
              <a:ext uri="{FF2B5EF4-FFF2-40B4-BE49-F238E27FC236}">
                <a16:creationId xmlns:a16="http://schemas.microsoft.com/office/drawing/2014/main" id="{A5370498-4642-7CE4-5536-538B0084611F}"/>
              </a:ext>
            </a:extLst>
          </p:cNvPr>
          <p:cNvPicPr>
            <a:picLocks noChangeAspect="1"/>
          </p:cNvPicPr>
          <p:nvPr/>
        </p:nvPicPr>
        <p:blipFill>
          <a:blip r:embed="rId2"/>
          <a:stretch>
            <a:fillRect/>
          </a:stretch>
        </p:blipFill>
        <p:spPr>
          <a:xfrm>
            <a:off x="2529531" y="1371600"/>
            <a:ext cx="7132938" cy="3673158"/>
          </a:xfrm>
          <a:prstGeom prst="rect">
            <a:avLst/>
          </a:prstGeom>
        </p:spPr>
      </p:pic>
    </p:spTree>
    <p:extLst>
      <p:ext uri="{BB962C8B-B14F-4D97-AF65-F5344CB8AC3E}">
        <p14:creationId xmlns:p14="http://schemas.microsoft.com/office/powerpoint/2010/main" val="184802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45ED8-B10C-87B6-0B3F-DCC035BB18B9}"/>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66A5E3AB-0D23-52B2-6F83-B92036E3D7AD}"/>
              </a:ext>
            </a:extLst>
          </p:cNvPr>
          <p:cNvSpPr txBox="1"/>
          <p:nvPr/>
        </p:nvSpPr>
        <p:spPr>
          <a:xfrm>
            <a:off x="808040" y="627273"/>
            <a:ext cx="10868847" cy="902876"/>
          </a:xfrm>
          <a:prstGeom prst="rect">
            <a:avLst/>
          </a:prstGeom>
        </p:spPr>
        <p:txBody>
          <a:bodyPr wrap="square" lIns="0" tIns="0" rIns="0" bIns="0" rtlCol="0" anchor="t">
            <a:spAutoFit/>
          </a:bodyPr>
          <a:lstStyle/>
          <a:p>
            <a:r>
              <a:rPr lang="en-US" sz="5867" dirty="0">
                <a:solidFill>
                  <a:srgbClr val="000066"/>
                </a:solidFill>
                <a:latin typeface="Atkinson Hyperlegible" pitchFamily="2" charset="0"/>
              </a:rPr>
              <a:t>FAO </a:t>
            </a:r>
            <a:r>
              <a:rPr lang="en-US" sz="5867" dirty="0" err="1">
                <a:solidFill>
                  <a:srgbClr val="000066"/>
                </a:solidFill>
                <a:latin typeface="Atkinson Hyperlegible" pitchFamily="2" charset="0"/>
              </a:rPr>
              <a:t>InFARM</a:t>
            </a:r>
            <a:r>
              <a:rPr lang="en-US" sz="5867" dirty="0">
                <a:solidFill>
                  <a:srgbClr val="000066"/>
                </a:solidFill>
                <a:latin typeface="Atkinson Hyperlegible" pitchFamily="2" charset="0"/>
              </a:rPr>
              <a:t> Presentation</a:t>
            </a:r>
          </a:p>
        </p:txBody>
      </p:sp>
      <p:grpSp>
        <p:nvGrpSpPr>
          <p:cNvPr id="9" name="Group 8">
            <a:extLst>
              <a:ext uri="{FF2B5EF4-FFF2-40B4-BE49-F238E27FC236}">
                <a16:creationId xmlns:a16="http://schemas.microsoft.com/office/drawing/2014/main" id="{520DD8F7-4012-C2E3-43A0-E8B39D56AF53}"/>
              </a:ext>
            </a:extLst>
          </p:cNvPr>
          <p:cNvGrpSpPr/>
          <p:nvPr/>
        </p:nvGrpSpPr>
        <p:grpSpPr>
          <a:xfrm>
            <a:off x="73629" y="72784"/>
            <a:ext cx="588108" cy="596974"/>
            <a:chOff x="97692" y="88826"/>
            <a:chExt cx="588108" cy="596974"/>
          </a:xfrm>
        </p:grpSpPr>
        <p:sp>
          <p:nvSpPr>
            <p:cNvPr id="10" name="Freeform 4">
              <a:extLst>
                <a:ext uri="{FF2B5EF4-FFF2-40B4-BE49-F238E27FC236}">
                  <a16:creationId xmlns:a16="http://schemas.microsoft.com/office/drawing/2014/main" id="{8E9E23C4-17A9-FD95-79E3-2A1301A5094C}"/>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dirty="0">
                <a:latin typeface="Atkinson Hyperlegible" pitchFamily="2" charset="0"/>
              </a:endParaRPr>
            </a:p>
          </p:txBody>
        </p:sp>
        <p:sp>
          <p:nvSpPr>
            <p:cNvPr id="11" name="TextBox 13">
              <a:extLst>
                <a:ext uri="{FF2B5EF4-FFF2-40B4-BE49-F238E27FC236}">
                  <a16:creationId xmlns:a16="http://schemas.microsoft.com/office/drawing/2014/main" id="{F5BC6F31-85E3-C7C7-BCE7-B2AB75C6C0B2}"/>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2</a:t>
              </a:r>
            </a:p>
          </p:txBody>
        </p:sp>
      </p:grpSp>
      <p:sp>
        <p:nvSpPr>
          <p:cNvPr id="3" name="Content Placeholder 2">
            <a:extLst>
              <a:ext uri="{FF2B5EF4-FFF2-40B4-BE49-F238E27FC236}">
                <a16:creationId xmlns:a16="http://schemas.microsoft.com/office/drawing/2014/main" id="{381F7A55-EC2B-F3ED-DA91-D483F93445FE}"/>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See separate </a:t>
            </a:r>
            <a:r>
              <a:rPr lang="en-US" dirty="0" err="1"/>
              <a:t>slideset</a:t>
            </a:r>
            <a:endParaRPr lang="en-US" dirty="0"/>
          </a:p>
        </p:txBody>
      </p:sp>
    </p:spTree>
    <p:extLst>
      <p:ext uri="{BB962C8B-B14F-4D97-AF65-F5344CB8AC3E}">
        <p14:creationId xmlns:p14="http://schemas.microsoft.com/office/powerpoint/2010/main" val="135347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0373-4D1C-C1FA-2E8A-8D1D475ABC5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F2CC3085-996D-7504-1637-54E374D22FFC}"/>
              </a:ext>
            </a:extLst>
          </p:cNvPr>
          <p:cNvSpPr txBox="1"/>
          <p:nvPr/>
        </p:nvSpPr>
        <p:spPr>
          <a:xfrm>
            <a:off x="808040" y="627273"/>
            <a:ext cx="10868847" cy="1805751"/>
          </a:xfrm>
          <a:prstGeom prst="rect">
            <a:avLst/>
          </a:prstGeom>
        </p:spPr>
        <p:txBody>
          <a:bodyPr wrap="square" lIns="0" tIns="0" rIns="0" bIns="0" rtlCol="0" anchor="t">
            <a:spAutoFit/>
          </a:bodyPr>
          <a:lstStyle/>
          <a:p>
            <a:r>
              <a:rPr lang="en-US" sz="5867" dirty="0">
                <a:solidFill>
                  <a:srgbClr val="000066"/>
                </a:solidFill>
                <a:latin typeface="Atkinson Hyperlegible" pitchFamily="2" charset="0"/>
              </a:rPr>
              <a:t>Exporting data from WHONET to </a:t>
            </a:r>
            <a:r>
              <a:rPr lang="en-US" sz="5867" dirty="0" err="1">
                <a:solidFill>
                  <a:srgbClr val="000066"/>
                </a:solidFill>
                <a:latin typeface="Atkinson Hyperlegible" pitchFamily="2" charset="0"/>
              </a:rPr>
              <a:t>InFARM</a:t>
            </a:r>
            <a:r>
              <a:rPr lang="en-US" sz="5867" dirty="0">
                <a:solidFill>
                  <a:srgbClr val="000066"/>
                </a:solidFill>
                <a:latin typeface="Atkinson Hyperlegible" pitchFamily="2" charset="0"/>
              </a:rPr>
              <a:t> files</a:t>
            </a:r>
          </a:p>
        </p:txBody>
      </p:sp>
      <p:grpSp>
        <p:nvGrpSpPr>
          <p:cNvPr id="9" name="Group 8">
            <a:extLst>
              <a:ext uri="{FF2B5EF4-FFF2-40B4-BE49-F238E27FC236}">
                <a16:creationId xmlns:a16="http://schemas.microsoft.com/office/drawing/2014/main" id="{2B0510E4-7094-F589-1A7D-4291C0CD682F}"/>
              </a:ext>
            </a:extLst>
          </p:cNvPr>
          <p:cNvGrpSpPr/>
          <p:nvPr/>
        </p:nvGrpSpPr>
        <p:grpSpPr>
          <a:xfrm>
            <a:off x="73629" y="72784"/>
            <a:ext cx="588108" cy="596974"/>
            <a:chOff x="97692" y="88826"/>
            <a:chExt cx="588108" cy="596974"/>
          </a:xfrm>
        </p:grpSpPr>
        <p:sp>
          <p:nvSpPr>
            <p:cNvPr id="10" name="Freeform 4">
              <a:extLst>
                <a:ext uri="{FF2B5EF4-FFF2-40B4-BE49-F238E27FC236}">
                  <a16:creationId xmlns:a16="http://schemas.microsoft.com/office/drawing/2014/main" id="{02670C4F-F0BF-C44A-9579-1FE3EB0CBF05}"/>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dirty="0">
                <a:latin typeface="Atkinson Hyperlegible" pitchFamily="2" charset="0"/>
              </a:endParaRPr>
            </a:p>
          </p:txBody>
        </p:sp>
        <p:sp>
          <p:nvSpPr>
            <p:cNvPr id="11" name="TextBox 13">
              <a:extLst>
                <a:ext uri="{FF2B5EF4-FFF2-40B4-BE49-F238E27FC236}">
                  <a16:creationId xmlns:a16="http://schemas.microsoft.com/office/drawing/2014/main" id="{24540131-D802-DA37-C090-DC230D06BBAD}"/>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2</a:t>
              </a:r>
            </a:p>
          </p:txBody>
        </p:sp>
      </p:grpSp>
    </p:spTree>
    <p:extLst>
      <p:ext uri="{BB962C8B-B14F-4D97-AF65-F5344CB8AC3E}">
        <p14:creationId xmlns:p14="http://schemas.microsoft.com/office/powerpoint/2010/main" val="2293808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5D371-05A1-56A9-9442-B4369B69209D}"/>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7D637D10-A886-260F-A70F-0FDFC63A125C}"/>
              </a:ext>
            </a:extLst>
          </p:cNvPr>
          <p:cNvSpPr txBox="1"/>
          <p:nvPr/>
        </p:nvSpPr>
        <p:spPr>
          <a:xfrm>
            <a:off x="808040" y="627273"/>
            <a:ext cx="10868847" cy="902876"/>
          </a:xfrm>
          <a:prstGeom prst="rect">
            <a:avLst/>
          </a:prstGeom>
        </p:spPr>
        <p:txBody>
          <a:bodyPr wrap="square" lIns="0" tIns="0" rIns="0" bIns="0" rtlCol="0" anchor="t">
            <a:spAutoFit/>
          </a:bodyPr>
          <a:lstStyle/>
          <a:p>
            <a:r>
              <a:rPr lang="en-US" sz="5867" dirty="0" err="1">
                <a:solidFill>
                  <a:srgbClr val="000066"/>
                </a:solidFill>
                <a:latin typeface="Atkinson Hyperlegible" pitchFamily="2" charset="0"/>
              </a:rPr>
              <a:t>InFARM</a:t>
            </a:r>
            <a:r>
              <a:rPr lang="en-US" sz="5867" dirty="0">
                <a:solidFill>
                  <a:srgbClr val="000066"/>
                </a:solidFill>
                <a:latin typeface="Atkinson Hyperlegible" pitchFamily="2" charset="0"/>
              </a:rPr>
              <a:t> priority fields</a:t>
            </a:r>
          </a:p>
        </p:txBody>
      </p:sp>
      <p:grpSp>
        <p:nvGrpSpPr>
          <p:cNvPr id="9" name="Group 8">
            <a:extLst>
              <a:ext uri="{FF2B5EF4-FFF2-40B4-BE49-F238E27FC236}">
                <a16:creationId xmlns:a16="http://schemas.microsoft.com/office/drawing/2014/main" id="{D7BCAD1E-8F18-89DD-32D4-8263D8E99C5B}"/>
              </a:ext>
            </a:extLst>
          </p:cNvPr>
          <p:cNvGrpSpPr/>
          <p:nvPr/>
        </p:nvGrpSpPr>
        <p:grpSpPr>
          <a:xfrm>
            <a:off x="73629" y="72784"/>
            <a:ext cx="588108" cy="596974"/>
            <a:chOff x="97692" y="88826"/>
            <a:chExt cx="588108" cy="596974"/>
          </a:xfrm>
        </p:grpSpPr>
        <p:sp>
          <p:nvSpPr>
            <p:cNvPr id="10" name="Freeform 4">
              <a:extLst>
                <a:ext uri="{FF2B5EF4-FFF2-40B4-BE49-F238E27FC236}">
                  <a16:creationId xmlns:a16="http://schemas.microsoft.com/office/drawing/2014/main" id="{0990B421-0DDE-B4F5-C12F-F12A79297B99}"/>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dirty="0">
                <a:latin typeface="Atkinson Hyperlegible" pitchFamily="2" charset="0"/>
              </a:endParaRPr>
            </a:p>
          </p:txBody>
        </p:sp>
        <p:sp>
          <p:nvSpPr>
            <p:cNvPr id="11" name="TextBox 13">
              <a:extLst>
                <a:ext uri="{FF2B5EF4-FFF2-40B4-BE49-F238E27FC236}">
                  <a16:creationId xmlns:a16="http://schemas.microsoft.com/office/drawing/2014/main" id="{4E305BE9-B10D-3E80-685C-62EF49C74EFC}"/>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2</a:t>
              </a:r>
            </a:p>
          </p:txBody>
        </p:sp>
      </p:grpSp>
      <p:sp>
        <p:nvSpPr>
          <p:cNvPr id="3" name="TextBox 4">
            <a:extLst>
              <a:ext uri="{FF2B5EF4-FFF2-40B4-BE49-F238E27FC236}">
                <a16:creationId xmlns:a16="http://schemas.microsoft.com/office/drawing/2014/main" id="{68E96498-08E7-8886-9E25-2804AFA61FDD}"/>
              </a:ext>
            </a:extLst>
          </p:cNvPr>
          <p:cNvSpPr txBox="1"/>
          <p:nvPr/>
        </p:nvSpPr>
        <p:spPr>
          <a:xfrm>
            <a:off x="1088361" y="1839369"/>
            <a:ext cx="10333616" cy="2954207"/>
          </a:xfrm>
          <a:prstGeom prst="rect">
            <a:avLst/>
          </a:prstGeom>
        </p:spPr>
        <p:txBody>
          <a:bodyPr wrap="square" lIns="0" tIns="0" rIns="0" bIns="0" rtlCol="0" anchor="t">
            <a:spAutoFit/>
          </a:bodyPr>
          <a:lstStyle/>
          <a:p>
            <a:pPr>
              <a:lnSpc>
                <a:spcPts val="2879"/>
              </a:lnSpc>
            </a:pPr>
            <a:r>
              <a:rPr lang="en-US" sz="2000" dirty="0">
                <a:solidFill>
                  <a:srgbClr val="000066"/>
                </a:solidFill>
                <a:latin typeface="Atkinson Hyperlegible" pitchFamily="2" charset="0"/>
              </a:rPr>
              <a:t>There are three priority and mandatory fields for FAO </a:t>
            </a:r>
            <a:r>
              <a:rPr lang="en-US" sz="2000" dirty="0" err="1">
                <a:solidFill>
                  <a:srgbClr val="000066"/>
                </a:solidFill>
                <a:latin typeface="Atkinson Hyperlegible" pitchFamily="2" charset="0"/>
              </a:rPr>
              <a:t>InFARM</a:t>
            </a:r>
            <a:r>
              <a:rPr lang="en-US" sz="2000" dirty="0">
                <a:solidFill>
                  <a:srgbClr val="000066"/>
                </a:solidFill>
                <a:latin typeface="Atkinson Hyperlegible" pitchFamily="2" charset="0"/>
              </a:rPr>
              <a:t> reporting</a:t>
            </a:r>
          </a:p>
          <a:p>
            <a:pPr marL="342900" indent="-342900">
              <a:lnSpc>
                <a:spcPts val="2879"/>
              </a:lnSpc>
              <a:buFont typeface="Arial" panose="020B0604020202020204" pitchFamily="34" charset="0"/>
              <a:buChar char="•"/>
            </a:pPr>
            <a:r>
              <a:rPr lang="en-US" sz="2000" dirty="0">
                <a:solidFill>
                  <a:srgbClr val="000066"/>
                </a:solidFill>
                <a:latin typeface="Atkinson Hyperlegible" pitchFamily="2" charset="0"/>
              </a:rPr>
              <a:t>Data year</a:t>
            </a:r>
          </a:p>
          <a:p>
            <a:pPr marL="800100" lvl="1" indent="-342900">
              <a:lnSpc>
                <a:spcPts val="2879"/>
              </a:lnSpc>
              <a:buFont typeface="Arial" panose="020B0604020202020204" pitchFamily="34" charset="0"/>
              <a:buChar char="•"/>
            </a:pPr>
            <a:r>
              <a:rPr lang="en-US" sz="2000" dirty="0">
                <a:solidFill>
                  <a:srgbClr val="000066"/>
                </a:solidFill>
                <a:latin typeface="Atkinson Hyperlegible" pitchFamily="2" charset="0"/>
              </a:rPr>
              <a:t>2020, 2024, 2026, etc.</a:t>
            </a:r>
          </a:p>
          <a:p>
            <a:pPr marL="342900" indent="-342900">
              <a:lnSpc>
                <a:spcPts val="2879"/>
              </a:lnSpc>
              <a:buFont typeface="Arial" panose="020B0604020202020204" pitchFamily="34" charset="0"/>
              <a:buChar char="•"/>
            </a:pPr>
            <a:r>
              <a:rPr lang="en-US" sz="2000" dirty="0">
                <a:solidFill>
                  <a:srgbClr val="000066"/>
                </a:solidFill>
                <a:latin typeface="Atkinson Hyperlegible" pitchFamily="2" charset="0"/>
              </a:rPr>
              <a:t>Data representativeness</a:t>
            </a:r>
          </a:p>
          <a:p>
            <a:pPr marL="800100" lvl="1" indent="-342900">
              <a:lnSpc>
                <a:spcPts val="2879"/>
              </a:lnSpc>
              <a:buFont typeface="Arial" panose="020B0604020202020204" pitchFamily="34" charset="0"/>
              <a:buChar char="•"/>
            </a:pPr>
            <a:r>
              <a:rPr lang="en-US" sz="2000" dirty="0">
                <a:solidFill>
                  <a:srgbClr val="000066"/>
                </a:solidFill>
                <a:latin typeface="Atkinson Hyperlegible" pitchFamily="2" charset="0"/>
              </a:rPr>
              <a:t>PILOTLOC, PILOTNAT, SYSTEMATIC</a:t>
            </a:r>
          </a:p>
          <a:p>
            <a:pPr marL="342900" indent="-342900">
              <a:lnSpc>
                <a:spcPts val="2879"/>
              </a:lnSpc>
              <a:buFont typeface="Arial" panose="020B0604020202020204" pitchFamily="34" charset="0"/>
              <a:buChar char="•"/>
            </a:pPr>
            <a:r>
              <a:rPr lang="en-US" sz="2000" dirty="0">
                <a:solidFill>
                  <a:srgbClr val="000066"/>
                </a:solidFill>
                <a:latin typeface="Atkinson Hyperlegible" pitchFamily="2" charset="0"/>
              </a:rPr>
              <a:t>Surveillance program</a:t>
            </a:r>
          </a:p>
          <a:p>
            <a:pPr marL="800100" lvl="1" indent="-342900">
              <a:lnSpc>
                <a:spcPts val="2879"/>
              </a:lnSpc>
              <a:buFont typeface="Arial" panose="020B0604020202020204" pitchFamily="34" charset="0"/>
              <a:buChar char="•"/>
            </a:pPr>
            <a:r>
              <a:rPr lang="en-US" sz="2000" dirty="0">
                <a:solidFill>
                  <a:srgbClr val="000066"/>
                </a:solidFill>
                <a:latin typeface="Atkinson Hyperlegible" pitchFamily="2" charset="0"/>
              </a:rPr>
              <a:t>Healthy animals and food:  ANIMPH, AQUAPH, FOODPH</a:t>
            </a:r>
          </a:p>
          <a:p>
            <a:pPr marL="800100" lvl="1" indent="-342900">
              <a:lnSpc>
                <a:spcPts val="2879"/>
              </a:lnSpc>
              <a:buFont typeface="Arial" panose="020B0604020202020204" pitchFamily="34" charset="0"/>
              <a:buChar char="•"/>
            </a:pPr>
            <a:r>
              <a:rPr lang="en-US" sz="2000" dirty="0">
                <a:solidFill>
                  <a:srgbClr val="000066"/>
                </a:solidFill>
                <a:latin typeface="Atkinson Hyperlegible" pitchFamily="2" charset="0"/>
              </a:rPr>
              <a:t>Diseased animals: ANIMAH, AQUAAH</a:t>
            </a:r>
          </a:p>
        </p:txBody>
      </p:sp>
    </p:spTree>
    <p:extLst>
      <p:ext uri="{BB962C8B-B14F-4D97-AF65-F5344CB8AC3E}">
        <p14:creationId xmlns:p14="http://schemas.microsoft.com/office/powerpoint/2010/main" val="2529648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B69E2-415B-2BA6-AE51-93FCA6FEF783}"/>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212A7804-6347-6EAA-B1EB-E86AE4E5B616}"/>
              </a:ext>
            </a:extLst>
          </p:cNvPr>
          <p:cNvSpPr txBox="1"/>
          <p:nvPr/>
        </p:nvSpPr>
        <p:spPr>
          <a:xfrm>
            <a:off x="808040" y="226677"/>
            <a:ext cx="10868847" cy="1661993"/>
          </a:xfrm>
          <a:prstGeom prst="rect">
            <a:avLst/>
          </a:prstGeom>
        </p:spPr>
        <p:txBody>
          <a:bodyPr wrap="square" lIns="0" tIns="0" rIns="0" bIns="0" rtlCol="0" anchor="t">
            <a:spAutoFit/>
          </a:bodyPr>
          <a:lstStyle/>
          <a:p>
            <a:r>
              <a:rPr lang="en-US" sz="5400" dirty="0">
                <a:solidFill>
                  <a:srgbClr val="000066"/>
                </a:solidFill>
                <a:latin typeface="Atkinson Hyperlegible" pitchFamily="2" charset="0"/>
              </a:rPr>
              <a:t>Presence or absence of </a:t>
            </a:r>
            <a:r>
              <a:rPr lang="en-US" sz="5400" dirty="0" err="1">
                <a:solidFill>
                  <a:srgbClr val="000066"/>
                </a:solidFill>
                <a:latin typeface="Atkinson Hyperlegible" pitchFamily="2" charset="0"/>
              </a:rPr>
              <a:t>InFARM</a:t>
            </a:r>
            <a:r>
              <a:rPr lang="en-US" sz="5400" dirty="0">
                <a:solidFill>
                  <a:srgbClr val="000066"/>
                </a:solidFill>
                <a:latin typeface="Atkinson Hyperlegible" pitchFamily="2" charset="0"/>
              </a:rPr>
              <a:t> priority fields in the WHONET file</a:t>
            </a:r>
          </a:p>
        </p:txBody>
      </p:sp>
      <p:grpSp>
        <p:nvGrpSpPr>
          <p:cNvPr id="9" name="Group 8">
            <a:extLst>
              <a:ext uri="{FF2B5EF4-FFF2-40B4-BE49-F238E27FC236}">
                <a16:creationId xmlns:a16="http://schemas.microsoft.com/office/drawing/2014/main" id="{8EDF7CB7-2944-74C9-3643-C394294897FE}"/>
              </a:ext>
            </a:extLst>
          </p:cNvPr>
          <p:cNvGrpSpPr/>
          <p:nvPr/>
        </p:nvGrpSpPr>
        <p:grpSpPr>
          <a:xfrm>
            <a:off x="73629" y="72784"/>
            <a:ext cx="588108" cy="596974"/>
            <a:chOff x="97692" y="88826"/>
            <a:chExt cx="588108" cy="596974"/>
          </a:xfrm>
        </p:grpSpPr>
        <p:sp>
          <p:nvSpPr>
            <p:cNvPr id="10" name="Freeform 4">
              <a:extLst>
                <a:ext uri="{FF2B5EF4-FFF2-40B4-BE49-F238E27FC236}">
                  <a16:creationId xmlns:a16="http://schemas.microsoft.com/office/drawing/2014/main" id="{9D23FF78-49B6-4112-3BE1-A7B7CD5EB061}"/>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dirty="0">
                <a:latin typeface="Atkinson Hyperlegible" pitchFamily="2" charset="0"/>
              </a:endParaRPr>
            </a:p>
          </p:txBody>
        </p:sp>
        <p:sp>
          <p:nvSpPr>
            <p:cNvPr id="11" name="TextBox 13">
              <a:extLst>
                <a:ext uri="{FF2B5EF4-FFF2-40B4-BE49-F238E27FC236}">
                  <a16:creationId xmlns:a16="http://schemas.microsoft.com/office/drawing/2014/main" id="{F6CB3342-E42C-C13D-F700-3AE5A663A8FB}"/>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2</a:t>
              </a:r>
            </a:p>
          </p:txBody>
        </p:sp>
      </p:grpSp>
      <p:sp>
        <p:nvSpPr>
          <p:cNvPr id="3" name="TextBox 4">
            <a:extLst>
              <a:ext uri="{FF2B5EF4-FFF2-40B4-BE49-F238E27FC236}">
                <a16:creationId xmlns:a16="http://schemas.microsoft.com/office/drawing/2014/main" id="{D97F452F-C65C-D2B5-EA62-5021162BFA09}"/>
              </a:ext>
            </a:extLst>
          </p:cNvPr>
          <p:cNvSpPr txBox="1"/>
          <p:nvPr/>
        </p:nvSpPr>
        <p:spPr>
          <a:xfrm>
            <a:off x="557132" y="2222539"/>
            <a:ext cx="10868846" cy="4441793"/>
          </a:xfrm>
          <a:prstGeom prst="rect">
            <a:avLst/>
          </a:prstGeom>
        </p:spPr>
        <p:txBody>
          <a:bodyPr wrap="square" lIns="0" tIns="0" rIns="0" bIns="0" rtlCol="0" anchor="t">
            <a:spAutoFit/>
          </a:bodyPr>
          <a:lstStyle/>
          <a:p>
            <a:pPr marL="342900" indent="-342900">
              <a:lnSpc>
                <a:spcPts val="2879"/>
              </a:lnSpc>
              <a:buFont typeface="Arial" panose="020B0604020202020204" pitchFamily="34" charset="0"/>
              <a:buChar char="•"/>
            </a:pPr>
            <a:r>
              <a:rPr lang="en-US" sz="2000" b="1" u="sng" dirty="0">
                <a:solidFill>
                  <a:srgbClr val="000066"/>
                </a:solidFill>
                <a:latin typeface="Atkinson Hyperlegible" pitchFamily="2" charset="0"/>
              </a:rPr>
              <a:t>Data year</a:t>
            </a:r>
            <a:r>
              <a:rPr lang="en-US" sz="2000" dirty="0">
                <a:solidFill>
                  <a:srgbClr val="000066"/>
                </a:solidFill>
                <a:latin typeface="Atkinson Hyperlegible" pitchFamily="2" charset="0"/>
              </a:rPr>
              <a:t> (2020, 2024, 2026, etc.):  If all of the data in a WHONET file are from the same year, then “Data year” does not need to be in the WHONET file.  You can tell WHONET when you export the data.  But if the data come from different years, then “Data year” must be in the WHONET file.</a:t>
            </a:r>
          </a:p>
          <a:p>
            <a:pPr marL="342900" indent="-342900">
              <a:lnSpc>
                <a:spcPts val="2879"/>
              </a:lnSpc>
              <a:buFont typeface="Arial" panose="020B0604020202020204" pitchFamily="34" charset="0"/>
              <a:buChar char="•"/>
            </a:pPr>
            <a:r>
              <a:rPr lang="en-US" sz="2000" b="1" u="sng" dirty="0">
                <a:solidFill>
                  <a:srgbClr val="000066"/>
                </a:solidFill>
                <a:latin typeface="Atkinson Hyperlegible" pitchFamily="2" charset="0"/>
              </a:rPr>
              <a:t>Data representativeness</a:t>
            </a:r>
            <a:r>
              <a:rPr lang="en-US" sz="2000" dirty="0">
                <a:solidFill>
                  <a:srgbClr val="000066"/>
                </a:solidFill>
                <a:latin typeface="Atkinson Hyperlegible" pitchFamily="2" charset="0"/>
              </a:rPr>
              <a:t> (PILOTLOC, PILOTNAT, SYSTEMATIC):  If all of the data in a WHONET file have the same “Data representativeness”, then this information does not need to be in the WHONET file.  You can tell WHONET when you export the data.  But if the information </a:t>
            </a:r>
            <a:r>
              <a:rPr lang="en-US" sz="2000">
                <a:solidFill>
                  <a:srgbClr val="000066"/>
                </a:solidFill>
                <a:latin typeface="Atkinson Hyperlegible" pitchFamily="2" charset="0"/>
              </a:rPr>
              <a:t>is mixed, </a:t>
            </a:r>
            <a:r>
              <a:rPr lang="en-US" sz="2000" dirty="0">
                <a:solidFill>
                  <a:srgbClr val="000066"/>
                </a:solidFill>
                <a:latin typeface="Atkinson Hyperlegible" pitchFamily="2" charset="0"/>
              </a:rPr>
              <a:t>then “Data representativeness” must be in the WHONET file.</a:t>
            </a:r>
          </a:p>
          <a:p>
            <a:pPr marL="342900" indent="-342900">
              <a:lnSpc>
                <a:spcPts val="2879"/>
              </a:lnSpc>
              <a:buFont typeface="Arial" panose="020B0604020202020204" pitchFamily="34" charset="0"/>
              <a:buChar char="•"/>
            </a:pPr>
            <a:r>
              <a:rPr lang="en-US" sz="2000" b="1" u="sng" dirty="0">
                <a:solidFill>
                  <a:srgbClr val="000066"/>
                </a:solidFill>
                <a:latin typeface="Atkinson Hyperlegible" pitchFamily="2" charset="0"/>
              </a:rPr>
              <a:t>Surveillance program</a:t>
            </a:r>
            <a:r>
              <a:rPr lang="en-US" sz="2000" dirty="0">
                <a:solidFill>
                  <a:srgbClr val="000066"/>
                </a:solidFill>
                <a:latin typeface="Atkinson Hyperlegible" pitchFamily="2" charset="0"/>
              </a:rPr>
              <a:t> (ANIMPH, ANIMAH, AQUAPH, AQUAH, FOODPH):  If all of the data in a WHONET file are from the same “Surveillance program”, then this information does not need to be in the WHONET file.  You can tell WHONET when you export the data.  But if the information is mixed, then “Surveillance program” must be in the WHONET file.</a:t>
            </a:r>
          </a:p>
        </p:txBody>
      </p:sp>
    </p:spTree>
    <p:extLst>
      <p:ext uri="{BB962C8B-B14F-4D97-AF65-F5344CB8AC3E}">
        <p14:creationId xmlns:p14="http://schemas.microsoft.com/office/powerpoint/2010/main" val="651165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630E0-35D6-423E-9FB9-8467D5A002E1}"/>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B128970C-AC50-D615-88D0-64C7791E01C6}"/>
              </a:ext>
            </a:extLst>
          </p:cNvPr>
          <p:cNvSpPr txBox="1"/>
          <p:nvPr/>
        </p:nvSpPr>
        <p:spPr>
          <a:xfrm>
            <a:off x="1079750" y="810153"/>
            <a:ext cx="10537483" cy="677108"/>
          </a:xfrm>
          <a:prstGeom prst="rect">
            <a:avLst/>
          </a:prstGeom>
        </p:spPr>
        <p:txBody>
          <a:bodyPr wrap="square" lIns="0" tIns="0" rIns="0" bIns="0" rtlCol="0" anchor="t">
            <a:spAutoFit/>
          </a:bodyPr>
          <a:lstStyle/>
          <a:p>
            <a:r>
              <a:rPr lang="en-US" sz="4400" dirty="0">
                <a:solidFill>
                  <a:srgbClr val="000066"/>
                </a:solidFill>
                <a:latin typeface="Atkinson Hyperlegible" pitchFamily="2" charset="0"/>
              </a:rPr>
              <a:t>New WHONET-</a:t>
            </a:r>
            <a:r>
              <a:rPr lang="en-US" sz="4400" dirty="0" err="1">
                <a:solidFill>
                  <a:srgbClr val="000066"/>
                </a:solidFill>
                <a:latin typeface="Atkinson Hyperlegible" pitchFamily="2" charset="0"/>
              </a:rPr>
              <a:t>InFARM</a:t>
            </a:r>
            <a:r>
              <a:rPr lang="en-US" sz="4400" dirty="0">
                <a:solidFill>
                  <a:srgbClr val="000066"/>
                </a:solidFill>
                <a:latin typeface="Atkinson Hyperlegible" pitchFamily="2" charset="0"/>
              </a:rPr>
              <a:t> Validation Report</a:t>
            </a:r>
          </a:p>
        </p:txBody>
      </p:sp>
      <p:grpSp>
        <p:nvGrpSpPr>
          <p:cNvPr id="9" name="Group 8">
            <a:extLst>
              <a:ext uri="{FF2B5EF4-FFF2-40B4-BE49-F238E27FC236}">
                <a16:creationId xmlns:a16="http://schemas.microsoft.com/office/drawing/2014/main" id="{E2320931-C983-A3B2-49B0-54DB1884DF8F}"/>
              </a:ext>
            </a:extLst>
          </p:cNvPr>
          <p:cNvGrpSpPr/>
          <p:nvPr/>
        </p:nvGrpSpPr>
        <p:grpSpPr>
          <a:xfrm>
            <a:off x="73629" y="72784"/>
            <a:ext cx="588108" cy="596974"/>
            <a:chOff x="97692" y="88826"/>
            <a:chExt cx="588108" cy="596974"/>
          </a:xfrm>
        </p:grpSpPr>
        <p:sp>
          <p:nvSpPr>
            <p:cNvPr id="10" name="Freeform 4">
              <a:extLst>
                <a:ext uri="{FF2B5EF4-FFF2-40B4-BE49-F238E27FC236}">
                  <a16:creationId xmlns:a16="http://schemas.microsoft.com/office/drawing/2014/main" id="{16A1062F-D9A3-C675-E100-55EC49524914}"/>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a:latin typeface="Atkinson Hyperlegible" pitchFamily="2" charset="0"/>
              </a:endParaRPr>
            </a:p>
          </p:txBody>
        </p:sp>
        <p:sp>
          <p:nvSpPr>
            <p:cNvPr id="11" name="TextBox 13">
              <a:extLst>
                <a:ext uri="{FF2B5EF4-FFF2-40B4-BE49-F238E27FC236}">
                  <a16:creationId xmlns:a16="http://schemas.microsoft.com/office/drawing/2014/main" id="{8EC473D2-73D9-AF69-6521-1E6BCFDB77BC}"/>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3</a:t>
              </a:r>
            </a:p>
          </p:txBody>
        </p:sp>
      </p:grpSp>
      <p:sp>
        <p:nvSpPr>
          <p:cNvPr id="3" name="TextBox 4">
            <a:extLst>
              <a:ext uri="{FF2B5EF4-FFF2-40B4-BE49-F238E27FC236}">
                <a16:creationId xmlns:a16="http://schemas.microsoft.com/office/drawing/2014/main" id="{6FE56258-4C4F-255E-836F-9A50C0312772}"/>
              </a:ext>
            </a:extLst>
          </p:cNvPr>
          <p:cNvSpPr txBox="1"/>
          <p:nvPr/>
        </p:nvSpPr>
        <p:spPr>
          <a:xfrm>
            <a:off x="1500371" y="2065785"/>
            <a:ext cx="3809464" cy="372474"/>
          </a:xfrm>
          <a:prstGeom prst="rect">
            <a:avLst/>
          </a:prstGeom>
        </p:spPr>
        <p:txBody>
          <a:bodyPr wrap="square" lIns="0" tIns="0" rIns="0" bIns="0" rtlCol="0" anchor="t">
            <a:spAutoFit/>
          </a:bodyPr>
          <a:lstStyle/>
          <a:p>
            <a:pPr>
              <a:lnSpc>
                <a:spcPts val="2879"/>
              </a:lnSpc>
            </a:pPr>
            <a:r>
              <a:rPr lang="en-US" sz="2600" dirty="0">
                <a:solidFill>
                  <a:srgbClr val="000066"/>
                </a:solidFill>
                <a:latin typeface="Atkinson Hyperlegible" pitchFamily="2" charset="0"/>
              </a:rPr>
              <a:t>Demonstration</a:t>
            </a:r>
          </a:p>
        </p:txBody>
      </p:sp>
    </p:spTree>
    <p:extLst>
      <p:ext uri="{BB962C8B-B14F-4D97-AF65-F5344CB8AC3E}">
        <p14:creationId xmlns:p14="http://schemas.microsoft.com/office/powerpoint/2010/main" val="821274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36D68-EC3A-AD40-DBDD-C36FBB80FFCF}"/>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6308C6AD-F808-82E8-5811-0EA49E2C7701}"/>
              </a:ext>
            </a:extLst>
          </p:cNvPr>
          <p:cNvSpPr txBox="1"/>
          <p:nvPr/>
        </p:nvSpPr>
        <p:spPr>
          <a:xfrm>
            <a:off x="808040" y="627273"/>
            <a:ext cx="10868847" cy="902876"/>
          </a:xfrm>
          <a:prstGeom prst="rect">
            <a:avLst/>
          </a:prstGeom>
        </p:spPr>
        <p:txBody>
          <a:bodyPr wrap="square" lIns="0" tIns="0" rIns="0" bIns="0" rtlCol="0" anchor="t">
            <a:spAutoFit/>
          </a:bodyPr>
          <a:lstStyle/>
          <a:p>
            <a:r>
              <a:rPr lang="en-US" sz="5867" dirty="0">
                <a:solidFill>
                  <a:srgbClr val="000066"/>
                </a:solidFill>
                <a:latin typeface="Atkinson Hyperlegible" pitchFamily="2" charset="0"/>
              </a:rPr>
              <a:t>FAO </a:t>
            </a:r>
            <a:r>
              <a:rPr lang="en-US" sz="5867" dirty="0" err="1">
                <a:solidFill>
                  <a:srgbClr val="000066"/>
                </a:solidFill>
                <a:latin typeface="Atkinson Hyperlegible" pitchFamily="2" charset="0"/>
              </a:rPr>
              <a:t>InFARM</a:t>
            </a:r>
            <a:r>
              <a:rPr lang="en-US" sz="5867" dirty="0">
                <a:solidFill>
                  <a:srgbClr val="000066"/>
                </a:solidFill>
                <a:latin typeface="Atkinson Hyperlegible" pitchFamily="2" charset="0"/>
              </a:rPr>
              <a:t> Upload presentation</a:t>
            </a:r>
          </a:p>
        </p:txBody>
      </p:sp>
      <p:grpSp>
        <p:nvGrpSpPr>
          <p:cNvPr id="9" name="Group 8">
            <a:extLst>
              <a:ext uri="{FF2B5EF4-FFF2-40B4-BE49-F238E27FC236}">
                <a16:creationId xmlns:a16="http://schemas.microsoft.com/office/drawing/2014/main" id="{AE50D686-5A62-7B6F-E4EE-93CD2C18ADE9}"/>
              </a:ext>
            </a:extLst>
          </p:cNvPr>
          <p:cNvGrpSpPr/>
          <p:nvPr/>
        </p:nvGrpSpPr>
        <p:grpSpPr>
          <a:xfrm>
            <a:off x="73629" y="72784"/>
            <a:ext cx="588108" cy="596974"/>
            <a:chOff x="97692" y="88826"/>
            <a:chExt cx="588108" cy="596974"/>
          </a:xfrm>
        </p:grpSpPr>
        <p:sp>
          <p:nvSpPr>
            <p:cNvPr id="10" name="Freeform 4">
              <a:extLst>
                <a:ext uri="{FF2B5EF4-FFF2-40B4-BE49-F238E27FC236}">
                  <a16:creationId xmlns:a16="http://schemas.microsoft.com/office/drawing/2014/main" id="{F8DAAC37-EDFF-3047-DB4C-196C8717D6A3}"/>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dirty="0">
                <a:latin typeface="Atkinson Hyperlegible" pitchFamily="2" charset="0"/>
              </a:endParaRPr>
            </a:p>
          </p:txBody>
        </p:sp>
        <p:sp>
          <p:nvSpPr>
            <p:cNvPr id="11" name="TextBox 13">
              <a:extLst>
                <a:ext uri="{FF2B5EF4-FFF2-40B4-BE49-F238E27FC236}">
                  <a16:creationId xmlns:a16="http://schemas.microsoft.com/office/drawing/2014/main" id="{A7D80FCC-65E1-76B0-C8DA-D4BF9BC3D013}"/>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2</a:t>
              </a:r>
            </a:p>
          </p:txBody>
        </p:sp>
      </p:grpSp>
      <p:sp>
        <p:nvSpPr>
          <p:cNvPr id="3" name="Content Placeholder 2">
            <a:extLst>
              <a:ext uri="{FF2B5EF4-FFF2-40B4-BE49-F238E27FC236}">
                <a16:creationId xmlns:a16="http://schemas.microsoft.com/office/drawing/2014/main" id="{398B80BC-25EA-42FB-D8CC-A1D2FA3BC238}"/>
              </a:ext>
            </a:extLst>
          </p:cNvPr>
          <p:cNvSpPr txBox="1">
            <a:spLocks/>
          </p:cNvSpPr>
          <p:nvPr/>
        </p:nvSpPr>
        <p:spPr>
          <a:xfrm>
            <a:off x="838200" y="1825625"/>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See separate presentation</a:t>
            </a:r>
          </a:p>
        </p:txBody>
      </p:sp>
    </p:spTree>
    <p:extLst>
      <p:ext uri="{BB962C8B-B14F-4D97-AF65-F5344CB8AC3E}">
        <p14:creationId xmlns:p14="http://schemas.microsoft.com/office/powerpoint/2010/main" val="290022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81EEF-3FC1-6FD7-77D1-D60865A6B7A0}"/>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DB964164-EB4C-1377-E146-B4FDCB1E4FA9}"/>
              </a:ext>
            </a:extLst>
          </p:cNvPr>
          <p:cNvSpPr txBox="1"/>
          <p:nvPr/>
        </p:nvSpPr>
        <p:spPr>
          <a:xfrm>
            <a:off x="1265241" y="471825"/>
            <a:ext cx="8972550" cy="902876"/>
          </a:xfrm>
          <a:prstGeom prst="rect">
            <a:avLst/>
          </a:prstGeom>
        </p:spPr>
        <p:txBody>
          <a:bodyPr lIns="0" tIns="0" rIns="0" bIns="0" rtlCol="0" anchor="t">
            <a:spAutoFit/>
          </a:bodyPr>
          <a:lstStyle/>
          <a:p>
            <a:r>
              <a:rPr lang="en-US" sz="5867" dirty="0">
                <a:solidFill>
                  <a:srgbClr val="000066"/>
                </a:solidFill>
                <a:latin typeface="Atkinson Hyperlegible" pitchFamily="2" charset="0"/>
              </a:rPr>
              <a:t>BacLink and </a:t>
            </a:r>
            <a:r>
              <a:rPr lang="en-US" sz="5867" dirty="0" err="1">
                <a:solidFill>
                  <a:srgbClr val="000066"/>
                </a:solidFill>
                <a:latin typeface="Atkinson Hyperlegible" pitchFamily="2" charset="0"/>
              </a:rPr>
              <a:t>InFARM</a:t>
            </a:r>
            <a:endParaRPr lang="en-US" sz="5867" dirty="0">
              <a:solidFill>
                <a:srgbClr val="000066"/>
              </a:solidFill>
              <a:latin typeface="Atkinson Hyperlegible" pitchFamily="2" charset="0"/>
            </a:endParaRPr>
          </a:p>
        </p:txBody>
      </p:sp>
      <p:grpSp>
        <p:nvGrpSpPr>
          <p:cNvPr id="9" name="Group 8">
            <a:extLst>
              <a:ext uri="{FF2B5EF4-FFF2-40B4-BE49-F238E27FC236}">
                <a16:creationId xmlns:a16="http://schemas.microsoft.com/office/drawing/2014/main" id="{455F3970-906D-B871-6543-C319CBF1EABE}"/>
              </a:ext>
            </a:extLst>
          </p:cNvPr>
          <p:cNvGrpSpPr/>
          <p:nvPr/>
        </p:nvGrpSpPr>
        <p:grpSpPr>
          <a:xfrm>
            <a:off x="73629" y="72784"/>
            <a:ext cx="588108" cy="596974"/>
            <a:chOff x="97692" y="88826"/>
            <a:chExt cx="588108" cy="596974"/>
          </a:xfrm>
        </p:grpSpPr>
        <p:sp>
          <p:nvSpPr>
            <p:cNvPr id="10" name="Freeform 4">
              <a:extLst>
                <a:ext uri="{FF2B5EF4-FFF2-40B4-BE49-F238E27FC236}">
                  <a16:creationId xmlns:a16="http://schemas.microsoft.com/office/drawing/2014/main" id="{16513792-55BC-BD37-209C-B3996D73D722}"/>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dirty="0">
                <a:latin typeface="Atkinson Hyperlegible" pitchFamily="2" charset="0"/>
              </a:endParaRPr>
            </a:p>
          </p:txBody>
        </p:sp>
        <p:sp>
          <p:nvSpPr>
            <p:cNvPr id="11" name="TextBox 13">
              <a:extLst>
                <a:ext uri="{FF2B5EF4-FFF2-40B4-BE49-F238E27FC236}">
                  <a16:creationId xmlns:a16="http://schemas.microsoft.com/office/drawing/2014/main" id="{A0D6F9E1-FD71-B334-101E-7BFBED03E346}"/>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4</a:t>
              </a:r>
            </a:p>
          </p:txBody>
        </p:sp>
      </p:grpSp>
    </p:spTree>
    <p:extLst>
      <p:ext uri="{BB962C8B-B14F-4D97-AF65-F5344CB8AC3E}">
        <p14:creationId xmlns:p14="http://schemas.microsoft.com/office/powerpoint/2010/main" val="2970075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A4CE9-0F4C-26BA-6FC6-73B113D721B4}"/>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7E2D799F-537D-82AA-5A67-3C0A703142DE}"/>
              </a:ext>
            </a:extLst>
          </p:cNvPr>
          <p:cNvSpPr txBox="1"/>
          <p:nvPr/>
        </p:nvSpPr>
        <p:spPr>
          <a:xfrm>
            <a:off x="918575" y="346066"/>
            <a:ext cx="10682066" cy="551433"/>
          </a:xfrm>
          <a:prstGeom prst="rect">
            <a:avLst/>
          </a:prstGeom>
        </p:spPr>
        <p:txBody>
          <a:bodyPr lIns="0" tIns="0" rIns="0" bIns="0" rtlCol="0" anchor="t">
            <a:spAutoFit/>
          </a:bodyPr>
          <a:lstStyle/>
          <a:p>
            <a:pPr>
              <a:lnSpc>
                <a:spcPts val="4320"/>
              </a:lnSpc>
            </a:pPr>
            <a:r>
              <a:rPr lang="en-US" sz="3600" dirty="0">
                <a:solidFill>
                  <a:srgbClr val="000066"/>
                </a:solidFill>
                <a:latin typeface="Atkinson Hyperlegible" pitchFamily="2" charset="0"/>
              </a:rPr>
              <a:t>Laboratory data management systems</a:t>
            </a:r>
          </a:p>
        </p:txBody>
      </p:sp>
      <p:sp>
        <p:nvSpPr>
          <p:cNvPr id="4" name="TextBox 4">
            <a:extLst>
              <a:ext uri="{FF2B5EF4-FFF2-40B4-BE49-F238E27FC236}">
                <a16:creationId xmlns:a16="http://schemas.microsoft.com/office/drawing/2014/main" id="{56290725-79CF-F8EC-1504-3F1A447430F2}"/>
              </a:ext>
            </a:extLst>
          </p:cNvPr>
          <p:cNvSpPr txBox="1"/>
          <p:nvPr/>
        </p:nvSpPr>
        <p:spPr>
          <a:xfrm>
            <a:off x="931350" y="921322"/>
            <a:ext cx="11131087" cy="6137065"/>
          </a:xfrm>
          <a:prstGeom prst="rect">
            <a:avLst/>
          </a:prstGeom>
        </p:spPr>
        <p:txBody>
          <a:bodyPr lIns="0" tIns="0" rIns="0" bIns="0" rtlCol="0" anchor="t">
            <a:spAutoFit/>
          </a:bodyPr>
          <a:lstStyle/>
          <a:p>
            <a:pPr>
              <a:lnSpc>
                <a:spcPts val="2992"/>
              </a:lnSpc>
            </a:pPr>
            <a:r>
              <a:rPr lang="en-US" sz="2493" dirty="0">
                <a:solidFill>
                  <a:srgbClr val="000066"/>
                </a:solidFill>
                <a:latin typeface="Atkinson Hyperlegible" pitchFamily="2" charset="0"/>
              </a:rPr>
              <a:t>Many laboratories in the world continue to rely on paper notebooks to management their microbiology test results.  For these laboratories, WHONET could be a very appropriate system for clinical reporting and data analysis.</a:t>
            </a:r>
          </a:p>
          <a:p>
            <a:pPr marL="284163" lvl="1" indent="-107950">
              <a:lnSpc>
                <a:spcPts val="2992"/>
              </a:lnSpc>
              <a:buFont typeface="Arial" panose="020B0604020202020204" pitchFamily="34" charset="0"/>
              <a:buChar char="•"/>
            </a:pPr>
            <a:r>
              <a:rPr lang="en-US" sz="2400" dirty="0">
                <a:solidFill>
                  <a:srgbClr val="000066"/>
                </a:solidFill>
                <a:latin typeface="Atkinson Hyperlegible" pitchFamily="2" charset="0"/>
              </a:rPr>
              <a:t> </a:t>
            </a:r>
            <a:r>
              <a:rPr lang="en-US" sz="2000" dirty="0">
                <a:solidFill>
                  <a:srgbClr val="000066"/>
                </a:solidFill>
                <a:latin typeface="Atkinson Hyperlegible" pitchFamily="2" charset="0"/>
              </a:rPr>
              <a:t>However, BacLink is not needed since there is no local IT system</a:t>
            </a:r>
          </a:p>
          <a:p>
            <a:pPr>
              <a:lnSpc>
                <a:spcPts val="2992"/>
              </a:lnSpc>
            </a:pPr>
            <a:endParaRPr lang="en-US" sz="2493" dirty="0">
              <a:solidFill>
                <a:srgbClr val="000066"/>
              </a:solidFill>
              <a:latin typeface="Atkinson Hyperlegible" pitchFamily="2" charset="0"/>
            </a:endParaRPr>
          </a:p>
          <a:p>
            <a:pPr>
              <a:lnSpc>
                <a:spcPts val="2992"/>
              </a:lnSpc>
            </a:pPr>
            <a:r>
              <a:rPr lang="en-US" sz="2493" dirty="0">
                <a:solidFill>
                  <a:srgbClr val="000066"/>
                </a:solidFill>
                <a:latin typeface="Atkinson Hyperlegible" pitchFamily="2" charset="0"/>
              </a:rPr>
              <a:t>Most laboratories do have some data system in place: </a:t>
            </a:r>
          </a:p>
          <a:p>
            <a:pPr marL="243725" lvl="1" indent="-121863">
              <a:lnSpc>
                <a:spcPts val="2272"/>
              </a:lnSpc>
              <a:buFont typeface="Arial"/>
              <a:buChar char="•"/>
            </a:pPr>
            <a:r>
              <a:rPr lang="en-US" sz="1893" dirty="0">
                <a:solidFill>
                  <a:srgbClr val="000066"/>
                </a:solidFill>
                <a:latin typeface="Atkinson Hyperlegible" pitchFamily="2" charset="0"/>
              </a:rPr>
              <a:t>Very simple desktop applications, such as Microsoft Excel.  This is common in low-resource settings.  It is also common for special research projects and protocols.</a:t>
            </a:r>
          </a:p>
          <a:p>
            <a:pPr marL="243725" lvl="1" indent="-121863">
              <a:lnSpc>
                <a:spcPts val="2272"/>
              </a:lnSpc>
              <a:buFont typeface="Arial"/>
              <a:buChar char="•"/>
            </a:pPr>
            <a:r>
              <a:rPr lang="en-US" sz="1893" dirty="0">
                <a:solidFill>
                  <a:srgbClr val="000066"/>
                </a:solidFill>
                <a:latin typeface="Atkinson Hyperlegible" pitchFamily="2" charset="0"/>
              </a:rPr>
              <a:t>Laboratory instruments</a:t>
            </a:r>
          </a:p>
          <a:p>
            <a:pPr marL="700925" lvl="2" indent="-121863">
              <a:lnSpc>
                <a:spcPts val="2272"/>
              </a:lnSpc>
              <a:buFont typeface="Arial"/>
              <a:buChar char="•"/>
            </a:pPr>
            <a:r>
              <a:rPr lang="en-US" sz="1893" dirty="0">
                <a:solidFill>
                  <a:srgbClr val="000066"/>
                </a:solidFill>
                <a:latin typeface="Atkinson Hyperlegible" pitchFamily="2" charset="0"/>
              </a:rPr>
              <a:t>MIC instruments:  Vitek, BD Phoenix, </a:t>
            </a:r>
            <a:r>
              <a:rPr lang="en-US" sz="1893" dirty="0" err="1">
                <a:solidFill>
                  <a:srgbClr val="000066"/>
                </a:solidFill>
                <a:latin typeface="Atkinson Hyperlegible" pitchFamily="2" charset="0"/>
              </a:rPr>
              <a:t>MicroScan</a:t>
            </a:r>
            <a:r>
              <a:rPr lang="en-US" sz="1893" dirty="0">
                <a:solidFill>
                  <a:srgbClr val="000066"/>
                </a:solidFill>
                <a:latin typeface="Atkinson Hyperlegible" pitchFamily="2" charset="0"/>
              </a:rPr>
              <a:t>, </a:t>
            </a:r>
            <a:r>
              <a:rPr lang="en-US" sz="1893" dirty="0" err="1">
                <a:solidFill>
                  <a:srgbClr val="000066"/>
                </a:solidFill>
                <a:latin typeface="Atkinson Hyperlegible" pitchFamily="2" charset="0"/>
              </a:rPr>
              <a:t>Sensitire</a:t>
            </a:r>
            <a:r>
              <a:rPr lang="en-US" sz="1893" dirty="0">
                <a:solidFill>
                  <a:srgbClr val="000066"/>
                </a:solidFill>
                <a:latin typeface="Atkinson Hyperlegible" pitchFamily="2" charset="0"/>
              </a:rPr>
              <a:t>, etc.</a:t>
            </a:r>
          </a:p>
          <a:p>
            <a:pPr marL="700925" lvl="2" indent="-121863">
              <a:lnSpc>
                <a:spcPts val="2272"/>
              </a:lnSpc>
              <a:buFont typeface="Arial"/>
              <a:buChar char="•"/>
            </a:pPr>
            <a:r>
              <a:rPr lang="en-US" sz="1893" dirty="0">
                <a:solidFill>
                  <a:srgbClr val="000066"/>
                </a:solidFill>
                <a:latin typeface="Atkinson Hyperlegible" pitchFamily="2" charset="0"/>
              </a:rPr>
              <a:t>Disk diffusion camera systems (some of which can also read MIC plates):  </a:t>
            </a:r>
            <a:r>
              <a:rPr lang="en-US" sz="1893" dirty="0" err="1">
                <a:solidFill>
                  <a:srgbClr val="000066"/>
                </a:solidFill>
                <a:latin typeface="Atkinson Hyperlegible" pitchFamily="2" charset="0"/>
              </a:rPr>
              <a:t>SIRScan</a:t>
            </a:r>
            <a:r>
              <a:rPr lang="en-US" sz="1893" dirty="0">
                <a:solidFill>
                  <a:srgbClr val="000066"/>
                </a:solidFill>
                <a:latin typeface="Atkinson Hyperlegible" pitchFamily="2" charset="0"/>
              </a:rPr>
              <a:t>, </a:t>
            </a:r>
            <a:r>
              <a:rPr lang="en-US" sz="1893" dirty="0" err="1">
                <a:solidFill>
                  <a:srgbClr val="000066"/>
                </a:solidFill>
                <a:latin typeface="Atkinson Hyperlegible" pitchFamily="2" charset="0"/>
              </a:rPr>
              <a:t>Biomic</a:t>
            </a:r>
            <a:r>
              <a:rPr lang="en-US" sz="1893" dirty="0">
                <a:solidFill>
                  <a:srgbClr val="000066"/>
                </a:solidFill>
                <a:latin typeface="Atkinson Hyperlegible" pitchFamily="2" charset="0"/>
              </a:rPr>
              <a:t>, etc.</a:t>
            </a:r>
          </a:p>
          <a:p>
            <a:pPr marL="243725" lvl="1" indent="-121863">
              <a:lnSpc>
                <a:spcPts val="2272"/>
              </a:lnSpc>
              <a:buFont typeface="Arial"/>
              <a:buChar char="•"/>
            </a:pPr>
            <a:r>
              <a:rPr lang="en-US" sz="1893" dirty="0">
                <a:solidFill>
                  <a:srgbClr val="000066"/>
                </a:solidFill>
                <a:latin typeface="Atkinson Hyperlegible" pitchFamily="2" charset="0"/>
              </a:rPr>
              <a:t>Laboratory Information Systems</a:t>
            </a:r>
          </a:p>
          <a:p>
            <a:pPr marL="700925" lvl="2" indent="-121863">
              <a:lnSpc>
                <a:spcPts val="2272"/>
              </a:lnSpc>
              <a:buFont typeface="Arial"/>
              <a:buChar char="•"/>
            </a:pPr>
            <a:r>
              <a:rPr lang="en-US" sz="1893" dirty="0">
                <a:solidFill>
                  <a:srgbClr val="000066"/>
                </a:solidFill>
                <a:latin typeface="Atkinson Hyperlegible" pitchFamily="2" charset="0"/>
              </a:rPr>
              <a:t>Locally developed versus national versus international</a:t>
            </a:r>
          </a:p>
          <a:p>
            <a:pPr marL="700925" lvl="2" indent="-121863">
              <a:lnSpc>
                <a:spcPts val="2272"/>
              </a:lnSpc>
              <a:buFont typeface="Arial"/>
              <a:buChar char="•"/>
            </a:pPr>
            <a:r>
              <a:rPr lang="en-US" sz="1893" dirty="0">
                <a:solidFill>
                  <a:srgbClr val="000066"/>
                </a:solidFill>
                <a:latin typeface="Atkinson Hyperlegible" pitchFamily="2" charset="0"/>
              </a:rPr>
              <a:t>Free versus commercial</a:t>
            </a:r>
          </a:p>
          <a:p>
            <a:pPr marL="700925" lvl="2" indent="-121863">
              <a:lnSpc>
                <a:spcPts val="2272"/>
              </a:lnSpc>
              <a:buFont typeface="Arial"/>
              <a:buChar char="•"/>
            </a:pPr>
            <a:r>
              <a:rPr lang="en-US" sz="1893" dirty="0">
                <a:solidFill>
                  <a:srgbClr val="000066"/>
                </a:solidFill>
                <a:latin typeface="Atkinson Hyperlegible" pitchFamily="2" charset="0"/>
              </a:rPr>
              <a:t>Some systems only cover microbiology test results, while others also support other clinical laboratory areas, such as blood bank, hematology, and biochemistry</a:t>
            </a:r>
          </a:p>
          <a:p>
            <a:pPr marL="700925" lvl="2" indent="-121863">
              <a:lnSpc>
                <a:spcPts val="2272"/>
              </a:lnSpc>
              <a:buFont typeface="Arial"/>
              <a:buChar char="•"/>
            </a:pPr>
            <a:endParaRPr lang="en-US" sz="1893" dirty="0">
              <a:solidFill>
                <a:srgbClr val="000066"/>
              </a:solidFill>
              <a:latin typeface="Atkinson Hyperlegible" pitchFamily="2" charset="0"/>
            </a:endParaRPr>
          </a:p>
          <a:p>
            <a:pPr marL="700925" lvl="2" indent="-121863">
              <a:lnSpc>
                <a:spcPts val="2272"/>
              </a:lnSpc>
              <a:buFont typeface="Arial"/>
              <a:buChar char="•"/>
            </a:pPr>
            <a:endParaRPr lang="en-US" sz="1893" dirty="0">
              <a:solidFill>
                <a:srgbClr val="000066"/>
              </a:solidFill>
              <a:latin typeface="Atkinson Hyperlegible" pitchFamily="2" charset="0"/>
            </a:endParaRPr>
          </a:p>
          <a:p>
            <a:pPr marL="700925" lvl="2" indent="-121863">
              <a:lnSpc>
                <a:spcPts val="2272"/>
              </a:lnSpc>
              <a:buFont typeface="Arial"/>
              <a:buChar char="•"/>
            </a:pPr>
            <a:endParaRPr lang="en-US" sz="1893" dirty="0">
              <a:solidFill>
                <a:srgbClr val="000066"/>
              </a:solidFill>
              <a:latin typeface="Atkinson Hyperlegible" pitchFamily="2" charset="0"/>
            </a:endParaRPr>
          </a:p>
        </p:txBody>
      </p:sp>
      <p:grpSp>
        <p:nvGrpSpPr>
          <p:cNvPr id="8" name="Group 7">
            <a:extLst>
              <a:ext uri="{FF2B5EF4-FFF2-40B4-BE49-F238E27FC236}">
                <a16:creationId xmlns:a16="http://schemas.microsoft.com/office/drawing/2014/main" id="{03EF7321-BD14-1928-1971-CF2E1C551ED5}"/>
              </a:ext>
            </a:extLst>
          </p:cNvPr>
          <p:cNvGrpSpPr/>
          <p:nvPr/>
        </p:nvGrpSpPr>
        <p:grpSpPr>
          <a:xfrm>
            <a:off x="73629" y="72784"/>
            <a:ext cx="588108" cy="596974"/>
            <a:chOff x="97692" y="88826"/>
            <a:chExt cx="588108" cy="596974"/>
          </a:xfrm>
        </p:grpSpPr>
        <p:sp>
          <p:nvSpPr>
            <p:cNvPr id="9" name="Freeform 4">
              <a:extLst>
                <a:ext uri="{FF2B5EF4-FFF2-40B4-BE49-F238E27FC236}">
                  <a16:creationId xmlns:a16="http://schemas.microsoft.com/office/drawing/2014/main" id="{A8AA384B-4433-FE03-2D8A-9A7573BBDCD5}"/>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a:latin typeface="Atkinson Hyperlegible" pitchFamily="2" charset="0"/>
              </a:endParaRPr>
            </a:p>
          </p:txBody>
        </p:sp>
        <p:sp>
          <p:nvSpPr>
            <p:cNvPr id="10" name="TextBox 13">
              <a:extLst>
                <a:ext uri="{FF2B5EF4-FFF2-40B4-BE49-F238E27FC236}">
                  <a16:creationId xmlns:a16="http://schemas.microsoft.com/office/drawing/2014/main" id="{DB2ED363-C770-6A1C-EDAE-58D622C09E79}"/>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1</a:t>
              </a:r>
            </a:p>
          </p:txBody>
        </p:sp>
      </p:grpSp>
      <p:grpSp>
        <p:nvGrpSpPr>
          <p:cNvPr id="11" name="Group 10">
            <a:extLst>
              <a:ext uri="{FF2B5EF4-FFF2-40B4-BE49-F238E27FC236}">
                <a16:creationId xmlns:a16="http://schemas.microsoft.com/office/drawing/2014/main" id="{040C5536-E6EE-ADDD-94CB-01C3410DF620}"/>
              </a:ext>
            </a:extLst>
          </p:cNvPr>
          <p:cNvGrpSpPr/>
          <p:nvPr/>
        </p:nvGrpSpPr>
        <p:grpSpPr>
          <a:xfrm>
            <a:off x="37531" y="522706"/>
            <a:ext cx="686587" cy="985056"/>
            <a:chOff x="2330260" y="1769955"/>
            <a:chExt cx="1029881" cy="1477583"/>
          </a:xfrm>
        </p:grpSpPr>
        <p:sp>
          <p:nvSpPr>
            <p:cNvPr id="14" name="Freeform 7">
              <a:extLst>
                <a:ext uri="{FF2B5EF4-FFF2-40B4-BE49-F238E27FC236}">
                  <a16:creationId xmlns:a16="http://schemas.microsoft.com/office/drawing/2014/main" id="{1770B45D-C1B6-2945-C598-C747A18E55FE}"/>
                </a:ext>
              </a:extLst>
            </p:cNvPr>
            <p:cNvSpPr/>
            <p:nvPr/>
          </p:nvSpPr>
          <p:spPr>
            <a:xfrm>
              <a:off x="2330260" y="2217657"/>
              <a:ext cx="1029881" cy="1029881"/>
            </a:xfrm>
            <a:custGeom>
              <a:avLst/>
              <a:gdLst/>
              <a:ahLst/>
              <a:cxnLst/>
              <a:rect l="l" t="t" r="r" b="b"/>
              <a:pathLst>
                <a:path w="1029881" h="1029881">
                  <a:moveTo>
                    <a:pt x="0" y="0"/>
                  </a:moveTo>
                  <a:lnTo>
                    <a:pt x="1029881" y="0"/>
                  </a:lnTo>
                  <a:lnTo>
                    <a:pt x="1029881" y="1029881"/>
                  </a:lnTo>
                  <a:lnTo>
                    <a:pt x="0" y="10298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a:latin typeface="Atkinson Hyperlegible" pitchFamily="2" charset="0"/>
              </a:endParaRPr>
            </a:p>
          </p:txBody>
        </p:sp>
        <p:sp>
          <p:nvSpPr>
            <p:cNvPr id="15" name="TextBox 10">
              <a:extLst>
                <a:ext uri="{FF2B5EF4-FFF2-40B4-BE49-F238E27FC236}">
                  <a16:creationId xmlns:a16="http://schemas.microsoft.com/office/drawing/2014/main" id="{E8356A92-09E2-A670-AF15-0CE200980220}"/>
                </a:ext>
              </a:extLst>
            </p:cNvPr>
            <p:cNvSpPr txBox="1"/>
            <p:nvPr/>
          </p:nvSpPr>
          <p:spPr>
            <a:xfrm>
              <a:off x="2626306" y="1769955"/>
              <a:ext cx="437789" cy="1331230"/>
            </a:xfrm>
            <a:prstGeom prst="rect">
              <a:avLst/>
            </a:prstGeom>
          </p:spPr>
          <p:txBody>
            <a:bodyPr lIns="0" tIns="0" rIns="0" bIns="0" rtlCol="0" anchor="t">
              <a:spAutoFit/>
            </a:bodyPr>
            <a:lstStyle/>
            <a:p>
              <a:pPr>
                <a:lnSpc>
                  <a:spcPts val="8004"/>
                </a:lnSpc>
              </a:pPr>
              <a:r>
                <a:rPr lang="en-US" sz="3201" spc="-32" dirty="0">
                  <a:solidFill>
                    <a:srgbClr val="FFFFFF"/>
                  </a:solidFill>
                  <a:latin typeface="Atkinson Hyperlegible" pitchFamily="2" charset="0"/>
                </a:rPr>
                <a:t>A</a:t>
              </a:r>
            </a:p>
          </p:txBody>
        </p:sp>
      </p:grpSp>
    </p:spTree>
    <p:extLst>
      <p:ext uri="{BB962C8B-B14F-4D97-AF65-F5344CB8AC3E}">
        <p14:creationId xmlns:p14="http://schemas.microsoft.com/office/powerpoint/2010/main" val="1843326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88361" y="763652"/>
            <a:ext cx="10197259" cy="1120371"/>
          </a:xfrm>
          <a:prstGeom prst="rect">
            <a:avLst/>
          </a:prstGeom>
        </p:spPr>
        <p:txBody>
          <a:bodyPr wrap="square" lIns="0" tIns="0" rIns="0" bIns="0" rtlCol="0" anchor="t">
            <a:spAutoFit/>
          </a:bodyPr>
          <a:lstStyle/>
          <a:p>
            <a:pPr lvl="2">
              <a:lnSpc>
                <a:spcPts val="2992"/>
              </a:lnSpc>
            </a:pPr>
            <a:endParaRPr lang="en-US" dirty="0">
              <a:solidFill>
                <a:srgbClr val="000066"/>
              </a:solidFill>
              <a:latin typeface="Atkinson Hyperlegible" pitchFamily="2" charset="0"/>
            </a:endParaRPr>
          </a:p>
          <a:p>
            <a:pPr marL="1257300" lvl="2" indent="-342900">
              <a:lnSpc>
                <a:spcPts val="2992"/>
              </a:lnSpc>
              <a:buFont typeface="Arial" panose="020B0604020202020204" pitchFamily="34" charset="0"/>
              <a:buChar char="•"/>
            </a:pPr>
            <a:endParaRPr lang="en-US" sz="1893" dirty="0">
              <a:solidFill>
                <a:srgbClr val="000066"/>
              </a:solidFill>
              <a:latin typeface="Atkinson Hyperlegible" pitchFamily="2" charset="0"/>
            </a:endParaRPr>
          </a:p>
          <a:p>
            <a:pPr>
              <a:lnSpc>
                <a:spcPts val="2879"/>
              </a:lnSpc>
            </a:pPr>
            <a:endParaRPr lang="en-US" sz="2000" dirty="0">
              <a:solidFill>
                <a:srgbClr val="000066"/>
              </a:solidFill>
              <a:latin typeface="Atkinson Hyperlegible" pitchFamily="2" charset="0"/>
            </a:endParaRPr>
          </a:p>
        </p:txBody>
      </p:sp>
      <p:sp>
        <p:nvSpPr>
          <p:cNvPr id="3" name="TextBox 3"/>
          <p:cNvSpPr txBox="1"/>
          <p:nvPr/>
        </p:nvSpPr>
        <p:spPr>
          <a:xfrm>
            <a:off x="1017772" y="-35673"/>
            <a:ext cx="8439150" cy="551433"/>
          </a:xfrm>
          <a:prstGeom prst="rect">
            <a:avLst/>
          </a:prstGeom>
        </p:spPr>
        <p:txBody>
          <a:bodyPr lIns="0" tIns="0" rIns="0" bIns="0" rtlCol="0" anchor="t">
            <a:spAutoFit/>
          </a:bodyPr>
          <a:lstStyle/>
          <a:p>
            <a:pPr>
              <a:lnSpc>
                <a:spcPts val="4320"/>
              </a:lnSpc>
            </a:pPr>
            <a:r>
              <a:rPr lang="en-US" sz="3600" dirty="0">
                <a:solidFill>
                  <a:srgbClr val="000066"/>
                </a:solidFill>
                <a:latin typeface="Atkinson Hyperlegible" pitchFamily="2" charset="0"/>
              </a:rPr>
              <a:t>The purpose of BacLink</a:t>
            </a:r>
          </a:p>
        </p:txBody>
      </p:sp>
      <p:sp>
        <p:nvSpPr>
          <p:cNvPr id="4" name="TextBox 4"/>
          <p:cNvSpPr txBox="1"/>
          <p:nvPr/>
        </p:nvSpPr>
        <p:spPr>
          <a:xfrm>
            <a:off x="1088361" y="837884"/>
            <a:ext cx="10333616" cy="4456092"/>
          </a:xfrm>
          <a:prstGeom prst="rect">
            <a:avLst/>
          </a:prstGeom>
        </p:spPr>
        <p:txBody>
          <a:bodyPr wrap="square" lIns="0" tIns="0" rIns="0" bIns="0" rtlCol="0" anchor="t">
            <a:spAutoFit/>
          </a:bodyPr>
          <a:lstStyle/>
          <a:p>
            <a:pPr>
              <a:lnSpc>
                <a:spcPts val="2879"/>
              </a:lnSpc>
            </a:pPr>
            <a:r>
              <a:rPr lang="en-US" sz="2000" dirty="0">
                <a:solidFill>
                  <a:srgbClr val="000066"/>
                </a:solidFill>
                <a:latin typeface="Atkinson Hyperlegible" pitchFamily="2" charset="0"/>
              </a:rPr>
              <a:t>Situation:  Laboratories around the world have diverse systems that serve important functions for day-to-day laboratory, clinical reporting, medical archives, and billing.  However, these systems are incompatible and usually have minimal capabilities for data analysis and public health reporting.</a:t>
            </a:r>
          </a:p>
          <a:p>
            <a:pPr>
              <a:lnSpc>
                <a:spcPts val="2879"/>
              </a:lnSpc>
            </a:pPr>
            <a:endParaRPr lang="en-US" sz="2000" dirty="0">
              <a:solidFill>
                <a:srgbClr val="000066"/>
              </a:solidFill>
              <a:latin typeface="Atkinson Hyperlegible" pitchFamily="2" charset="0"/>
            </a:endParaRPr>
          </a:p>
          <a:p>
            <a:pPr>
              <a:lnSpc>
                <a:spcPts val="2879"/>
              </a:lnSpc>
            </a:pPr>
            <a:r>
              <a:rPr lang="en-US" sz="2000" dirty="0">
                <a:solidFill>
                  <a:srgbClr val="000066"/>
                </a:solidFill>
                <a:latin typeface="Atkinson Hyperlegible" pitchFamily="2" charset="0"/>
              </a:rPr>
              <a:t>Opportunity:  Staff have taken the time and effort to computerize laboratory results on a daily basis. If we can extract these data into compatible systems, we have the basis of a low-cost, sustainable, real-time system for surveillance, alerts, and action.</a:t>
            </a:r>
          </a:p>
          <a:p>
            <a:pPr>
              <a:lnSpc>
                <a:spcPts val="2879"/>
              </a:lnSpc>
            </a:pPr>
            <a:endParaRPr lang="en-US" sz="2000" dirty="0">
              <a:solidFill>
                <a:srgbClr val="000066"/>
              </a:solidFill>
              <a:latin typeface="Atkinson Hyperlegible" pitchFamily="2" charset="0"/>
            </a:endParaRPr>
          </a:p>
          <a:p>
            <a:pPr>
              <a:lnSpc>
                <a:spcPts val="2879"/>
              </a:lnSpc>
            </a:pPr>
            <a:r>
              <a:rPr lang="en-US" sz="2000" dirty="0">
                <a:solidFill>
                  <a:srgbClr val="000066"/>
                </a:solidFill>
                <a:latin typeface="Atkinson Hyperlegible" pitchFamily="2" charset="0"/>
              </a:rPr>
              <a:t>Purpose of BacLink – Transformation of data exported from diverse existing and incompatible systems into standardized WHONET files for purposes of analysis, sharing, and public health reporting.</a:t>
            </a:r>
          </a:p>
        </p:txBody>
      </p:sp>
      <p:sp>
        <p:nvSpPr>
          <p:cNvPr id="10" name="TextBox 10"/>
          <p:cNvSpPr txBox="1"/>
          <p:nvPr/>
        </p:nvSpPr>
        <p:spPr>
          <a:xfrm>
            <a:off x="5245764" y="5506717"/>
            <a:ext cx="1657350" cy="367408"/>
          </a:xfrm>
          <a:prstGeom prst="rect">
            <a:avLst/>
          </a:prstGeom>
        </p:spPr>
        <p:txBody>
          <a:bodyPr lIns="0" tIns="0" rIns="0" bIns="0" rtlCol="0" anchor="t">
            <a:spAutoFit/>
          </a:bodyPr>
          <a:lstStyle/>
          <a:p>
            <a:pPr>
              <a:lnSpc>
                <a:spcPts val="2879"/>
              </a:lnSpc>
            </a:pPr>
            <a:r>
              <a:rPr lang="en-US" sz="2399" dirty="0">
                <a:solidFill>
                  <a:srgbClr val="000066"/>
                </a:solidFill>
                <a:latin typeface="Atkinson Hyperlegible" pitchFamily="2" charset="0"/>
              </a:rPr>
              <a:t> BacLink</a:t>
            </a:r>
          </a:p>
        </p:txBody>
      </p:sp>
      <p:grpSp>
        <p:nvGrpSpPr>
          <p:cNvPr id="21" name="Group 20">
            <a:extLst>
              <a:ext uri="{FF2B5EF4-FFF2-40B4-BE49-F238E27FC236}">
                <a16:creationId xmlns:a16="http://schemas.microsoft.com/office/drawing/2014/main" id="{8F6A2328-77CB-D9DE-5275-D7DD793E3F56}"/>
              </a:ext>
            </a:extLst>
          </p:cNvPr>
          <p:cNvGrpSpPr/>
          <p:nvPr/>
        </p:nvGrpSpPr>
        <p:grpSpPr>
          <a:xfrm>
            <a:off x="73629" y="72784"/>
            <a:ext cx="588108" cy="596974"/>
            <a:chOff x="97692" y="88826"/>
            <a:chExt cx="588108" cy="596974"/>
          </a:xfrm>
        </p:grpSpPr>
        <p:sp>
          <p:nvSpPr>
            <p:cNvPr id="22" name="Freeform 4">
              <a:extLst>
                <a:ext uri="{FF2B5EF4-FFF2-40B4-BE49-F238E27FC236}">
                  <a16:creationId xmlns:a16="http://schemas.microsoft.com/office/drawing/2014/main" id="{0EA77049-4E48-8FA8-393B-B4191FB2DA1C}"/>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a:latin typeface="Atkinson Hyperlegible" pitchFamily="2" charset="0"/>
              </a:endParaRPr>
            </a:p>
          </p:txBody>
        </p:sp>
        <p:sp>
          <p:nvSpPr>
            <p:cNvPr id="23" name="TextBox 13">
              <a:extLst>
                <a:ext uri="{FF2B5EF4-FFF2-40B4-BE49-F238E27FC236}">
                  <a16:creationId xmlns:a16="http://schemas.microsoft.com/office/drawing/2014/main" id="{7BCA19E8-01E6-FBCC-45BA-D31835F564DC}"/>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1</a:t>
              </a:r>
            </a:p>
          </p:txBody>
        </p:sp>
      </p:grpSp>
      <p:grpSp>
        <p:nvGrpSpPr>
          <p:cNvPr id="24" name="Group 23">
            <a:extLst>
              <a:ext uri="{FF2B5EF4-FFF2-40B4-BE49-F238E27FC236}">
                <a16:creationId xmlns:a16="http://schemas.microsoft.com/office/drawing/2014/main" id="{40EE3FB2-4366-C6C7-90A9-CE29D13CF2E8}"/>
              </a:ext>
            </a:extLst>
          </p:cNvPr>
          <p:cNvGrpSpPr/>
          <p:nvPr/>
        </p:nvGrpSpPr>
        <p:grpSpPr>
          <a:xfrm>
            <a:off x="37531" y="522706"/>
            <a:ext cx="686587" cy="985056"/>
            <a:chOff x="2330260" y="1769955"/>
            <a:chExt cx="1029881" cy="1477583"/>
          </a:xfrm>
        </p:grpSpPr>
        <p:sp>
          <p:nvSpPr>
            <p:cNvPr id="25" name="Freeform 7">
              <a:extLst>
                <a:ext uri="{FF2B5EF4-FFF2-40B4-BE49-F238E27FC236}">
                  <a16:creationId xmlns:a16="http://schemas.microsoft.com/office/drawing/2014/main" id="{14191448-DF56-B295-80CB-55DC5E413787}"/>
                </a:ext>
              </a:extLst>
            </p:cNvPr>
            <p:cNvSpPr/>
            <p:nvPr/>
          </p:nvSpPr>
          <p:spPr>
            <a:xfrm>
              <a:off x="2330260" y="2217657"/>
              <a:ext cx="1029881" cy="1029881"/>
            </a:xfrm>
            <a:custGeom>
              <a:avLst/>
              <a:gdLst/>
              <a:ahLst/>
              <a:cxnLst/>
              <a:rect l="l" t="t" r="r" b="b"/>
              <a:pathLst>
                <a:path w="1029881" h="1029881">
                  <a:moveTo>
                    <a:pt x="0" y="0"/>
                  </a:moveTo>
                  <a:lnTo>
                    <a:pt x="1029881" y="0"/>
                  </a:lnTo>
                  <a:lnTo>
                    <a:pt x="1029881" y="1029881"/>
                  </a:lnTo>
                  <a:lnTo>
                    <a:pt x="0" y="10298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a:latin typeface="Atkinson Hyperlegible" pitchFamily="2" charset="0"/>
              </a:endParaRPr>
            </a:p>
          </p:txBody>
        </p:sp>
        <p:sp>
          <p:nvSpPr>
            <p:cNvPr id="26" name="TextBox 10">
              <a:extLst>
                <a:ext uri="{FF2B5EF4-FFF2-40B4-BE49-F238E27FC236}">
                  <a16:creationId xmlns:a16="http://schemas.microsoft.com/office/drawing/2014/main" id="{F5595197-6C51-D0E3-EBF7-4167D37CA65A}"/>
                </a:ext>
              </a:extLst>
            </p:cNvPr>
            <p:cNvSpPr txBox="1"/>
            <p:nvPr/>
          </p:nvSpPr>
          <p:spPr>
            <a:xfrm>
              <a:off x="2626306" y="1769955"/>
              <a:ext cx="437789" cy="1331230"/>
            </a:xfrm>
            <a:prstGeom prst="rect">
              <a:avLst/>
            </a:prstGeom>
          </p:spPr>
          <p:txBody>
            <a:bodyPr lIns="0" tIns="0" rIns="0" bIns="0" rtlCol="0" anchor="t">
              <a:spAutoFit/>
            </a:bodyPr>
            <a:lstStyle/>
            <a:p>
              <a:pPr>
                <a:lnSpc>
                  <a:spcPts val="8004"/>
                </a:lnSpc>
              </a:pPr>
              <a:r>
                <a:rPr lang="en-US" sz="3201" spc="-32" dirty="0">
                  <a:solidFill>
                    <a:srgbClr val="FFFFFF"/>
                  </a:solidFill>
                  <a:latin typeface="Atkinson Hyperlegible" pitchFamily="2" charset="0"/>
                </a:rPr>
                <a:t>A</a:t>
              </a:r>
            </a:p>
          </p:txBody>
        </p:sp>
      </p:grpSp>
      <p:grpSp>
        <p:nvGrpSpPr>
          <p:cNvPr id="17" name="Group 16">
            <a:extLst>
              <a:ext uri="{FF2B5EF4-FFF2-40B4-BE49-F238E27FC236}">
                <a16:creationId xmlns:a16="http://schemas.microsoft.com/office/drawing/2014/main" id="{6DAFA707-AE4A-A9AC-711B-C0F5D9B45B66}"/>
              </a:ext>
            </a:extLst>
          </p:cNvPr>
          <p:cNvGrpSpPr/>
          <p:nvPr/>
        </p:nvGrpSpPr>
        <p:grpSpPr>
          <a:xfrm>
            <a:off x="1296902" y="5269424"/>
            <a:ext cx="9734085" cy="1489209"/>
            <a:chOff x="1296902" y="5269424"/>
            <a:chExt cx="9734085" cy="1489209"/>
          </a:xfrm>
        </p:grpSpPr>
        <p:grpSp>
          <p:nvGrpSpPr>
            <p:cNvPr id="5" name="Group 4">
              <a:extLst>
                <a:ext uri="{FF2B5EF4-FFF2-40B4-BE49-F238E27FC236}">
                  <a16:creationId xmlns:a16="http://schemas.microsoft.com/office/drawing/2014/main" id="{4EE77D0B-481B-A1BB-0B0A-02C65996DA8C}"/>
                </a:ext>
              </a:extLst>
            </p:cNvPr>
            <p:cNvGrpSpPr/>
            <p:nvPr/>
          </p:nvGrpSpPr>
          <p:grpSpPr>
            <a:xfrm>
              <a:off x="1296902" y="5269424"/>
              <a:ext cx="9734085" cy="1489209"/>
              <a:chOff x="1296902" y="4324544"/>
              <a:chExt cx="9734085" cy="1489209"/>
            </a:xfrm>
          </p:grpSpPr>
          <p:sp>
            <p:nvSpPr>
              <p:cNvPr id="7" name="Freeform 7"/>
              <p:cNvSpPr/>
              <p:nvPr/>
            </p:nvSpPr>
            <p:spPr>
              <a:xfrm>
                <a:off x="4870794" y="4945880"/>
                <a:ext cx="2230814" cy="270748"/>
              </a:xfrm>
              <a:custGeom>
                <a:avLst/>
                <a:gdLst/>
                <a:ahLst/>
                <a:cxnLst/>
                <a:rect l="l" t="t" r="r" b="b"/>
                <a:pathLst>
                  <a:path w="3172714" h="385064">
                    <a:moveTo>
                      <a:pt x="0" y="96266"/>
                    </a:moveTo>
                    <a:lnTo>
                      <a:pt x="2888361" y="96266"/>
                    </a:lnTo>
                    <a:lnTo>
                      <a:pt x="2888361" y="0"/>
                    </a:lnTo>
                    <a:lnTo>
                      <a:pt x="3172714" y="192532"/>
                    </a:lnTo>
                    <a:lnTo>
                      <a:pt x="2888361" y="385064"/>
                    </a:lnTo>
                    <a:lnTo>
                      <a:pt x="2888361" y="288798"/>
                    </a:lnTo>
                    <a:lnTo>
                      <a:pt x="0" y="288798"/>
                    </a:lnTo>
                    <a:close/>
                  </a:path>
                </a:pathLst>
              </a:custGeom>
              <a:solidFill>
                <a:srgbClr val="00CC99"/>
              </a:solidFill>
            </p:spPr>
            <p:txBody>
              <a:bodyPr/>
              <a:lstStyle/>
              <a:p>
                <a:endParaRPr lang="en-US" sz="1200">
                  <a:latin typeface="Atkinson Hyperlegible" pitchFamily="2" charset="0"/>
                </a:endParaRPr>
              </a:p>
            </p:txBody>
          </p:sp>
          <p:sp>
            <p:nvSpPr>
              <p:cNvPr id="11" name="TextBox 11"/>
              <p:cNvSpPr txBox="1"/>
              <p:nvPr/>
            </p:nvSpPr>
            <p:spPr>
              <a:xfrm>
                <a:off x="1296902" y="5505976"/>
                <a:ext cx="3333750" cy="307777"/>
              </a:xfrm>
              <a:prstGeom prst="rect">
                <a:avLst/>
              </a:prstGeom>
            </p:spPr>
            <p:txBody>
              <a:bodyPr lIns="0" tIns="0" rIns="0" bIns="0" rtlCol="0" anchor="t">
                <a:spAutoFit/>
              </a:bodyPr>
              <a:lstStyle/>
              <a:p>
                <a:pPr>
                  <a:lnSpc>
                    <a:spcPts val="2400"/>
                  </a:lnSpc>
                </a:pPr>
                <a:r>
                  <a:rPr lang="en-US" sz="2000" dirty="0">
                    <a:solidFill>
                      <a:srgbClr val="000066"/>
                    </a:solidFill>
                    <a:latin typeface="Atkinson Hyperlegible" pitchFamily="2" charset="0"/>
                  </a:rPr>
                  <a:t>Incompatible local systems</a:t>
                </a:r>
              </a:p>
            </p:txBody>
          </p:sp>
          <p:sp>
            <p:nvSpPr>
              <p:cNvPr id="12" name="TextBox 12"/>
              <p:cNvSpPr txBox="1"/>
              <p:nvPr/>
            </p:nvSpPr>
            <p:spPr>
              <a:xfrm>
                <a:off x="7697237" y="5501690"/>
                <a:ext cx="3333750" cy="307777"/>
              </a:xfrm>
              <a:prstGeom prst="rect">
                <a:avLst/>
              </a:prstGeom>
            </p:spPr>
            <p:txBody>
              <a:bodyPr lIns="0" tIns="0" rIns="0" bIns="0" rtlCol="0" anchor="t">
                <a:spAutoFit/>
              </a:bodyPr>
              <a:lstStyle/>
              <a:p>
                <a:pPr>
                  <a:lnSpc>
                    <a:spcPts val="2400"/>
                  </a:lnSpc>
                </a:pPr>
                <a:r>
                  <a:rPr lang="en-US" sz="2000" dirty="0">
                    <a:solidFill>
                      <a:srgbClr val="000066"/>
                    </a:solidFill>
                    <a:latin typeface="Atkinson Hyperlegible" pitchFamily="2" charset="0"/>
                  </a:rPr>
                  <a:t>Standard WHONET files</a:t>
                </a:r>
              </a:p>
            </p:txBody>
          </p:sp>
          <p:pic>
            <p:nvPicPr>
              <p:cNvPr id="13" name="Picture 9">
                <a:extLst>
                  <a:ext uri="{FF2B5EF4-FFF2-40B4-BE49-F238E27FC236}">
                    <a16:creationId xmlns:a16="http://schemas.microsoft.com/office/drawing/2014/main" id="{6E2CBEF8-EADC-B233-7F8F-D64A020138C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6651" y="4324544"/>
                <a:ext cx="848291" cy="71397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9">
                <a:extLst>
                  <a:ext uri="{FF2B5EF4-FFF2-40B4-BE49-F238E27FC236}">
                    <a16:creationId xmlns:a16="http://schemas.microsoft.com/office/drawing/2014/main" id="{B960BD96-84A0-7139-9847-6409D6F187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9913" y="4744342"/>
                <a:ext cx="848291" cy="71397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9">
                <a:extLst>
                  <a:ext uri="{FF2B5EF4-FFF2-40B4-BE49-F238E27FC236}">
                    <a16:creationId xmlns:a16="http://schemas.microsoft.com/office/drawing/2014/main" id="{B186686A-7794-8264-EF4E-74D71832F1F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11474" y="4868372"/>
                <a:ext cx="848291" cy="713978"/>
              </a:xfrm>
              <a:prstGeom prst="rect">
                <a:avLst/>
              </a:prstGeom>
              <a:noFill/>
              <a:extLst>
                <a:ext uri="{909E8E84-426E-40DD-AFC4-6F175D3DCCD1}">
                  <a14:hiddenFill xmlns:a14="http://schemas.microsoft.com/office/drawing/2010/main">
                    <a:solidFill>
                      <a:srgbClr val="FFFFFF"/>
                    </a:solidFill>
                  </a14:hiddenFill>
                </a:ext>
              </a:extLst>
            </p:spPr>
          </p:pic>
        </p:grpSp>
        <p:pic>
          <p:nvPicPr>
            <p:cNvPr id="16" name="Picture 15">
              <a:extLst>
                <a:ext uri="{FF2B5EF4-FFF2-40B4-BE49-F238E27FC236}">
                  <a16:creationId xmlns:a16="http://schemas.microsoft.com/office/drawing/2014/main" id="{691E77A2-7A78-FA6C-023E-539E4F2ECB91}"/>
                </a:ext>
              </a:extLst>
            </p:cNvPr>
            <p:cNvPicPr/>
            <p:nvPr/>
          </p:nvPicPr>
          <p:blipFill>
            <a:blip r:embed="rId4">
              <a:extLst>
                <a:ext uri="{28A0092B-C50C-407E-A947-70E740481C1C}">
                  <a14:useLocalDpi xmlns:a14="http://schemas.microsoft.com/office/drawing/2010/main" val="0"/>
                </a:ext>
              </a:extLst>
            </a:blip>
            <a:stretch>
              <a:fillRect/>
            </a:stretch>
          </p:blipFill>
          <p:spPr>
            <a:xfrm>
              <a:off x="8510810" y="5309216"/>
              <a:ext cx="1013460" cy="1020445"/>
            </a:xfrm>
            <a:prstGeom prst="rect">
              <a:avLst/>
            </a:prstGeom>
          </p:spPr>
        </p:pic>
      </p:grpSp>
    </p:spTree>
    <p:extLst>
      <p:ext uri="{BB962C8B-B14F-4D97-AF65-F5344CB8AC3E}">
        <p14:creationId xmlns:p14="http://schemas.microsoft.com/office/powerpoint/2010/main" val="3655159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C3D13-F9B0-CDB1-9FD7-76E08A475A7D}"/>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BB3C508A-200D-3E6C-123A-61DD6B51FA1A}"/>
              </a:ext>
            </a:extLst>
          </p:cNvPr>
          <p:cNvSpPr txBox="1"/>
          <p:nvPr/>
        </p:nvSpPr>
        <p:spPr>
          <a:xfrm>
            <a:off x="937237" y="120888"/>
            <a:ext cx="11125200" cy="551433"/>
          </a:xfrm>
          <a:prstGeom prst="rect">
            <a:avLst/>
          </a:prstGeom>
        </p:spPr>
        <p:txBody>
          <a:bodyPr wrap="square" lIns="0" tIns="0" rIns="0" bIns="0" rtlCol="0" anchor="t">
            <a:spAutoFit/>
          </a:bodyPr>
          <a:lstStyle/>
          <a:p>
            <a:pPr>
              <a:lnSpc>
                <a:spcPts val="4320"/>
              </a:lnSpc>
            </a:pPr>
            <a:r>
              <a:rPr lang="en-US" sz="3600">
                <a:solidFill>
                  <a:srgbClr val="000066"/>
                </a:solidFill>
                <a:latin typeface="Atkinson Hyperlegible" pitchFamily="2" charset="0"/>
              </a:rPr>
              <a:t>Getting data from your system into WHONET</a:t>
            </a:r>
            <a:endParaRPr lang="en-US" sz="3600" dirty="0">
              <a:solidFill>
                <a:srgbClr val="000066"/>
              </a:solidFill>
              <a:latin typeface="Atkinson Hyperlegible" pitchFamily="2" charset="0"/>
            </a:endParaRPr>
          </a:p>
        </p:txBody>
      </p:sp>
      <p:sp>
        <p:nvSpPr>
          <p:cNvPr id="4" name="TextBox 4">
            <a:extLst>
              <a:ext uri="{FF2B5EF4-FFF2-40B4-BE49-F238E27FC236}">
                <a16:creationId xmlns:a16="http://schemas.microsoft.com/office/drawing/2014/main" id="{BE025657-B777-2475-8CD0-7A858E50E3F4}"/>
              </a:ext>
            </a:extLst>
          </p:cNvPr>
          <p:cNvSpPr txBox="1"/>
          <p:nvPr/>
        </p:nvSpPr>
        <p:spPr>
          <a:xfrm>
            <a:off x="860230" y="889489"/>
            <a:ext cx="11131087" cy="1913794"/>
          </a:xfrm>
          <a:prstGeom prst="rect">
            <a:avLst/>
          </a:prstGeom>
        </p:spPr>
        <p:txBody>
          <a:bodyPr lIns="0" tIns="0" rIns="0" bIns="0" rtlCol="0" anchor="t">
            <a:spAutoFit/>
          </a:bodyPr>
          <a:lstStyle/>
          <a:p>
            <a:pPr marL="342900" indent="-342900">
              <a:lnSpc>
                <a:spcPts val="2992"/>
              </a:lnSpc>
              <a:buFont typeface="Arial" panose="020B0604020202020204" pitchFamily="34" charset="0"/>
              <a:buChar char="•"/>
            </a:pPr>
            <a:r>
              <a:rPr lang="en-US" sz="2400" dirty="0">
                <a:solidFill>
                  <a:srgbClr val="000066"/>
                </a:solidFill>
                <a:latin typeface="Atkinson Hyperlegible" pitchFamily="2" charset="0"/>
              </a:rPr>
              <a:t>Step 1:  Export data from your system</a:t>
            </a:r>
          </a:p>
          <a:p>
            <a:pPr marL="342900" indent="-342900">
              <a:lnSpc>
                <a:spcPts val="2992"/>
              </a:lnSpc>
              <a:buFont typeface="Arial" panose="020B0604020202020204" pitchFamily="34" charset="0"/>
              <a:buChar char="•"/>
            </a:pPr>
            <a:r>
              <a:rPr lang="en-US" sz="2400" dirty="0">
                <a:solidFill>
                  <a:srgbClr val="000066"/>
                </a:solidFill>
                <a:latin typeface="Atkinson Hyperlegible" pitchFamily="2" charset="0"/>
              </a:rPr>
              <a:t>Step 2:  Examine your data file: contents and structure</a:t>
            </a:r>
          </a:p>
          <a:p>
            <a:pPr marL="342900" indent="-342900">
              <a:lnSpc>
                <a:spcPts val="2992"/>
              </a:lnSpc>
              <a:buFont typeface="Arial" panose="020B0604020202020204" pitchFamily="34" charset="0"/>
              <a:buChar char="•"/>
            </a:pPr>
            <a:r>
              <a:rPr lang="en-US" sz="2400" dirty="0">
                <a:solidFill>
                  <a:srgbClr val="000066"/>
                </a:solidFill>
                <a:latin typeface="Atkinson Hyperlegible" pitchFamily="2" charset="0"/>
              </a:rPr>
              <a:t>Step 3:  Configure BacLink to understand your data file structure and codes</a:t>
            </a:r>
          </a:p>
          <a:p>
            <a:pPr marL="342900" indent="-342900">
              <a:lnSpc>
                <a:spcPts val="2992"/>
              </a:lnSpc>
              <a:buFont typeface="Arial" panose="020B0604020202020204" pitchFamily="34" charset="0"/>
              <a:buChar char="•"/>
            </a:pPr>
            <a:r>
              <a:rPr lang="en-US" sz="2400" dirty="0">
                <a:solidFill>
                  <a:srgbClr val="000066"/>
                </a:solidFill>
                <a:latin typeface="Atkinson Hyperlegible" pitchFamily="2" charset="0"/>
              </a:rPr>
              <a:t>Step 4:  Use BacLink to convert your data into WHONET files</a:t>
            </a:r>
          </a:p>
          <a:p>
            <a:pPr marL="342900" indent="-342900">
              <a:lnSpc>
                <a:spcPts val="2992"/>
              </a:lnSpc>
              <a:buFont typeface="Arial" panose="020B0604020202020204" pitchFamily="34" charset="0"/>
              <a:buChar char="•"/>
            </a:pPr>
            <a:r>
              <a:rPr lang="en-US" sz="2400" dirty="0">
                <a:solidFill>
                  <a:srgbClr val="000066"/>
                </a:solidFill>
                <a:latin typeface="Atkinson Hyperlegible" pitchFamily="2" charset="0"/>
              </a:rPr>
              <a:t>Step 5:  Getting started with WHONET</a:t>
            </a:r>
          </a:p>
        </p:txBody>
      </p:sp>
      <p:grpSp>
        <p:nvGrpSpPr>
          <p:cNvPr id="8" name="Group 7">
            <a:extLst>
              <a:ext uri="{FF2B5EF4-FFF2-40B4-BE49-F238E27FC236}">
                <a16:creationId xmlns:a16="http://schemas.microsoft.com/office/drawing/2014/main" id="{6D87FC9E-66C7-E491-1C42-A7D4ED6FE4E0}"/>
              </a:ext>
            </a:extLst>
          </p:cNvPr>
          <p:cNvGrpSpPr/>
          <p:nvPr/>
        </p:nvGrpSpPr>
        <p:grpSpPr>
          <a:xfrm>
            <a:off x="73629" y="72784"/>
            <a:ext cx="588108" cy="596974"/>
            <a:chOff x="97692" y="88826"/>
            <a:chExt cx="588108" cy="596974"/>
          </a:xfrm>
        </p:grpSpPr>
        <p:sp>
          <p:nvSpPr>
            <p:cNvPr id="9" name="Freeform 4">
              <a:extLst>
                <a:ext uri="{FF2B5EF4-FFF2-40B4-BE49-F238E27FC236}">
                  <a16:creationId xmlns:a16="http://schemas.microsoft.com/office/drawing/2014/main" id="{15E748FA-843A-F35B-6582-77B9EB965091}"/>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a:latin typeface="Atkinson Hyperlegible" pitchFamily="2" charset="0"/>
              </a:endParaRPr>
            </a:p>
          </p:txBody>
        </p:sp>
        <p:sp>
          <p:nvSpPr>
            <p:cNvPr id="10" name="TextBox 13">
              <a:extLst>
                <a:ext uri="{FF2B5EF4-FFF2-40B4-BE49-F238E27FC236}">
                  <a16:creationId xmlns:a16="http://schemas.microsoft.com/office/drawing/2014/main" id="{897774BE-F0B5-9F09-2A05-3B900DB3D130}"/>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1</a:t>
              </a:r>
            </a:p>
          </p:txBody>
        </p:sp>
      </p:grpSp>
      <p:grpSp>
        <p:nvGrpSpPr>
          <p:cNvPr id="11" name="Group 10">
            <a:extLst>
              <a:ext uri="{FF2B5EF4-FFF2-40B4-BE49-F238E27FC236}">
                <a16:creationId xmlns:a16="http://schemas.microsoft.com/office/drawing/2014/main" id="{FC0C746A-75E7-31C0-36BA-5507E6AAF97F}"/>
              </a:ext>
            </a:extLst>
          </p:cNvPr>
          <p:cNvGrpSpPr/>
          <p:nvPr/>
        </p:nvGrpSpPr>
        <p:grpSpPr>
          <a:xfrm>
            <a:off x="37531" y="522706"/>
            <a:ext cx="686587" cy="985056"/>
            <a:chOff x="2330260" y="1769955"/>
            <a:chExt cx="1029881" cy="1477583"/>
          </a:xfrm>
        </p:grpSpPr>
        <p:sp>
          <p:nvSpPr>
            <p:cNvPr id="14" name="Freeform 7">
              <a:extLst>
                <a:ext uri="{FF2B5EF4-FFF2-40B4-BE49-F238E27FC236}">
                  <a16:creationId xmlns:a16="http://schemas.microsoft.com/office/drawing/2014/main" id="{C5D71383-6EBA-20B7-DFCF-C6E8F28890C5}"/>
                </a:ext>
              </a:extLst>
            </p:cNvPr>
            <p:cNvSpPr/>
            <p:nvPr/>
          </p:nvSpPr>
          <p:spPr>
            <a:xfrm>
              <a:off x="2330260" y="2217657"/>
              <a:ext cx="1029881" cy="1029881"/>
            </a:xfrm>
            <a:custGeom>
              <a:avLst/>
              <a:gdLst/>
              <a:ahLst/>
              <a:cxnLst/>
              <a:rect l="l" t="t" r="r" b="b"/>
              <a:pathLst>
                <a:path w="1029881" h="1029881">
                  <a:moveTo>
                    <a:pt x="0" y="0"/>
                  </a:moveTo>
                  <a:lnTo>
                    <a:pt x="1029881" y="0"/>
                  </a:lnTo>
                  <a:lnTo>
                    <a:pt x="1029881" y="1029881"/>
                  </a:lnTo>
                  <a:lnTo>
                    <a:pt x="0" y="10298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a:latin typeface="Atkinson Hyperlegible" pitchFamily="2" charset="0"/>
              </a:endParaRPr>
            </a:p>
          </p:txBody>
        </p:sp>
        <p:sp>
          <p:nvSpPr>
            <p:cNvPr id="15" name="TextBox 10">
              <a:extLst>
                <a:ext uri="{FF2B5EF4-FFF2-40B4-BE49-F238E27FC236}">
                  <a16:creationId xmlns:a16="http://schemas.microsoft.com/office/drawing/2014/main" id="{9703A62B-D991-A0C8-76FA-40D04294CFBA}"/>
                </a:ext>
              </a:extLst>
            </p:cNvPr>
            <p:cNvSpPr txBox="1"/>
            <p:nvPr/>
          </p:nvSpPr>
          <p:spPr>
            <a:xfrm>
              <a:off x="2626306" y="1769955"/>
              <a:ext cx="437789" cy="1331230"/>
            </a:xfrm>
            <a:prstGeom prst="rect">
              <a:avLst/>
            </a:prstGeom>
          </p:spPr>
          <p:txBody>
            <a:bodyPr lIns="0" tIns="0" rIns="0" bIns="0" rtlCol="0" anchor="t">
              <a:spAutoFit/>
            </a:bodyPr>
            <a:lstStyle/>
            <a:p>
              <a:pPr>
                <a:lnSpc>
                  <a:spcPts val="8004"/>
                </a:lnSpc>
              </a:pPr>
              <a:r>
                <a:rPr lang="en-US" sz="3201" spc="-32" dirty="0">
                  <a:solidFill>
                    <a:srgbClr val="FFFFFF"/>
                  </a:solidFill>
                  <a:latin typeface="Atkinson Hyperlegible" pitchFamily="2" charset="0"/>
                </a:rPr>
                <a:t>A</a:t>
              </a:r>
            </a:p>
          </p:txBody>
        </p:sp>
      </p:grpSp>
      <p:sp>
        <p:nvSpPr>
          <p:cNvPr id="5" name="TextBox 4">
            <a:extLst>
              <a:ext uri="{FF2B5EF4-FFF2-40B4-BE49-F238E27FC236}">
                <a16:creationId xmlns:a16="http://schemas.microsoft.com/office/drawing/2014/main" id="{246402BB-B16D-F1A7-4F5A-3B092334029A}"/>
              </a:ext>
            </a:extLst>
          </p:cNvPr>
          <p:cNvSpPr txBox="1"/>
          <p:nvPr/>
        </p:nvSpPr>
        <p:spPr>
          <a:xfrm>
            <a:off x="857182" y="3016993"/>
            <a:ext cx="11131087" cy="374911"/>
          </a:xfrm>
          <a:prstGeom prst="rect">
            <a:avLst/>
          </a:prstGeom>
        </p:spPr>
        <p:txBody>
          <a:bodyPr lIns="0" tIns="0" rIns="0" bIns="0" rtlCol="0" anchor="t">
            <a:spAutoFit/>
          </a:bodyPr>
          <a:lstStyle/>
          <a:p>
            <a:pPr marL="342900" indent="-342900">
              <a:lnSpc>
                <a:spcPts val="2992"/>
              </a:lnSpc>
              <a:buFont typeface="Arial" panose="020B0604020202020204" pitchFamily="34" charset="0"/>
              <a:buChar char="•"/>
            </a:pPr>
            <a:r>
              <a:rPr lang="en-US" sz="2400" dirty="0">
                <a:solidFill>
                  <a:srgbClr val="000066"/>
                </a:solidFill>
                <a:latin typeface="Atkinson Hyperlegible" pitchFamily="2" charset="0"/>
              </a:rPr>
              <a:t>Optional - Step 6:  Automated daily downloads and conversions</a:t>
            </a:r>
          </a:p>
        </p:txBody>
      </p:sp>
    </p:spTree>
    <p:extLst>
      <p:ext uri="{BB962C8B-B14F-4D97-AF65-F5344CB8AC3E}">
        <p14:creationId xmlns:p14="http://schemas.microsoft.com/office/powerpoint/2010/main" val="1801014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87305-AE7C-BC54-887F-3A5A5CCC94EB}"/>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4A0708A0-134C-8F6B-ECCD-5C904ACB4E8A}"/>
              </a:ext>
            </a:extLst>
          </p:cNvPr>
          <p:cNvSpPr txBox="1"/>
          <p:nvPr/>
        </p:nvSpPr>
        <p:spPr>
          <a:xfrm>
            <a:off x="937237" y="120888"/>
            <a:ext cx="11125200" cy="551433"/>
          </a:xfrm>
          <a:prstGeom prst="rect">
            <a:avLst/>
          </a:prstGeom>
        </p:spPr>
        <p:txBody>
          <a:bodyPr wrap="square" lIns="0" tIns="0" rIns="0" bIns="0" rtlCol="0" anchor="t">
            <a:spAutoFit/>
          </a:bodyPr>
          <a:lstStyle/>
          <a:p>
            <a:pPr>
              <a:lnSpc>
                <a:spcPts val="4320"/>
              </a:lnSpc>
            </a:pPr>
            <a:r>
              <a:rPr lang="en-US" sz="3600" dirty="0">
                <a:solidFill>
                  <a:srgbClr val="000066"/>
                </a:solidFill>
                <a:latin typeface="Atkinson Hyperlegible" pitchFamily="2" charset="0"/>
              </a:rPr>
              <a:t>Step 2.  Examine your data file</a:t>
            </a:r>
          </a:p>
        </p:txBody>
      </p:sp>
      <p:sp>
        <p:nvSpPr>
          <p:cNvPr id="4" name="TextBox 4">
            <a:extLst>
              <a:ext uri="{FF2B5EF4-FFF2-40B4-BE49-F238E27FC236}">
                <a16:creationId xmlns:a16="http://schemas.microsoft.com/office/drawing/2014/main" id="{818CEF22-7D41-1C95-3C81-6E3FEDD38AAF}"/>
              </a:ext>
            </a:extLst>
          </p:cNvPr>
          <p:cNvSpPr txBox="1"/>
          <p:nvPr/>
        </p:nvSpPr>
        <p:spPr>
          <a:xfrm>
            <a:off x="860230" y="879901"/>
            <a:ext cx="11131087" cy="6131358"/>
          </a:xfrm>
          <a:prstGeom prst="rect">
            <a:avLst/>
          </a:prstGeom>
        </p:spPr>
        <p:txBody>
          <a:bodyPr lIns="0" tIns="0" rIns="0" bIns="0" rtlCol="0" anchor="t">
            <a:spAutoFit/>
          </a:bodyPr>
          <a:lstStyle/>
          <a:p>
            <a:pPr marL="342900" indent="-342900">
              <a:lnSpc>
                <a:spcPts val="2992"/>
              </a:lnSpc>
              <a:buFont typeface="Arial" panose="020B0604020202020204" pitchFamily="34" charset="0"/>
              <a:buChar char="•"/>
            </a:pPr>
            <a:r>
              <a:rPr lang="en-US" sz="2400" dirty="0">
                <a:solidFill>
                  <a:srgbClr val="000066"/>
                </a:solidFill>
                <a:latin typeface="Atkinson Hyperlegible" pitchFamily="2" charset="0"/>
              </a:rPr>
              <a:t>Content:  Is the desired information in the data extract?</a:t>
            </a:r>
          </a:p>
          <a:p>
            <a:pPr marL="800100" lvl="1" indent="-342900">
              <a:lnSpc>
                <a:spcPts val="2992"/>
              </a:lnSpc>
              <a:buFont typeface="Arial" panose="020B0604020202020204" pitchFamily="34" charset="0"/>
              <a:buChar char="•"/>
            </a:pPr>
            <a:r>
              <a:rPr lang="en-US" sz="2000" dirty="0">
                <a:solidFill>
                  <a:srgbClr val="000066"/>
                </a:solidFill>
                <a:latin typeface="Atkinson Hyperlegible" pitchFamily="2" charset="0"/>
              </a:rPr>
              <a:t>Patient and animal:  Name, Patient/Animal ID, Sex, Age/Date of Birth, Date of admission</a:t>
            </a:r>
          </a:p>
          <a:p>
            <a:pPr marL="800100" lvl="1" indent="-342900">
              <a:lnSpc>
                <a:spcPts val="2992"/>
              </a:lnSpc>
              <a:buFont typeface="Arial" panose="020B0604020202020204" pitchFamily="34" charset="0"/>
              <a:buChar char="•"/>
            </a:pPr>
            <a:r>
              <a:rPr lang="en-US" sz="2000" dirty="0">
                <a:solidFill>
                  <a:srgbClr val="000066"/>
                </a:solidFill>
                <a:latin typeface="Atkinson Hyperlegible" pitchFamily="2" charset="0"/>
              </a:rPr>
              <a:t>Location:  Sampling location</a:t>
            </a:r>
          </a:p>
          <a:p>
            <a:pPr marL="800100" lvl="1" indent="-342900">
              <a:lnSpc>
                <a:spcPts val="2992"/>
              </a:lnSpc>
              <a:buFont typeface="Arial" panose="020B0604020202020204" pitchFamily="34" charset="0"/>
              <a:buChar char="•"/>
            </a:pPr>
            <a:r>
              <a:rPr lang="en-US" sz="2000" dirty="0">
                <a:solidFill>
                  <a:srgbClr val="000066"/>
                </a:solidFill>
                <a:latin typeface="Atkinson Hyperlegible" pitchFamily="2" charset="0"/>
              </a:rPr>
              <a:t>Specimen:  Specimen date, Specimen type, Specimen number</a:t>
            </a:r>
          </a:p>
          <a:p>
            <a:pPr marL="800100" lvl="1" indent="-342900">
              <a:lnSpc>
                <a:spcPts val="2992"/>
              </a:lnSpc>
              <a:buFont typeface="Arial" panose="020B0604020202020204" pitchFamily="34" charset="0"/>
              <a:buChar char="•"/>
            </a:pPr>
            <a:r>
              <a:rPr lang="en-US" sz="2000" dirty="0">
                <a:solidFill>
                  <a:srgbClr val="000066"/>
                </a:solidFill>
                <a:latin typeface="Atkinson Hyperlegible" pitchFamily="2" charset="0"/>
              </a:rPr>
              <a:t>Organism:  Organism</a:t>
            </a:r>
          </a:p>
          <a:p>
            <a:pPr marL="800100" lvl="1" indent="-342900">
              <a:lnSpc>
                <a:spcPts val="2992"/>
              </a:lnSpc>
              <a:buFont typeface="Arial" panose="020B0604020202020204" pitchFamily="34" charset="0"/>
              <a:buChar char="•"/>
            </a:pPr>
            <a:r>
              <a:rPr lang="en-US" sz="2000" dirty="0">
                <a:solidFill>
                  <a:srgbClr val="000066"/>
                </a:solidFill>
                <a:latin typeface="Atkinson Hyperlegible" pitchFamily="2" charset="0"/>
              </a:rPr>
              <a:t>Antibiotic results:  Name, interpretation, method, measurement</a:t>
            </a:r>
          </a:p>
          <a:p>
            <a:pPr marL="800100" lvl="1" indent="-342900">
              <a:lnSpc>
                <a:spcPts val="2992"/>
              </a:lnSpc>
              <a:buFont typeface="Arial" panose="020B0604020202020204" pitchFamily="34" charset="0"/>
              <a:buChar char="•"/>
            </a:pPr>
            <a:r>
              <a:rPr lang="en-US" sz="2000" dirty="0">
                <a:solidFill>
                  <a:srgbClr val="000066"/>
                </a:solidFill>
                <a:latin typeface="Atkinson Hyperlegible" pitchFamily="2" charset="0"/>
              </a:rPr>
              <a:t>For FAO  </a:t>
            </a:r>
            <a:r>
              <a:rPr lang="en-US" sz="2000" dirty="0" err="1">
                <a:solidFill>
                  <a:srgbClr val="000066"/>
                </a:solidFill>
                <a:latin typeface="Atkinson Hyperlegible" pitchFamily="2" charset="0"/>
              </a:rPr>
              <a:t>InFARM</a:t>
            </a:r>
            <a:r>
              <a:rPr lang="en-US" sz="2000" dirty="0">
                <a:solidFill>
                  <a:srgbClr val="000066"/>
                </a:solidFill>
                <a:latin typeface="Atkinson Hyperlegible" pitchFamily="2" charset="0"/>
              </a:rPr>
              <a:t>:  Data year, Data representativeness, Surveillance program</a:t>
            </a:r>
          </a:p>
          <a:p>
            <a:pPr marL="800100" lvl="1" indent="-342900">
              <a:lnSpc>
                <a:spcPts val="2992"/>
              </a:lnSpc>
              <a:buFont typeface="Arial" panose="020B0604020202020204" pitchFamily="34" charset="0"/>
              <a:buChar char="•"/>
            </a:pPr>
            <a:r>
              <a:rPr lang="en-US" sz="2000" dirty="0">
                <a:solidFill>
                  <a:srgbClr val="000066"/>
                </a:solidFill>
                <a:latin typeface="Atkinson Hyperlegible" pitchFamily="2" charset="0"/>
              </a:rPr>
              <a:t>Other (but often not available): Diagnosis, Physician, Gram stain, etc.</a:t>
            </a:r>
          </a:p>
          <a:p>
            <a:pPr marL="342900" indent="-342900">
              <a:lnSpc>
                <a:spcPts val="2992"/>
              </a:lnSpc>
              <a:buFont typeface="Arial" panose="020B0604020202020204" pitchFamily="34" charset="0"/>
              <a:buChar char="•"/>
            </a:pPr>
            <a:r>
              <a:rPr lang="en-US" sz="2400" dirty="0">
                <a:solidFill>
                  <a:srgbClr val="000066"/>
                </a:solidFill>
                <a:latin typeface="Atkinson Hyperlegible" pitchFamily="2" charset="0"/>
              </a:rPr>
              <a:t>Format:  Are the data elements nicely structured?</a:t>
            </a:r>
          </a:p>
          <a:p>
            <a:pPr marL="800100" lvl="1" indent="-342900">
              <a:lnSpc>
                <a:spcPts val="2992"/>
              </a:lnSpc>
              <a:buFont typeface="Arial" panose="020B0604020202020204" pitchFamily="34" charset="0"/>
              <a:buChar char="•"/>
            </a:pPr>
            <a:r>
              <a:rPr lang="en-US" sz="2000" dirty="0">
                <a:solidFill>
                  <a:srgbClr val="000066"/>
                </a:solidFill>
                <a:latin typeface="Atkinson Hyperlegible" pitchFamily="2" charset="0"/>
              </a:rPr>
              <a:t>Simple rows and columns</a:t>
            </a:r>
          </a:p>
          <a:p>
            <a:pPr marL="800100" lvl="1" indent="-342900">
              <a:lnSpc>
                <a:spcPts val="2992"/>
              </a:lnSpc>
              <a:buFont typeface="Arial" panose="020B0604020202020204" pitchFamily="34" charset="0"/>
              <a:buChar char="•"/>
            </a:pPr>
            <a:r>
              <a:rPr lang="en-US" sz="2000" dirty="0">
                <a:solidFill>
                  <a:srgbClr val="000066"/>
                </a:solidFill>
                <a:latin typeface="Atkinson Hyperlegible" pitchFamily="2" charset="0"/>
              </a:rPr>
              <a:t>Try to avoid “Free text” and inconsistencies in date formats</a:t>
            </a:r>
          </a:p>
          <a:p>
            <a:pPr marL="800100" lvl="1" indent="-342900">
              <a:lnSpc>
                <a:spcPts val="2992"/>
              </a:lnSpc>
              <a:buFont typeface="Arial" panose="020B0604020202020204" pitchFamily="34" charset="0"/>
              <a:buChar char="•"/>
            </a:pPr>
            <a:r>
              <a:rPr lang="en-US" sz="2000" dirty="0">
                <a:solidFill>
                  <a:srgbClr val="000066"/>
                </a:solidFill>
                <a:latin typeface="Atkinson Hyperlegible" pitchFamily="2" charset="0"/>
              </a:rPr>
              <a:t>Each data element should be in its own cell.  Don’t put more than one organism or more than one antibiotic result into a single cell</a:t>
            </a:r>
          </a:p>
          <a:p>
            <a:pPr marL="342900" indent="-342900">
              <a:lnSpc>
                <a:spcPts val="2992"/>
              </a:lnSpc>
              <a:buFont typeface="Arial" panose="020B0604020202020204" pitchFamily="34" charset="0"/>
              <a:buChar char="•"/>
            </a:pPr>
            <a:r>
              <a:rPr lang="en-US" sz="2400" dirty="0">
                <a:solidFill>
                  <a:srgbClr val="000066"/>
                </a:solidFill>
                <a:latin typeface="Atkinson Hyperlegible" pitchFamily="2" charset="0"/>
              </a:rPr>
              <a:t>Collaborate with the IT developers until you are satisfied with the data content and data format</a:t>
            </a:r>
          </a:p>
          <a:p>
            <a:pPr marL="342900" indent="-342900">
              <a:lnSpc>
                <a:spcPts val="2992"/>
              </a:lnSpc>
              <a:buFont typeface="Arial" panose="020B0604020202020204" pitchFamily="34" charset="0"/>
              <a:buChar char="•"/>
            </a:pPr>
            <a:endParaRPr lang="en-US" sz="2000" dirty="0">
              <a:solidFill>
                <a:srgbClr val="000066"/>
              </a:solidFill>
              <a:latin typeface="Atkinson Hyperlegible" pitchFamily="2" charset="0"/>
            </a:endParaRPr>
          </a:p>
        </p:txBody>
      </p:sp>
      <p:grpSp>
        <p:nvGrpSpPr>
          <p:cNvPr id="8" name="Group 7">
            <a:extLst>
              <a:ext uri="{FF2B5EF4-FFF2-40B4-BE49-F238E27FC236}">
                <a16:creationId xmlns:a16="http://schemas.microsoft.com/office/drawing/2014/main" id="{7260B7C8-BF1C-D957-353D-C05319EE15DF}"/>
              </a:ext>
            </a:extLst>
          </p:cNvPr>
          <p:cNvGrpSpPr/>
          <p:nvPr/>
        </p:nvGrpSpPr>
        <p:grpSpPr>
          <a:xfrm>
            <a:off x="73629" y="72784"/>
            <a:ext cx="588108" cy="596974"/>
            <a:chOff x="97692" y="88826"/>
            <a:chExt cx="588108" cy="596974"/>
          </a:xfrm>
        </p:grpSpPr>
        <p:sp>
          <p:nvSpPr>
            <p:cNvPr id="9" name="Freeform 4">
              <a:extLst>
                <a:ext uri="{FF2B5EF4-FFF2-40B4-BE49-F238E27FC236}">
                  <a16:creationId xmlns:a16="http://schemas.microsoft.com/office/drawing/2014/main" id="{1060A9D2-BB9F-8D52-37B1-9627AF73517C}"/>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a:latin typeface="Atkinson Hyperlegible" pitchFamily="2" charset="0"/>
              </a:endParaRPr>
            </a:p>
          </p:txBody>
        </p:sp>
        <p:sp>
          <p:nvSpPr>
            <p:cNvPr id="10" name="TextBox 13">
              <a:extLst>
                <a:ext uri="{FF2B5EF4-FFF2-40B4-BE49-F238E27FC236}">
                  <a16:creationId xmlns:a16="http://schemas.microsoft.com/office/drawing/2014/main" id="{0375FF69-6F8D-EB26-27AE-831E998A629D}"/>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1</a:t>
              </a:r>
            </a:p>
          </p:txBody>
        </p:sp>
      </p:grpSp>
      <p:grpSp>
        <p:nvGrpSpPr>
          <p:cNvPr id="11" name="Group 10">
            <a:extLst>
              <a:ext uri="{FF2B5EF4-FFF2-40B4-BE49-F238E27FC236}">
                <a16:creationId xmlns:a16="http://schemas.microsoft.com/office/drawing/2014/main" id="{CFEA5A80-5C25-32FF-E422-F018AB480365}"/>
              </a:ext>
            </a:extLst>
          </p:cNvPr>
          <p:cNvGrpSpPr/>
          <p:nvPr/>
        </p:nvGrpSpPr>
        <p:grpSpPr>
          <a:xfrm>
            <a:off x="37531" y="522706"/>
            <a:ext cx="686587" cy="985056"/>
            <a:chOff x="2330260" y="1769955"/>
            <a:chExt cx="1029881" cy="1477583"/>
          </a:xfrm>
        </p:grpSpPr>
        <p:sp>
          <p:nvSpPr>
            <p:cNvPr id="14" name="Freeform 7">
              <a:extLst>
                <a:ext uri="{FF2B5EF4-FFF2-40B4-BE49-F238E27FC236}">
                  <a16:creationId xmlns:a16="http://schemas.microsoft.com/office/drawing/2014/main" id="{7856D8B4-81A6-B8CC-E19F-148771783F76}"/>
                </a:ext>
              </a:extLst>
            </p:cNvPr>
            <p:cNvSpPr/>
            <p:nvPr/>
          </p:nvSpPr>
          <p:spPr>
            <a:xfrm>
              <a:off x="2330260" y="2217657"/>
              <a:ext cx="1029881" cy="1029881"/>
            </a:xfrm>
            <a:custGeom>
              <a:avLst/>
              <a:gdLst/>
              <a:ahLst/>
              <a:cxnLst/>
              <a:rect l="l" t="t" r="r" b="b"/>
              <a:pathLst>
                <a:path w="1029881" h="1029881">
                  <a:moveTo>
                    <a:pt x="0" y="0"/>
                  </a:moveTo>
                  <a:lnTo>
                    <a:pt x="1029881" y="0"/>
                  </a:lnTo>
                  <a:lnTo>
                    <a:pt x="1029881" y="1029881"/>
                  </a:lnTo>
                  <a:lnTo>
                    <a:pt x="0" y="10298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a:latin typeface="Atkinson Hyperlegible" pitchFamily="2" charset="0"/>
              </a:endParaRPr>
            </a:p>
          </p:txBody>
        </p:sp>
        <p:sp>
          <p:nvSpPr>
            <p:cNvPr id="15" name="TextBox 10">
              <a:extLst>
                <a:ext uri="{FF2B5EF4-FFF2-40B4-BE49-F238E27FC236}">
                  <a16:creationId xmlns:a16="http://schemas.microsoft.com/office/drawing/2014/main" id="{508FD26F-2001-4E06-47A3-E050B1E0C6F7}"/>
                </a:ext>
              </a:extLst>
            </p:cNvPr>
            <p:cNvSpPr txBox="1"/>
            <p:nvPr/>
          </p:nvSpPr>
          <p:spPr>
            <a:xfrm>
              <a:off x="2626306" y="1769955"/>
              <a:ext cx="437789" cy="1331230"/>
            </a:xfrm>
            <a:prstGeom prst="rect">
              <a:avLst/>
            </a:prstGeom>
          </p:spPr>
          <p:txBody>
            <a:bodyPr lIns="0" tIns="0" rIns="0" bIns="0" rtlCol="0" anchor="t">
              <a:spAutoFit/>
            </a:bodyPr>
            <a:lstStyle/>
            <a:p>
              <a:pPr>
                <a:lnSpc>
                  <a:spcPts val="8004"/>
                </a:lnSpc>
              </a:pPr>
              <a:r>
                <a:rPr lang="en-US" sz="3201" spc="-32" dirty="0">
                  <a:solidFill>
                    <a:srgbClr val="FFFFFF"/>
                  </a:solidFill>
                  <a:latin typeface="Atkinson Hyperlegible" pitchFamily="2" charset="0"/>
                </a:rPr>
                <a:t>A</a:t>
              </a:r>
            </a:p>
          </p:txBody>
        </p:sp>
      </p:grpSp>
    </p:spTree>
    <p:extLst>
      <p:ext uri="{BB962C8B-B14F-4D97-AF65-F5344CB8AC3E}">
        <p14:creationId xmlns:p14="http://schemas.microsoft.com/office/powerpoint/2010/main" val="3648190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07BBA-3997-05F2-B2B9-256B7912F72B}"/>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A7BAC99F-CFB2-7B45-91F8-8A9D0ED2EAB0}"/>
              </a:ext>
            </a:extLst>
          </p:cNvPr>
          <p:cNvSpPr txBox="1"/>
          <p:nvPr/>
        </p:nvSpPr>
        <p:spPr>
          <a:xfrm>
            <a:off x="1109792" y="627273"/>
            <a:ext cx="11554648" cy="1805751"/>
          </a:xfrm>
          <a:prstGeom prst="rect">
            <a:avLst/>
          </a:prstGeom>
        </p:spPr>
        <p:txBody>
          <a:bodyPr wrap="square" lIns="0" tIns="0" rIns="0" bIns="0" rtlCol="0" anchor="t">
            <a:spAutoFit/>
          </a:bodyPr>
          <a:lstStyle/>
          <a:p>
            <a:r>
              <a:rPr lang="en-US" sz="5867" dirty="0">
                <a:solidFill>
                  <a:srgbClr val="000066"/>
                </a:solidFill>
                <a:latin typeface="Atkinson Hyperlegible" pitchFamily="2" charset="0"/>
              </a:rPr>
              <a:t>Importing SILAB data into WHONET</a:t>
            </a:r>
          </a:p>
        </p:txBody>
      </p:sp>
      <p:grpSp>
        <p:nvGrpSpPr>
          <p:cNvPr id="9" name="Group 8">
            <a:extLst>
              <a:ext uri="{FF2B5EF4-FFF2-40B4-BE49-F238E27FC236}">
                <a16:creationId xmlns:a16="http://schemas.microsoft.com/office/drawing/2014/main" id="{022D0182-51E0-8EB5-B061-871F8B8666E4}"/>
              </a:ext>
            </a:extLst>
          </p:cNvPr>
          <p:cNvGrpSpPr/>
          <p:nvPr/>
        </p:nvGrpSpPr>
        <p:grpSpPr>
          <a:xfrm>
            <a:off x="73629" y="72784"/>
            <a:ext cx="588108" cy="596974"/>
            <a:chOff x="97692" y="88826"/>
            <a:chExt cx="588108" cy="596974"/>
          </a:xfrm>
        </p:grpSpPr>
        <p:sp>
          <p:nvSpPr>
            <p:cNvPr id="10" name="Freeform 4">
              <a:extLst>
                <a:ext uri="{FF2B5EF4-FFF2-40B4-BE49-F238E27FC236}">
                  <a16:creationId xmlns:a16="http://schemas.microsoft.com/office/drawing/2014/main" id="{DD19EE11-16D0-3AD0-0536-4E5800E001BD}"/>
                </a:ext>
              </a:extLst>
            </p:cNvPr>
            <p:cNvSpPr/>
            <p:nvPr/>
          </p:nvSpPr>
          <p:spPr>
            <a:xfrm>
              <a:off x="97692" y="97692"/>
              <a:ext cx="588108" cy="588108"/>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8815"/>
            </a:solidFill>
          </p:spPr>
          <p:txBody>
            <a:bodyPr/>
            <a:lstStyle/>
            <a:p>
              <a:endParaRPr lang="en-US" sz="1200" dirty="0">
                <a:latin typeface="Atkinson Hyperlegible" pitchFamily="2" charset="0"/>
              </a:endParaRPr>
            </a:p>
          </p:txBody>
        </p:sp>
        <p:sp>
          <p:nvSpPr>
            <p:cNvPr id="11" name="TextBox 13">
              <a:extLst>
                <a:ext uri="{FF2B5EF4-FFF2-40B4-BE49-F238E27FC236}">
                  <a16:creationId xmlns:a16="http://schemas.microsoft.com/office/drawing/2014/main" id="{343FA440-2639-7138-7527-6E41AA1637A9}"/>
                </a:ext>
              </a:extLst>
            </p:cNvPr>
            <p:cNvSpPr txBox="1"/>
            <p:nvPr/>
          </p:nvSpPr>
          <p:spPr>
            <a:xfrm>
              <a:off x="184076" y="88826"/>
              <a:ext cx="415341" cy="514693"/>
            </a:xfrm>
            <a:prstGeom prst="rect">
              <a:avLst/>
            </a:prstGeom>
          </p:spPr>
          <p:txBody>
            <a:bodyPr lIns="0" tIns="0" rIns="0" bIns="0" rtlCol="0" anchor="t">
              <a:spAutoFit/>
            </a:bodyPr>
            <a:lstStyle/>
            <a:p>
              <a:pPr algn="ctr">
                <a:lnSpc>
                  <a:spcPts val="4306"/>
                </a:lnSpc>
              </a:pPr>
              <a:r>
                <a:rPr lang="en-US" sz="2742" spc="-68" dirty="0">
                  <a:solidFill>
                    <a:srgbClr val="FFFFFF"/>
                  </a:solidFill>
                  <a:latin typeface="Atkinson Hyperlegible" pitchFamily="2" charset="0"/>
                </a:rPr>
                <a:t>5</a:t>
              </a:r>
            </a:p>
          </p:txBody>
        </p:sp>
      </p:grpSp>
      <p:sp>
        <p:nvSpPr>
          <p:cNvPr id="3" name="TextBox 4">
            <a:extLst>
              <a:ext uri="{FF2B5EF4-FFF2-40B4-BE49-F238E27FC236}">
                <a16:creationId xmlns:a16="http://schemas.microsoft.com/office/drawing/2014/main" id="{59563AD7-14E4-78B5-E1AC-F872D2C58AC6}"/>
              </a:ext>
            </a:extLst>
          </p:cNvPr>
          <p:cNvSpPr txBox="1"/>
          <p:nvPr/>
        </p:nvSpPr>
        <p:spPr>
          <a:xfrm>
            <a:off x="1500371" y="3144777"/>
            <a:ext cx="3809464" cy="372474"/>
          </a:xfrm>
          <a:prstGeom prst="rect">
            <a:avLst/>
          </a:prstGeom>
        </p:spPr>
        <p:txBody>
          <a:bodyPr wrap="square" lIns="0" tIns="0" rIns="0" bIns="0" rtlCol="0" anchor="t">
            <a:spAutoFit/>
          </a:bodyPr>
          <a:lstStyle/>
          <a:p>
            <a:pPr>
              <a:lnSpc>
                <a:spcPts val="2879"/>
              </a:lnSpc>
            </a:pPr>
            <a:r>
              <a:rPr lang="en-US" sz="2600" dirty="0">
                <a:solidFill>
                  <a:srgbClr val="000066"/>
                </a:solidFill>
                <a:latin typeface="Atkinson Hyperlegible" pitchFamily="2" charset="0"/>
              </a:rPr>
              <a:t>Demonstration</a:t>
            </a:r>
          </a:p>
        </p:txBody>
      </p:sp>
    </p:spTree>
    <p:extLst>
      <p:ext uri="{BB962C8B-B14F-4D97-AF65-F5344CB8AC3E}">
        <p14:creationId xmlns:p14="http://schemas.microsoft.com/office/powerpoint/2010/main" val="426356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751EE-1460-54C7-BDFC-B4A946730997}"/>
              </a:ext>
            </a:extLst>
          </p:cNvPr>
          <p:cNvSpPr>
            <a:spLocks noGrp="1"/>
          </p:cNvSpPr>
          <p:nvPr>
            <p:ph type="title"/>
          </p:nvPr>
        </p:nvSpPr>
        <p:spPr>
          <a:xfrm>
            <a:off x="1981200" y="152400"/>
            <a:ext cx="7772400" cy="1143000"/>
          </a:xfrm>
        </p:spPr>
        <p:txBody>
          <a:bodyPr/>
          <a:lstStyle/>
          <a:p>
            <a:pPr algn="l"/>
            <a:r>
              <a:rPr lang="en-US" dirty="0"/>
              <a:t>Aw ni baara….  Aw ni baaraji!</a:t>
            </a:r>
          </a:p>
        </p:txBody>
      </p:sp>
      <p:pic>
        <p:nvPicPr>
          <p:cNvPr id="6" name="Picture 5">
            <a:extLst>
              <a:ext uri="{FF2B5EF4-FFF2-40B4-BE49-F238E27FC236}">
                <a16:creationId xmlns:a16="http://schemas.microsoft.com/office/drawing/2014/main" id="{343D7A44-04EB-597A-2880-3DCE12415620}"/>
              </a:ext>
            </a:extLst>
          </p:cNvPr>
          <p:cNvPicPr>
            <a:picLocks noChangeAspect="1"/>
          </p:cNvPicPr>
          <p:nvPr/>
        </p:nvPicPr>
        <p:blipFill>
          <a:blip r:embed="rId3"/>
          <a:stretch>
            <a:fillRect/>
          </a:stretch>
        </p:blipFill>
        <p:spPr>
          <a:xfrm>
            <a:off x="2057400" y="2286000"/>
            <a:ext cx="3504238" cy="3398722"/>
          </a:xfrm>
          <a:prstGeom prst="rect">
            <a:avLst/>
          </a:prstGeom>
        </p:spPr>
      </p:pic>
      <p:pic>
        <p:nvPicPr>
          <p:cNvPr id="10" name="Picture 9">
            <a:extLst>
              <a:ext uri="{FF2B5EF4-FFF2-40B4-BE49-F238E27FC236}">
                <a16:creationId xmlns:a16="http://schemas.microsoft.com/office/drawing/2014/main" id="{21C2CD1E-7B1F-D693-AB04-C99757A30E54}"/>
              </a:ext>
            </a:extLst>
          </p:cNvPr>
          <p:cNvPicPr>
            <a:picLocks noChangeAspect="1"/>
          </p:cNvPicPr>
          <p:nvPr/>
        </p:nvPicPr>
        <p:blipFill>
          <a:blip r:embed="rId4"/>
          <a:stretch>
            <a:fillRect/>
          </a:stretch>
        </p:blipFill>
        <p:spPr>
          <a:xfrm>
            <a:off x="5741632" y="2240080"/>
            <a:ext cx="4545368" cy="3398721"/>
          </a:xfrm>
          <a:prstGeom prst="rect">
            <a:avLst/>
          </a:prstGeom>
        </p:spPr>
      </p:pic>
      <p:sp>
        <p:nvSpPr>
          <p:cNvPr id="3" name="Title 1">
            <a:extLst>
              <a:ext uri="{FF2B5EF4-FFF2-40B4-BE49-F238E27FC236}">
                <a16:creationId xmlns:a16="http://schemas.microsoft.com/office/drawing/2014/main" id="{C471EF8A-4662-72F2-B521-6A94CC189123}"/>
              </a:ext>
            </a:extLst>
          </p:cNvPr>
          <p:cNvSpPr txBox="1">
            <a:spLocks/>
          </p:cNvSpPr>
          <p:nvPr/>
        </p:nvSpPr>
        <p:spPr bwMode="auto">
          <a:xfrm>
            <a:off x="2514600" y="990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a:solidFill>
                  <a:srgbClr val="000066"/>
                </a:solidFill>
                <a:latin typeface="+mj-lt"/>
                <a:ea typeface="+mj-ea"/>
                <a:cs typeface="+mj-cs"/>
              </a:defRPr>
            </a:lvl1pPr>
            <a:lvl2pPr algn="ctr" rtl="0" eaLnBrk="0" fontAlgn="base" hangingPunct="0">
              <a:spcBef>
                <a:spcPct val="0"/>
              </a:spcBef>
              <a:spcAft>
                <a:spcPct val="0"/>
              </a:spcAft>
              <a:defRPr sz="3600">
                <a:solidFill>
                  <a:srgbClr val="000066"/>
                </a:solidFill>
                <a:latin typeface="Tahoma" pitchFamily="34" charset="0"/>
              </a:defRPr>
            </a:lvl2pPr>
            <a:lvl3pPr algn="ctr" rtl="0" eaLnBrk="0" fontAlgn="base" hangingPunct="0">
              <a:spcBef>
                <a:spcPct val="0"/>
              </a:spcBef>
              <a:spcAft>
                <a:spcPct val="0"/>
              </a:spcAft>
              <a:defRPr sz="3600">
                <a:solidFill>
                  <a:srgbClr val="000066"/>
                </a:solidFill>
                <a:latin typeface="Tahoma" pitchFamily="34" charset="0"/>
              </a:defRPr>
            </a:lvl3pPr>
            <a:lvl4pPr algn="ctr" rtl="0" eaLnBrk="0" fontAlgn="base" hangingPunct="0">
              <a:spcBef>
                <a:spcPct val="0"/>
              </a:spcBef>
              <a:spcAft>
                <a:spcPct val="0"/>
              </a:spcAft>
              <a:defRPr sz="3600">
                <a:solidFill>
                  <a:srgbClr val="000066"/>
                </a:solidFill>
                <a:latin typeface="Tahoma" pitchFamily="34" charset="0"/>
              </a:defRPr>
            </a:lvl4pPr>
            <a:lvl5pPr algn="ctr" rtl="0" eaLnBrk="0" fontAlgn="base" hangingPunct="0">
              <a:spcBef>
                <a:spcPct val="0"/>
              </a:spcBef>
              <a:spcAft>
                <a:spcPct val="0"/>
              </a:spcAft>
              <a:defRPr sz="3600">
                <a:solidFill>
                  <a:srgbClr val="000066"/>
                </a:solidFill>
                <a:latin typeface="Tahoma" pitchFamily="34" charset="0"/>
              </a:defRPr>
            </a:lvl5pPr>
            <a:lvl6pPr marL="457200" algn="ctr" rtl="0" fontAlgn="base">
              <a:spcBef>
                <a:spcPct val="0"/>
              </a:spcBef>
              <a:spcAft>
                <a:spcPct val="0"/>
              </a:spcAft>
              <a:defRPr sz="3600">
                <a:solidFill>
                  <a:srgbClr val="000066"/>
                </a:solidFill>
                <a:latin typeface="Tahoma" pitchFamily="34" charset="0"/>
              </a:defRPr>
            </a:lvl6pPr>
            <a:lvl7pPr marL="914400" algn="ctr" rtl="0" fontAlgn="base">
              <a:spcBef>
                <a:spcPct val="0"/>
              </a:spcBef>
              <a:spcAft>
                <a:spcPct val="0"/>
              </a:spcAft>
              <a:defRPr sz="3600">
                <a:solidFill>
                  <a:srgbClr val="000066"/>
                </a:solidFill>
                <a:latin typeface="Tahoma" pitchFamily="34" charset="0"/>
              </a:defRPr>
            </a:lvl7pPr>
            <a:lvl8pPr marL="1371600" algn="ctr" rtl="0" fontAlgn="base">
              <a:spcBef>
                <a:spcPct val="0"/>
              </a:spcBef>
              <a:spcAft>
                <a:spcPct val="0"/>
              </a:spcAft>
              <a:defRPr sz="3600">
                <a:solidFill>
                  <a:srgbClr val="000066"/>
                </a:solidFill>
                <a:latin typeface="Tahoma" pitchFamily="34" charset="0"/>
              </a:defRPr>
            </a:lvl8pPr>
            <a:lvl9pPr marL="1828800" algn="ctr" rtl="0" fontAlgn="base">
              <a:spcBef>
                <a:spcPct val="0"/>
              </a:spcBef>
              <a:spcAft>
                <a:spcPct val="0"/>
              </a:spcAft>
              <a:defRPr sz="3600">
                <a:solidFill>
                  <a:srgbClr val="000066"/>
                </a:solidFill>
                <a:latin typeface="Tahoma" pitchFamily="34" charset="0"/>
              </a:defRPr>
            </a:lvl9pPr>
          </a:lstStyle>
          <a:p>
            <a:pPr algn="l"/>
            <a:r>
              <a:rPr lang="en-US" kern="0" dirty="0"/>
              <a:t>Thank you!!!</a:t>
            </a:r>
          </a:p>
        </p:txBody>
      </p:sp>
    </p:spTree>
    <p:extLst>
      <p:ext uri="{BB962C8B-B14F-4D97-AF65-F5344CB8AC3E}">
        <p14:creationId xmlns:p14="http://schemas.microsoft.com/office/powerpoint/2010/main" val="426476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2814</TotalTime>
  <Words>1740</Words>
  <Application>Microsoft Office PowerPoint</Application>
  <PresentationFormat>Widescreen</PresentationFormat>
  <Paragraphs>258</Paragraphs>
  <Slides>25</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Atkinson Hyperlegible</vt:lpstr>
      <vt:lpstr>Calibri</vt:lpstr>
      <vt:lpstr>Calibri Light</vt:lpstr>
      <vt:lpstr>UtilityOT-Medium</vt:lpstr>
      <vt:lpstr>Office Theme</vt:lpstr>
      <vt:lpstr>PowerPoint Presentation</vt:lpstr>
      <vt:lpstr>PowerPoint Presentation</vt:lpstr>
      <vt:lpstr>PowerPoint Presentation</vt:lpstr>
      <vt:lpstr>Antimicrobial use and resistance from a One Health perspective</vt:lpstr>
      <vt:lpstr>WHONET and Surveillance objectives</vt:lpstr>
      <vt:lpstr>Confidentiality issues</vt:lpstr>
      <vt:lpstr>One Health Programs Programs with interactive data portals in green</vt:lpstr>
      <vt:lpstr>PowerPoint Presentation</vt:lpstr>
      <vt:lpstr>Which breakpoints should I utilize for reporting and data analysis?</vt:lpstr>
      <vt:lpstr>Status of breakpoint development</vt:lpstr>
      <vt:lpstr>Where to find the breakpoints?</vt:lpstr>
      <vt:lpstr>CLSI VET05 Report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Aw ni baara….  Aw ni baaraji!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Stelling</dc:creator>
  <cp:lastModifiedBy>John Stelling</cp:lastModifiedBy>
  <cp:revision>525</cp:revision>
  <dcterms:created xsi:type="dcterms:W3CDTF">2023-09-13T20:55:44Z</dcterms:created>
  <dcterms:modified xsi:type="dcterms:W3CDTF">2026-10-21T06:21:16Z</dcterms:modified>
</cp:coreProperties>
</file>