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24" r:id="rId2"/>
    <p:sldId id="519" r:id="rId3"/>
    <p:sldId id="908" r:id="rId4"/>
    <p:sldId id="454" r:id="rId5"/>
    <p:sldId id="752" r:id="rId6"/>
    <p:sldId id="1155" r:id="rId7"/>
    <p:sldId id="2147376710" r:id="rId8"/>
    <p:sldId id="2147376711" r:id="rId9"/>
    <p:sldId id="2147376642" r:id="rId10"/>
    <p:sldId id="2147376651" r:id="rId11"/>
    <p:sldId id="2147376653" r:id="rId12"/>
    <p:sldId id="2147376712" r:id="rId13"/>
    <p:sldId id="2147376716" r:id="rId14"/>
    <p:sldId id="2147376718" r:id="rId15"/>
    <p:sldId id="2147376717" r:id="rId16"/>
    <p:sldId id="2147376719" r:id="rId17"/>
    <p:sldId id="2147376720" r:id="rId18"/>
    <p:sldId id="2147376713" r:id="rId19"/>
    <p:sldId id="883" r:id="rId20"/>
    <p:sldId id="268" r:id="rId21"/>
    <p:sldId id="269" r:id="rId22"/>
    <p:sldId id="270" r:id="rId23"/>
    <p:sldId id="271" r:id="rId24"/>
    <p:sldId id="303" r:id="rId25"/>
    <p:sldId id="522" r:id="rId26"/>
    <p:sldId id="517" r:id="rId27"/>
    <p:sldId id="274" r:id="rId28"/>
    <p:sldId id="2147376659" r:id="rId29"/>
    <p:sldId id="2147376660" r:id="rId30"/>
    <p:sldId id="2147376661" r:id="rId31"/>
    <p:sldId id="2147376699" r:id="rId32"/>
    <p:sldId id="2147376662" r:id="rId33"/>
    <p:sldId id="2147376700" r:id="rId34"/>
    <p:sldId id="2147376664" r:id="rId35"/>
    <p:sldId id="2147376689" r:id="rId36"/>
    <p:sldId id="2147376696" r:id="rId37"/>
    <p:sldId id="2147376690" r:id="rId38"/>
    <p:sldId id="2147376708" r:id="rId39"/>
    <p:sldId id="2147376721" r:id="rId40"/>
    <p:sldId id="1154" r:id="rId41"/>
    <p:sldId id="2147376707" r:id="rId42"/>
    <p:sldId id="2147376714" r:id="rId43"/>
    <p:sldId id="885" r:id="rId44"/>
    <p:sldId id="882" r:id="rId45"/>
    <p:sldId id="890" r:id="rId46"/>
    <p:sldId id="912" r:id="rId47"/>
    <p:sldId id="118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5706" autoAdjust="0"/>
  </p:normalViewPr>
  <p:slideViewPr>
    <p:cSldViewPr snapToGrid="0">
      <p:cViewPr varScale="1">
        <p:scale>
          <a:sx n="75" d="100"/>
          <a:sy n="75" d="100"/>
        </p:scale>
        <p:origin x="77" y="41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3D104-9512-4AB9-B431-1BBD303F71EC}" type="datetimeFigureOut">
              <a:rPr lang="en-US" smtClean="0"/>
              <a:t>3/25/2026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166C4-5DFA-40FF-AD23-60B7CD8FB031}" type="slidenum">
              <a:rPr lang="en-US" smtClean="0"/>
              <a:t>‹#›</a:t>
            </a:fld>
            <a:endParaRPr lang="en-US" dirty="0"/>
          </a:p>
        </p:txBody>
      </p:sp>
    </p:spTree>
    <p:extLst>
      <p:ext uri="{BB962C8B-B14F-4D97-AF65-F5344CB8AC3E}">
        <p14:creationId xmlns:p14="http://schemas.microsoft.com/office/powerpoint/2010/main" val="315057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C15CF-9E36-CD4A-8D4D-E68ADB5F79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0D3B9-3B22-C993-88C1-EFAED9D253E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8C441A0-C643-5F00-D3CD-1338AAEBD1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097140-BA27-D7FF-FA06-4214EE98CDA4}"/>
              </a:ext>
            </a:extLst>
          </p:cNvPr>
          <p:cNvSpPr>
            <a:spLocks noGrp="1"/>
          </p:cNvSpPr>
          <p:nvPr>
            <p:ph type="sldNum" sz="quarter" idx="5"/>
          </p:nvPr>
        </p:nvSpPr>
        <p:spPr/>
        <p:txBody>
          <a:bodyPr/>
          <a:lstStyle/>
          <a:p>
            <a:fld id="{A5E3C11F-4266-47CF-B431-DD567AF05192}" type="slidenum">
              <a:rPr lang="en-GB" altLang="en-US" smtClean="0"/>
              <a:pPr/>
              <a:t>16</a:t>
            </a:fld>
            <a:endParaRPr lang="en-GB" altLang="en-US" dirty="0"/>
          </a:p>
        </p:txBody>
      </p:sp>
    </p:spTree>
    <p:extLst>
      <p:ext uri="{BB962C8B-B14F-4D97-AF65-F5344CB8AC3E}">
        <p14:creationId xmlns:p14="http://schemas.microsoft.com/office/powerpoint/2010/main" val="57137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5C219-A3D3-F91E-8E40-739D5FF67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1D786-F0DC-1AD8-A924-1B2D275D8E3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47AE747-AF3F-358D-05E7-8DF6D534B5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10DF8F-7B48-D8F2-5B77-3E86F2E6E714}"/>
              </a:ext>
            </a:extLst>
          </p:cNvPr>
          <p:cNvSpPr>
            <a:spLocks noGrp="1"/>
          </p:cNvSpPr>
          <p:nvPr>
            <p:ph type="sldNum" sz="quarter" idx="5"/>
          </p:nvPr>
        </p:nvSpPr>
        <p:spPr/>
        <p:txBody>
          <a:bodyPr/>
          <a:lstStyle/>
          <a:p>
            <a:fld id="{A5E3C11F-4266-47CF-B431-DD567AF05192}" type="slidenum">
              <a:rPr lang="en-GB" altLang="en-US" smtClean="0"/>
              <a:pPr/>
              <a:t>17</a:t>
            </a:fld>
            <a:endParaRPr lang="en-GB" altLang="en-US" dirty="0"/>
          </a:p>
        </p:txBody>
      </p:sp>
    </p:spTree>
    <p:extLst>
      <p:ext uri="{BB962C8B-B14F-4D97-AF65-F5344CB8AC3E}">
        <p14:creationId xmlns:p14="http://schemas.microsoft.com/office/powerpoint/2010/main" val="1692518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4C641-C110-4E09-937A-514AACD2AE3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9A6AC0-8F6A-173A-005F-CA48AE553D5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9EAB076A-3787-0053-4AFC-B012D4DAE4D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6AF5F9D-B0BC-DD1F-F0DB-CC1DC4B96AA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0D046464-85A3-3D94-C187-11E0B112771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a:t>
            </a:r>
          </a:p>
        </p:txBody>
      </p:sp>
      <p:sp>
        <p:nvSpPr>
          <p:cNvPr id="6" name="Footer Placeholder 5">
            <a:extLst>
              <a:ext uri="{FF2B5EF4-FFF2-40B4-BE49-F238E27FC236}">
                <a16:creationId xmlns:a16="http://schemas.microsoft.com/office/drawing/2014/main" id="{1B58F43D-155C-25D8-E4A6-16ECAE3AD93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344F45A6-CACA-874F-988F-06DEA873F87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11529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83343CD4-152F-2207-DBBF-102BA45B53EE}"/>
              </a:ext>
            </a:extLst>
          </p:cNvPr>
          <p:cNvSpPr>
            <a:spLocks noGrp="1" noRot="1" noChangeAspect="1" noChangeArrowheads="1" noTextEdit="1"/>
          </p:cNvSpPr>
          <p:nvPr>
            <p:ph type="sldImg"/>
          </p:nvPr>
        </p:nvSpPr>
        <p:spPr>
          <a:ln/>
        </p:spPr>
        <p:txBody>
          <a:bodyPr/>
          <a:lstStyle/>
          <a:p>
            <a:endParaRPr lang="en-US" dirty="0"/>
          </a:p>
        </p:txBody>
      </p:sp>
      <p:sp>
        <p:nvSpPr>
          <p:cNvPr id="88067" name="Notes Placeholder 2">
            <a:extLst>
              <a:ext uri="{FF2B5EF4-FFF2-40B4-BE49-F238E27FC236}">
                <a16:creationId xmlns:a16="http://schemas.microsoft.com/office/drawing/2014/main" id="{9F00ABA2-1A95-E63E-8B69-A40A9A74E66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nl-NL" altLang="en-US" dirty="0"/>
          </a:p>
        </p:txBody>
      </p:sp>
      <p:sp>
        <p:nvSpPr>
          <p:cNvPr id="88068" name="Slide Number Placeholder 3">
            <a:extLst>
              <a:ext uri="{FF2B5EF4-FFF2-40B4-BE49-F238E27FC236}">
                <a16:creationId xmlns:a16="http://schemas.microsoft.com/office/drawing/2014/main" id="{D194AD3A-1CD0-E2E2-3A21-0E395F9F914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defTabSz="919163">
              <a:defRPr sz="2000">
                <a:solidFill>
                  <a:schemeClr val="tx1"/>
                </a:solidFill>
                <a:latin typeface="News Gothic" pitchFamily="34" charset="0"/>
                <a:ea typeface="MS PGothic" panose="020B0600070205080204" pitchFamily="34" charset="-128"/>
              </a:defRPr>
            </a:lvl1pPr>
            <a:lvl2pPr marL="742950" indent="-285750" defTabSz="919163">
              <a:defRPr sz="2000">
                <a:solidFill>
                  <a:schemeClr val="tx1"/>
                </a:solidFill>
                <a:latin typeface="News Gothic" pitchFamily="34" charset="0"/>
                <a:ea typeface="MS PGothic" panose="020B0600070205080204" pitchFamily="34" charset="-128"/>
              </a:defRPr>
            </a:lvl2pPr>
            <a:lvl3pPr marL="1143000" indent="-228600" defTabSz="919163">
              <a:defRPr sz="2000">
                <a:solidFill>
                  <a:schemeClr val="tx1"/>
                </a:solidFill>
                <a:latin typeface="News Gothic" pitchFamily="34" charset="0"/>
                <a:ea typeface="MS PGothic" panose="020B0600070205080204" pitchFamily="34" charset="-128"/>
              </a:defRPr>
            </a:lvl3pPr>
            <a:lvl4pPr marL="1600200" indent="-228600" defTabSz="919163">
              <a:defRPr sz="2000">
                <a:solidFill>
                  <a:schemeClr val="tx1"/>
                </a:solidFill>
                <a:latin typeface="News Gothic" pitchFamily="34" charset="0"/>
                <a:ea typeface="MS PGothic" panose="020B0600070205080204" pitchFamily="34" charset="-128"/>
              </a:defRPr>
            </a:lvl4pPr>
            <a:lvl5pPr marL="2057400" indent="-228600" defTabSz="919163">
              <a:defRPr sz="2000">
                <a:solidFill>
                  <a:schemeClr val="tx1"/>
                </a:solidFill>
                <a:latin typeface="News Gothic" pitchFamily="34" charset="0"/>
                <a:ea typeface="MS PGothic" panose="020B0600070205080204" pitchFamily="34" charset="-128"/>
              </a:defRPr>
            </a:lvl5pPr>
            <a:lvl6pPr marL="2514600" indent="-228600" defTabSz="919163" eaLnBrk="0" fontAlgn="base" hangingPunct="0">
              <a:spcBef>
                <a:spcPct val="0"/>
              </a:spcBef>
              <a:spcAft>
                <a:spcPct val="0"/>
              </a:spcAft>
              <a:defRPr sz="2000">
                <a:solidFill>
                  <a:schemeClr val="tx1"/>
                </a:solidFill>
                <a:latin typeface="News Gothic" pitchFamily="34" charset="0"/>
                <a:ea typeface="MS PGothic" panose="020B0600070205080204" pitchFamily="34" charset="-128"/>
              </a:defRPr>
            </a:lvl6pPr>
            <a:lvl7pPr marL="2971800" indent="-228600" defTabSz="919163" eaLnBrk="0" fontAlgn="base" hangingPunct="0">
              <a:spcBef>
                <a:spcPct val="0"/>
              </a:spcBef>
              <a:spcAft>
                <a:spcPct val="0"/>
              </a:spcAft>
              <a:defRPr sz="2000">
                <a:solidFill>
                  <a:schemeClr val="tx1"/>
                </a:solidFill>
                <a:latin typeface="News Gothic" pitchFamily="34" charset="0"/>
                <a:ea typeface="MS PGothic" panose="020B0600070205080204" pitchFamily="34" charset="-128"/>
              </a:defRPr>
            </a:lvl7pPr>
            <a:lvl8pPr marL="3429000" indent="-228600" defTabSz="919163" eaLnBrk="0" fontAlgn="base" hangingPunct="0">
              <a:spcBef>
                <a:spcPct val="0"/>
              </a:spcBef>
              <a:spcAft>
                <a:spcPct val="0"/>
              </a:spcAft>
              <a:defRPr sz="2000">
                <a:solidFill>
                  <a:schemeClr val="tx1"/>
                </a:solidFill>
                <a:latin typeface="News Gothic" pitchFamily="34" charset="0"/>
                <a:ea typeface="MS PGothic" panose="020B0600070205080204" pitchFamily="34" charset="-128"/>
              </a:defRPr>
            </a:lvl8pPr>
            <a:lvl9pPr marL="3886200" indent="-228600" defTabSz="919163" eaLnBrk="0" fontAlgn="base" hangingPunct="0">
              <a:spcBef>
                <a:spcPct val="0"/>
              </a:spcBef>
              <a:spcAft>
                <a:spcPct val="0"/>
              </a:spcAft>
              <a:defRPr sz="2000">
                <a:solidFill>
                  <a:schemeClr val="tx1"/>
                </a:solidFill>
                <a:latin typeface="News Gothic" pitchFamily="34" charset="0"/>
                <a:ea typeface="MS PGothic" panose="020B0600070205080204" pitchFamily="34" charset="-128"/>
              </a:defRPr>
            </a:lvl9pPr>
          </a:lstStyle>
          <a:p>
            <a:fld id="{EF68D6A2-4FEE-41B3-81BA-FA52F5B193AC}" type="slidenum">
              <a:rPr lang="nl-NL" altLang="en-US" sz="1000"/>
              <a:pPr/>
              <a:t>39</a:t>
            </a:fld>
            <a:endParaRPr lang="nl-NL" altLang="en-US" sz="1000" dirty="0"/>
          </a:p>
        </p:txBody>
      </p:sp>
    </p:spTree>
    <p:extLst>
      <p:ext uri="{BB962C8B-B14F-4D97-AF65-F5344CB8AC3E}">
        <p14:creationId xmlns:p14="http://schemas.microsoft.com/office/powerpoint/2010/main" val="15969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83343CD4-152F-2207-DBBF-102BA45B53EE}"/>
              </a:ext>
            </a:extLst>
          </p:cNvPr>
          <p:cNvSpPr>
            <a:spLocks noGrp="1" noRot="1" noChangeAspect="1" noChangeArrowheads="1" noTextEdit="1"/>
          </p:cNvSpPr>
          <p:nvPr>
            <p:ph type="sldImg"/>
          </p:nvPr>
        </p:nvSpPr>
        <p:spPr>
          <a:ln/>
        </p:spPr>
        <p:txBody>
          <a:bodyPr/>
          <a:lstStyle/>
          <a:p>
            <a:endParaRPr lang="en-US" dirty="0"/>
          </a:p>
        </p:txBody>
      </p:sp>
      <p:sp>
        <p:nvSpPr>
          <p:cNvPr id="88067" name="Notes Placeholder 2">
            <a:extLst>
              <a:ext uri="{FF2B5EF4-FFF2-40B4-BE49-F238E27FC236}">
                <a16:creationId xmlns:a16="http://schemas.microsoft.com/office/drawing/2014/main" id="{9F00ABA2-1A95-E63E-8B69-A40A9A74E66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nl-NL" altLang="en-US" dirty="0"/>
          </a:p>
        </p:txBody>
      </p:sp>
      <p:sp>
        <p:nvSpPr>
          <p:cNvPr id="88068" name="Slide Number Placeholder 3">
            <a:extLst>
              <a:ext uri="{FF2B5EF4-FFF2-40B4-BE49-F238E27FC236}">
                <a16:creationId xmlns:a16="http://schemas.microsoft.com/office/drawing/2014/main" id="{D194AD3A-1CD0-E2E2-3A21-0E395F9F914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defTabSz="919163">
              <a:defRPr sz="2000">
                <a:solidFill>
                  <a:schemeClr val="tx1"/>
                </a:solidFill>
                <a:latin typeface="News Gothic" pitchFamily="34" charset="0"/>
                <a:ea typeface="MS PGothic" panose="020B0600070205080204" pitchFamily="34" charset="-128"/>
              </a:defRPr>
            </a:lvl1pPr>
            <a:lvl2pPr marL="742950" indent="-285750" defTabSz="919163">
              <a:defRPr sz="2000">
                <a:solidFill>
                  <a:schemeClr val="tx1"/>
                </a:solidFill>
                <a:latin typeface="News Gothic" pitchFamily="34" charset="0"/>
                <a:ea typeface="MS PGothic" panose="020B0600070205080204" pitchFamily="34" charset="-128"/>
              </a:defRPr>
            </a:lvl2pPr>
            <a:lvl3pPr marL="1143000" indent="-228600" defTabSz="919163">
              <a:defRPr sz="2000">
                <a:solidFill>
                  <a:schemeClr val="tx1"/>
                </a:solidFill>
                <a:latin typeface="News Gothic" pitchFamily="34" charset="0"/>
                <a:ea typeface="MS PGothic" panose="020B0600070205080204" pitchFamily="34" charset="-128"/>
              </a:defRPr>
            </a:lvl3pPr>
            <a:lvl4pPr marL="1600200" indent="-228600" defTabSz="919163">
              <a:defRPr sz="2000">
                <a:solidFill>
                  <a:schemeClr val="tx1"/>
                </a:solidFill>
                <a:latin typeface="News Gothic" pitchFamily="34" charset="0"/>
                <a:ea typeface="MS PGothic" panose="020B0600070205080204" pitchFamily="34" charset="-128"/>
              </a:defRPr>
            </a:lvl4pPr>
            <a:lvl5pPr marL="2057400" indent="-228600" defTabSz="919163">
              <a:defRPr sz="2000">
                <a:solidFill>
                  <a:schemeClr val="tx1"/>
                </a:solidFill>
                <a:latin typeface="News Gothic" pitchFamily="34" charset="0"/>
                <a:ea typeface="MS PGothic" panose="020B0600070205080204" pitchFamily="34" charset="-128"/>
              </a:defRPr>
            </a:lvl5pPr>
            <a:lvl6pPr marL="2514600" indent="-228600" defTabSz="919163" eaLnBrk="0" fontAlgn="base" hangingPunct="0">
              <a:spcBef>
                <a:spcPct val="0"/>
              </a:spcBef>
              <a:spcAft>
                <a:spcPct val="0"/>
              </a:spcAft>
              <a:defRPr sz="2000">
                <a:solidFill>
                  <a:schemeClr val="tx1"/>
                </a:solidFill>
                <a:latin typeface="News Gothic" pitchFamily="34" charset="0"/>
                <a:ea typeface="MS PGothic" panose="020B0600070205080204" pitchFamily="34" charset="-128"/>
              </a:defRPr>
            </a:lvl6pPr>
            <a:lvl7pPr marL="2971800" indent="-228600" defTabSz="919163" eaLnBrk="0" fontAlgn="base" hangingPunct="0">
              <a:spcBef>
                <a:spcPct val="0"/>
              </a:spcBef>
              <a:spcAft>
                <a:spcPct val="0"/>
              </a:spcAft>
              <a:defRPr sz="2000">
                <a:solidFill>
                  <a:schemeClr val="tx1"/>
                </a:solidFill>
                <a:latin typeface="News Gothic" pitchFamily="34" charset="0"/>
                <a:ea typeface="MS PGothic" panose="020B0600070205080204" pitchFamily="34" charset="-128"/>
              </a:defRPr>
            </a:lvl7pPr>
            <a:lvl8pPr marL="3429000" indent="-228600" defTabSz="919163" eaLnBrk="0" fontAlgn="base" hangingPunct="0">
              <a:spcBef>
                <a:spcPct val="0"/>
              </a:spcBef>
              <a:spcAft>
                <a:spcPct val="0"/>
              </a:spcAft>
              <a:defRPr sz="2000">
                <a:solidFill>
                  <a:schemeClr val="tx1"/>
                </a:solidFill>
                <a:latin typeface="News Gothic" pitchFamily="34" charset="0"/>
                <a:ea typeface="MS PGothic" panose="020B0600070205080204" pitchFamily="34" charset="-128"/>
              </a:defRPr>
            </a:lvl8pPr>
            <a:lvl9pPr marL="3886200" indent="-228600" defTabSz="919163" eaLnBrk="0" fontAlgn="base" hangingPunct="0">
              <a:spcBef>
                <a:spcPct val="0"/>
              </a:spcBef>
              <a:spcAft>
                <a:spcPct val="0"/>
              </a:spcAft>
              <a:defRPr sz="2000">
                <a:solidFill>
                  <a:schemeClr val="tx1"/>
                </a:solidFill>
                <a:latin typeface="News Gothic" pitchFamily="34" charset="0"/>
                <a:ea typeface="MS PGothic" panose="020B0600070205080204" pitchFamily="34" charset="-128"/>
              </a:defRPr>
            </a:lvl9pPr>
          </a:lstStyle>
          <a:p>
            <a:fld id="{EF68D6A2-4FEE-41B3-81BA-FA52F5B193AC}" type="slidenum">
              <a:rPr lang="nl-NL" altLang="en-US" sz="1000"/>
              <a:pPr/>
              <a:t>40</a:t>
            </a:fld>
            <a:endParaRPr lang="nl-NL" altLang="en-US" sz="1000" dirty="0"/>
          </a:p>
        </p:txBody>
      </p:sp>
    </p:spTree>
    <p:extLst>
      <p:ext uri="{BB962C8B-B14F-4D97-AF65-F5344CB8AC3E}">
        <p14:creationId xmlns:p14="http://schemas.microsoft.com/office/powerpoint/2010/main" val="3905642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A8A9F-51AF-0AEA-497A-0B2F633D619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C928F3-BC29-B8A9-CA54-0C4FEA8223A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113D4FF4-6654-A32A-0539-600F96BA294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AF2F72A-FBFC-6EC3-9E45-42D40D607EB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602E8CD5-3633-D77F-D64A-BBF6D3429E2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a:t>
            </a:r>
          </a:p>
        </p:txBody>
      </p:sp>
      <p:sp>
        <p:nvSpPr>
          <p:cNvPr id="6" name="Footer Placeholder 5">
            <a:extLst>
              <a:ext uri="{FF2B5EF4-FFF2-40B4-BE49-F238E27FC236}">
                <a16:creationId xmlns:a16="http://schemas.microsoft.com/office/drawing/2014/main" id="{FD06AD19-6FDC-7F58-DCD6-DAF8DFB6079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4EE690C9-B7C9-0B42-CD3A-D4234A57362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53014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E6F2E-0850-BD28-DC4B-312E74E63E8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EC815D-FA80-F70E-79E2-3AC80059A32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7EC6BBE0-0D43-1DD1-453C-FD8F0AE83BC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18EA68C-B5CC-DCCB-DD54-D0B3E0B3C63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1C15758E-B104-0D5B-76CC-068BD110852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a:t>
            </a:r>
          </a:p>
        </p:txBody>
      </p:sp>
      <p:sp>
        <p:nvSpPr>
          <p:cNvPr id="6" name="Footer Placeholder 5">
            <a:extLst>
              <a:ext uri="{FF2B5EF4-FFF2-40B4-BE49-F238E27FC236}">
                <a16:creationId xmlns:a16="http://schemas.microsoft.com/office/drawing/2014/main" id="{747A7972-3D18-D1C4-F4EA-D0CA8FAB293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9911AA60-2896-FFB4-B0AC-EC61A59642A6}"/>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06998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E3C11F-4266-47CF-B431-DD567AF05192}" type="slidenum">
              <a:rPr lang="en-GB" altLang="en-US" smtClean="0"/>
              <a:pPr/>
              <a:t>47</a:t>
            </a:fld>
            <a:endParaRPr lang="en-GB" altLang="en-US" dirty="0"/>
          </a:p>
        </p:txBody>
      </p:sp>
    </p:spTree>
    <p:extLst>
      <p:ext uri="{BB962C8B-B14F-4D97-AF65-F5344CB8AC3E}">
        <p14:creationId xmlns:p14="http://schemas.microsoft.com/office/powerpoint/2010/main" val="282228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7E3A3D4C-801F-473D-B5F1-58EAE4BBA71E}" type="slidenum">
              <a:rPr lang="en-GB" altLang="en-US" smtClean="0">
                <a:solidFill>
                  <a:prstClr val="black"/>
                </a:solidFill>
              </a:rPr>
              <a:pPr/>
              <a:t>4</a:t>
            </a:fld>
            <a:endParaRPr lang="en-GB" altLang="en-US" dirty="0">
              <a:solidFill>
                <a:prstClr val="black"/>
              </a:solidFill>
            </a:endParaRPr>
          </a:p>
        </p:txBody>
      </p:sp>
    </p:spTree>
    <p:extLst>
      <p:ext uri="{BB962C8B-B14F-4D97-AF65-F5344CB8AC3E}">
        <p14:creationId xmlns:p14="http://schemas.microsoft.com/office/powerpoint/2010/main" val="384580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txBody>
          <a:bodyPr/>
          <a:lstStyle/>
          <a:p>
            <a:endParaRPr lang="en-US"/>
          </a:p>
        </p:txBody>
      </p:sp>
      <p:sp>
        <p:nvSpPr>
          <p:cNvPr id="78851" name="Rectangle 3"/>
          <p:cNvSpPr>
            <a:spLocks noGrp="1" noChangeArrowheads="1"/>
          </p:cNvSpPr>
          <p:nvPr>
            <p:ph type="body" idx="1"/>
          </p:nvPr>
        </p:nvSpPr>
        <p:spPr>
          <a:xfrm>
            <a:off x="945834" y="4478253"/>
            <a:ext cx="5194932" cy="4244826"/>
          </a:xfrm>
          <a:noFill/>
        </p:spPr>
        <p:txBody>
          <a:bodyPr/>
          <a:lstStyle/>
          <a:p>
            <a:pPr eaLnBrk="1" hangingPunct="1"/>
            <a:endParaRPr lang="en-CA" dirty="0">
              <a:ea typeface="ＭＳ Ｐゴシック" pitchFamily="34" charset="-128"/>
            </a:endParaRPr>
          </a:p>
        </p:txBody>
      </p:sp>
    </p:spTree>
    <p:extLst>
      <p:ext uri="{BB962C8B-B14F-4D97-AF65-F5344CB8AC3E}">
        <p14:creationId xmlns:p14="http://schemas.microsoft.com/office/powerpoint/2010/main" val="4127713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5166C4-5DFA-40FF-AD23-60B7CD8FB031}" type="slidenum">
              <a:rPr lang="en-US" smtClean="0"/>
              <a:t>9</a:t>
            </a:fld>
            <a:endParaRPr lang="en-US" dirty="0"/>
          </a:p>
        </p:txBody>
      </p:sp>
    </p:spTree>
    <p:extLst>
      <p:ext uri="{BB962C8B-B14F-4D97-AF65-F5344CB8AC3E}">
        <p14:creationId xmlns:p14="http://schemas.microsoft.com/office/powerpoint/2010/main" val="244521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E3C11F-4266-47CF-B431-DD567AF05192}" type="slidenum">
              <a:rPr lang="en-GB" altLang="en-US" smtClean="0"/>
              <a:pPr/>
              <a:t>11</a:t>
            </a:fld>
            <a:endParaRPr lang="en-GB" altLang="en-US" dirty="0"/>
          </a:p>
        </p:txBody>
      </p:sp>
    </p:spTree>
    <p:extLst>
      <p:ext uri="{BB962C8B-B14F-4D97-AF65-F5344CB8AC3E}">
        <p14:creationId xmlns:p14="http://schemas.microsoft.com/office/powerpoint/2010/main" val="389158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7AAA9-EDA8-2881-E30C-5C4682B494B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5FBB26-FF12-A844-F826-9E9D3AA5BAE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91612158-00DB-6022-C582-DCCDF504778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55D3E0E-280F-7518-3307-4F99B27E9E80}"/>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F94A3F6E-242F-66A4-EFF8-B408764629C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a:t>
            </a:r>
          </a:p>
        </p:txBody>
      </p:sp>
      <p:sp>
        <p:nvSpPr>
          <p:cNvPr id="6" name="Footer Placeholder 5">
            <a:extLst>
              <a:ext uri="{FF2B5EF4-FFF2-40B4-BE49-F238E27FC236}">
                <a16:creationId xmlns:a16="http://schemas.microsoft.com/office/drawing/2014/main" id="{CD43BDCF-B589-BD01-D119-67E170EEEA8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34D94B15-7875-0AB4-B5C2-D2959C74318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4085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8246E-BD42-1625-126B-10E4B81C63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229DF-E33A-0027-FCB9-EF95A8A288E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96FFC15-51F7-74DC-2656-7D391B1D3E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9F2373-A87E-A573-BB35-FD452EEB41A4}"/>
              </a:ext>
            </a:extLst>
          </p:cNvPr>
          <p:cNvSpPr>
            <a:spLocks noGrp="1"/>
          </p:cNvSpPr>
          <p:nvPr>
            <p:ph type="sldNum" sz="quarter" idx="5"/>
          </p:nvPr>
        </p:nvSpPr>
        <p:spPr/>
        <p:txBody>
          <a:bodyPr/>
          <a:lstStyle/>
          <a:p>
            <a:fld id="{A5E3C11F-4266-47CF-B431-DD567AF05192}" type="slidenum">
              <a:rPr lang="en-GB" altLang="en-US" smtClean="0"/>
              <a:pPr/>
              <a:t>13</a:t>
            </a:fld>
            <a:endParaRPr lang="en-GB" altLang="en-US" dirty="0"/>
          </a:p>
        </p:txBody>
      </p:sp>
    </p:spTree>
    <p:extLst>
      <p:ext uri="{BB962C8B-B14F-4D97-AF65-F5344CB8AC3E}">
        <p14:creationId xmlns:p14="http://schemas.microsoft.com/office/powerpoint/2010/main" val="3412367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D6F0F-D930-18B7-ACD4-FB0E91705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BB62CF-04E2-01E3-C7DA-A92E6AF6302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1F9DB2C-24D7-543B-424A-13BB607A72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3A4290-4D3E-FDB7-ADB6-1B5C5908E78C}"/>
              </a:ext>
            </a:extLst>
          </p:cNvPr>
          <p:cNvSpPr>
            <a:spLocks noGrp="1"/>
          </p:cNvSpPr>
          <p:nvPr>
            <p:ph type="sldNum" sz="quarter" idx="5"/>
          </p:nvPr>
        </p:nvSpPr>
        <p:spPr/>
        <p:txBody>
          <a:bodyPr/>
          <a:lstStyle/>
          <a:p>
            <a:fld id="{A5E3C11F-4266-47CF-B431-DD567AF05192}" type="slidenum">
              <a:rPr lang="en-GB" altLang="en-US" smtClean="0"/>
              <a:pPr/>
              <a:t>14</a:t>
            </a:fld>
            <a:endParaRPr lang="en-GB" altLang="en-US" dirty="0"/>
          </a:p>
        </p:txBody>
      </p:sp>
    </p:spTree>
    <p:extLst>
      <p:ext uri="{BB962C8B-B14F-4D97-AF65-F5344CB8AC3E}">
        <p14:creationId xmlns:p14="http://schemas.microsoft.com/office/powerpoint/2010/main" val="23665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B00E2-5E61-7FA2-8F71-3F791F16EB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6849C5-1BAB-9636-0285-CFFE906F401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96C3B83-3672-6FEF-C760-428F1A86DF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8512A9-A1E5-097A-D2CC-95424482CA45}"/>
              </a:ext>
            </a:extLst>
          </p:cNvPr>
          <p:cNvSpPr>
            <a:spLocks noGrp="1"/>
          </p:cNvSpPr>
          <p:nvPr>
            <p:ph type="sldNum" sz="quarter" idx="5"/>
          </p:nvPr>
        </p:nvSpPr>
        <p:spPr/>
        <p:txBody>
          <a:bodyPr/>
          <a:lstStyle/>
          <a:p>
            <a:fld id="{A5E3C11F-4266-47CF-B431-DD567AF05192}" type="slidenum">
              <a:rPr lang="en-GB" altLang="en-US" smtClean="0"/>
              <a:pPr/>
              <a:t>15</a:t>
            </a:fld>
            <a:endParaRPr lang="en-GB" altLang="en-US" dirty="0"/>
          </a:p>
        </p:txBody>
      </p:sp>
    </p:spTree>
    <p:extLst>
      <p:ext uri="{BB962C8B-B14F-4D97-AF65-F5344CB8AC3E}">
        <p14:creationId xmlns:p14="http://schemas.microsoft.com/office/powerpoint/2010/main" val="276169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90D7-7E7C-0363-5180-C4BB2652EE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36B25A-641D-994C-3FED-385A8836EF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B2C81C-D93D-FD9C-EDFE-B2D3B5070625}"/>
              </a:ext>
            </a:extLst>
          </p:cNvPr>
          <p:cNvSpPr>
            <a:spLocks noGrp="1"/>
          </p:cNvSpPr>
          <p:nvPr>
            <p:ph type="dt" sz="half" idx="10"/>
          </p:nvPr>
        </p:nvSpPr>
        <p:spPr/>
        <p:txBody>
          <a:bodyPr/>
          <a:lstStyle/>
          <a:p>
            <a:fld id="{2F21F7C5-5B00-4779-9348-2A50C4E2B13E}" type="datetimeFigureOut">
              <a:rPr lang="en-US" smtClean="0"/>
              <a:t>3/25/2026</a:t>
            </a:fld>
            <a:endParaRPr lang="en-US" dirty="0"/>
          </a:p>
        </p:txBody>
      </p:sp>
      <p:sp>
        <p:nvSpPr>
          <p:cNvPr id="5" name="Footer Placeholder 4">
            <a:extLst>
              <a:ext uri="{FF2B5EF4-FFF2-40B4-BE49-F238E27FC236}">
                <a16:creationId xmlns:a16="http://schemas.microsoft.com/office/drawing/2014/main" id="{E6584A11-E73B-8F1D-927D-1EBEA407AD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DEA623-E7C7-CD2F-DD26-03C950DE67F3}"/>
              </a:ext>
            </a:extLst>
          </p:cNvPr>
          <p:cNvSpPr>
            <a:spLocks noGrp="1"/>
          </p:cNvSpPr>
          <p:nvPr>
            <p:ph type="sldNum" sz="quarter" idx="12"/>
          </p:nvPr>
        </p:nvSpPr>
        <p:spPr/>
        <p:txBody>
          <a:bodyPr/>
          <a:lstStyle/>
          <a:p>
            <a:fld id="{55CB99D3-6254-477E-B610-54F7AB977694}" type="slidenum">
              <a:rPr lang="en-US" smtClean="0"/>
              <a:t>‹#›</a:t>
            </a:fld>
            <a:endParaRPr lang="en-US" dirty="0"/>
          </a:p>
        </p:txBody>
      </p:sp>
    </p:spTree>
    <p:extLst>
      <p:ext uri="{BB962C8B-B14F-4D97-AF65-F5344CB8AC3E}">
        <p14:creationId xmlns:p14="http://schemas.microsoft.com/office/powerpoint/2010/main" val="196607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5FE1-62A1-53AE-A87A-18DA8F35E4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E2BE18-2790-E075-1BA9-98001D0C0C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83E96-1F45-58A7-22A6-1D4754F01B89}"/>
              </a:ext>
            </a:extLst>
          </p:cNvPr>
          <p:cNvSpPr>
            <a:spLocks noGrp="1"/>
          </p:cNvSpPr>
          <p:nvPr>
            <p:ph type="dt" sz="half" idx="10"/>
          </p:nvPr>
        </p:nvSpPr>
        <p:spPr/>
        <p:txBody>
          <a:bodyPr/>
          <a:lstStyle/>
          <a:p>
            <a:fld id="{2F21F7C5-5B00-4779-9348-2A50C4E2B13E}" type="datetimeFigureOut">
              <a:rPr lang="en-US" smtClean="0"/>
              <a:t>3/25/2026</a:t>
            </a:fld>
            <a:endParaRPr lang="en-US" dirty="0"/>
          </a:p>
        </p:txBody>
      </p:sp>
      <p:sp>
        <p:nvSpPr>
          <p:cNvPr id="5" name="Footer Placeholder 4">
            <a:extLst>
              <a:ext uri="{FF2B5EF4-FFF2-40B4-BE49-F238E27FC236}">
                <a16:creationId xmlns:a16="http://schemas.microsoft.com/office/drawing/2014/main" id="{0914466D-B702-366D-07FA-F27F2CDDC9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96942F-8C3F-3AB5-1F8B-4CE58A2C0FA1}"/>
              </a:ext>
            </a:extLst>
          </p:cNvPr>
          <p:cNvSpPr>
            <a:spLocks noGrp="1"/>
          </p:cNvSpPr>
          <p:nvPr>
            <p:ph type="sldNum" sz="quarter" idx="12"/>
          </p:nvPr>
        </p:nvSpPr>
        <p:spPr/>
        <p:txBody>
          <a:bodyPr/>
          <a:lstStyle/>
          <a:p>
            <a:fld id="{55CB99D3-6254-477E-B610-54F7AB977694}" type="slidenum">
              <a:rPr lang="en-US" smtClean="0"/>
              <a:t>‹#›</a:t>
            </a:fld>
            <a:endParaRPr lang="en-US" dirty="0"/>
          </a:p>
        </p:txBody>
      </p:sp>
    </p:spTree>
    <p:extLst>
      <p:ext uri="{BB962C8B-B14F-4D97-AF65-F5344CB8AC3E}">
        <p14:creationId xmlns:p14="http://schemas.microsoft.com/office/powerpoint/2010/main" val="337788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23CBB3-C9BB-158D-1F1F-4B6E45FACD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9377B8-2ACC-8CC7-2704-06F10E1D2D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BB1DE-14E9-D357-F076-1EC2472EA662}"/>
              </a:ext>
            </a:extLst>
          </p:cNvPr>
          <p:cNvSpPr>
            <a:spLocks noGrp="1"/>
          </p:cNvSpPr>
          <p:nvPr>
            <p:ph type="dt" sz="half" idx="10"/>
          </p:nvPr>
        </p:nvSpPr>
        <p:spPr/>
        <p:txBody>
          <a:bodyPr/>
          <a:lstStyle/>
          <a:p>
            <a:fld id="{2F21F7C5-5B00-4779-9348-2A50C4E2B13E}" type="datetimeFigureOut">
              <a:rPr lang="en-US" smtClean="0"/>
              <a:t>3/25/2026</a:t>
            </a:fld>
            <a:endParaRPr lang="en-US" dirty="0"/>
          </a:p>
        </p:txBody>
      </p:sp>
      <p:sp>
        <p:nvSpPr>
          <p:cNvPr id="5" name="Footer Placeholder 4">
            <a:extLst>
              <a:ext uri="{FF2B5EF4-FFF2-40B4-BE49-F238E27FC236}">
                <a16:creationId xmlns:a16="http://schemas.microsoft.com/office/drawing/2014/main" id="{A2D5E0A0-4221-C996-3FEE-4303B7A62E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0F11E9-47F9-3C74-7FD1-541D0961FC3D}"/>
              </a:ext>
            </a:extLst>
          </p:cNvPr>
          <p:cNvSpPr>
            <a:spLocks noGrp="1"/>
          </p:cNvSpPr>
          <p:nvPr>
            <p:ph type="sldNum" sz="quarter" idx="12"/>
          </p:nvPr>
        </p:nvSpPr>
        <p:spPr/>
        <p:txBody>
          <a:bodyPr/>
          <a:lstStyle/>
          <a:p>
            <a:fld id="{55CB99D3-6254-477E-B610-54F7AB977694}" type="slidenum">
              <a:rPr lang="en-US" smtClean="0"/>
              <a:t>‹#›</a:t>
            </a:fld>
            <a:endParaRPr lang="en-US" dirty="0"/>
          </a:p>
        </p:txBody>
      </p:sp>
    </p:spTree>
    <p:extLst>
      <p:ext uri="{BB962C8B-B14F-4D97-AF65-F5344CB8AC3E}">
        <p14:creationId xmlns:p14="http://schemas.microsoft.com/office/powerpoint/2010/main" val="299795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userDrawn="1">
  <p:cSld name="1_Two Content">
    <p:spTree>
      <p:nvGrpSpPr>
        <p:cNvPr id="1" name="Shape 57"/>
        <p:cNvGrpSpPr/>
        <p:nvPr/>
      </p:nvGrpSpPr>
      <p:grpSpPr>
        <a:xfrm>
          <a:off x="0" y="0"/>
          <a:ext cx="0" cy="0"/>
          <a:chOff x="0" y="0"/>
          <a:chExt cx="0" cy="0"/>
        </a:xfrm>
      </p:grpSpPr>
      <p:sp>
        <p:nvSpPr>
          <p:cNvPr id="59" name="Google Shape;59;p37"/>
          <p:cNvSpPr txBox="1">
            <a:spLocks noGrp="1"/>
          </p:cNvSpPr>
          <p:nvPr>
            <p:ph type="body" idx="1"/>
          </p:nvPr>
        </p:nvSpPr>
        <p:spPr>
          <a:xfrm>
            <a:off x="838200" y="1431636"/>
            <a:ext cx="10515600" cy="4745327"/>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dirty="0"/>
          </a:p>
        </p:txBody>
      </p:sp>
      <p:sp>
        <p:nvSpPr>
          <p:cNvPr id="61" name="Google Shape;61;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 name="Google Shape;62;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58" name="Google Shape;58;p37"/>
          <p:cNvSpPr txBox="1">
            <a:spLocks noGrp="1"/>
          </p:cNvSpPr>
          <p:nvPr>
            <p:ph type="title"/>
          </p:nvPr>
        </p:nvSpPr>
        <p:spPr>
          <a:xfrm>
            <a:off x="225640" y="145429"/>
            <a:ext cx="10515600" cy="6128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bg1"/>
                </a:solidFill>
                <a:latin typeface="UtilityOT-Medium" panose="020B0604030101020102"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3" name="그림 2">
            <a:extLst>
              <a:ext uri="{FF2B5EF4-FFF2-40B4-BE49-F238E27FC236}">
                <a16:creationId xmlns:a16="http://schemas.microsoft.com/office/drawing/2014/main" id="{7D4331F9-FB29-8FFF-9F09-E1FF2349B7D7}"/>
              </a:ext>
            </a:extLst>
          </p:cNvPr>
          <p:cNvPicPr>
            <a:picLocks noChangeAspect="1"/>
          </p:cNvPicPr>
          <p:nvPr userDrawn="1"/>
        </p:nvPicPr>
        <p:blipFill>
          <a:blip r:embed="rId2"/>
          <a:stretch>
            <a:fillRect/>
          </a:stretch>
        </p:blipFill>
        <p:spPr>
          <a:xfrm>
            <a:off x="0" y="-16932"/>
            <a:ext cx="12192000" cy="897466"/>
          </a:xfrm>
          <a:prstGeom prst="rect">
            <a:avLst/>
          </a:prstGeom>
        </p:spPr>
      </p:pic>
    </p:spTree>
    <p:extLst>
      <p:ext uri="{BB962C8B-B14F-4D97-AF65-F5344CB8AC3E}">
        <p14:creationId xmlns:p14="http://schemas.microsoft.com/office/powerpoint/2010/main" val="115282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DC76-4613-5A27-AE5A-B23D58A4D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2036E-AB65-8449-AF2E-3DB7F7C87C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86EBF-75FD-0426-14C1-DBA77E57D634}"/>
              </a:ext>
            </a:extLst>
          </p:cNvPr>
          <p:cNvSpPr>
            <a:spLocks noGrp="1"/>
          </p:cNvSpPr>
          <p:nvPr>
            <p:ph type="dt" sz="half" idx="10"/>
          </p:nvPr>
        </p:nvSpPr>
        <p:spPr/>
        <p:txBody>
          <a:bodyPr/>
          <a:lstStyle/>
          <a:p>
            <a:fld id="{2F21F7C5-5B00-4779-9348-2A50C4E2B13E}" type="datetimeFigureOut">
              <a:rPr lang="en-US" smtClean="0"/>
              <a:t>3/25/2026</a:t>
            </a:fld>
            <a:endParaRPr lang="en-US" dirty="0"/>
          </a:p>
        </p:txBody>
      </p:sp>
      <p:sp>
        <p:nvSpPr>
          <p:cNvPr id="5" name="Footer Placeholder 4">
            <a:extLst>
              <a:ext uri="{FF2B5EF4-FFF2-40B4-BE49-F238E27FC236}">
                <a16:creationId xmlns:a16="http://schemas.microsoft.com/office/drawing/2014/main" id="{EB635A71-5BD4-8015-A7DC-340CD5380B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AAB0F4-0B03-A65D-E5BC-1DD0B4C01AF7}"/>
              </a:ext>
            </a:extLst>
          </p:cNvPr>
          <p:cNvSpPr>
            <a:spLocks noGrp="1"/>
          </p:cNvSpPr>
          <p:nvPr>
            <p:ph type="sldNum" sz="quarter" idx="12"/>
          </p:nvPr>
        </p:nvSpPr>
        <p:spPr/>
        <p:txBody>
          <a:bodyPr/>
          <a:lstStyle/>
          <a:p>
            <a:fld id="{55CB99D3-6254-477E-B610-54F7AB977694}" type="slidenum">
              <a:rPr lang="en-US" smtClean="0"/>
              <a:t>‹#›</a:t>
            </a:fld>
            <a:endParaRPr lang="en-US" dirty="0"/>
          </a:p>
        </p:txBody>
      </p:sp>
    </p:spTree>
    <p:extLst>
      <p:ext uri="{BB962C8B-B14F-4D97-AF65-F5344CB8AC3E}">
        <p14:creationId xmlns:p14="http://schemas.microsoft.com/office/powerpoint/2010/main" val="259621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88943-DEEA-765D-0D0F-2813F262BD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B5F5E9-E40D-AD6C-7BD7-631554E10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B20550-846F-9AC2-A629-4F9E83967B14}"/>
              </a:ext>
            </a:extLst>
          </p:cNvPr>
          <p:cNvSpPr>
            <a:spLocks noGrp="1"/>
          </p:cNvSpPr>
          <p:nvPr>
            <p:ph type="dt" sz="half" idx="10"/>
          </p:nvPr>
        </p:nvSpPr>
        <p:spPr/>
        <p:txBody>
          <a:bodyPr/>
          <a:lstStyle/>
          <a:p>
            <a:fld id="{2F21F7C5-5B00-4779-9348-2A50C4E2B13E}" type="datetimeFigureOut">
              <a:rPr lang="en-US" smtClean="0"/>
              <a:t>3/25/2026</a:t>
            </a:fld>
            <a:endParaRPr lang="en-US" dirty="0"/>
          </a:p>
        </p:txBody>
      </p:sp>
      <p:sp>
        <p:nvSpPr>
          <p:cNvPr id="5" name="Footer Placeholder 4">
            <a:extLst>
              <a:ext uri="{FF2B5EF4-FFF2-40B4-BE49-F238E27FC236}">
                <a16:creationId xmlns:a16="http://schemas.microsoft.com/office/drawing/2014/main" id="{D923A80A-13CD-8B6B-DA9B-AB26548AD6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0009C0-1A45-D00D-EEAB-2FD94D15D03E}"/>
              </a:ext>
            </a:extLst>
          </p:cNvPr>
          <p:cNvSpPr>
            <a:spLocks noGrp="1"/>
          </p:cNvSpPr>
          <p:nvPr>
            <p:ph type="sldNum" sz="quarter" idx="12"/>
          </p:nvPr>
        </p:nvSpPr>
        <p:spPr/>
        <p:txBody>
          <a:bodyPr/>
          <a:lstStyle/>
          <a:p>
            <a:fld id="{55CB99D3-6254-477E-B610-54F7AB977694}" type="slidenum">
              <a:rPr lang="en-US" smtClean="0"/>
              <a:t>‹#›</a:t>
            </a:fld>
            <a:endParaRPr lang="en-US" dirty="0"/>
          </a:p>
        </p:txBody>
      </p:sp>
    </p:spTree>
    <p:extLst>
      <p:ext uri="{BB962C8B-B14F-4D97-AF65-F5344CB8AC3E}">
        <p14:creationId xmlns:p14="http://schemas.microsoft.com/office/powerpoint/2010/main" val="65009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932D-26EF-7234-CE43-660082EFD8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369756-217F-C0C0-7D72-5F7E91E3A4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0C036A-6067-C190-B5DD-CF7D5DDD12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D9BAEF-0F4B-C78E-EE76-A6AA1C9FFE31}"/>
              </a:ext>
            </a:extLst>
          </p:cNvPr>
          <p:cNvSpPr>
            <a:spLocks noGrp="1"/>
          </p:cNvSpPr>
          <p:nvPr>
            <p:ph type="dt" sz="half" idx="10"/>
          </p:nvPr>
        </p:nvSpPr>
        <p:spPr/>
        <p:txBody>
          <a:bodyPr/>
          <a:lstStyle/>
          <a:p>
            <a:fld id="{2F21F7C5-5B00-4779-9348-2A50C4E2B13E}" type="datetimeFigureOut">
              <a:rPr lang="en-US" smtClean="0"/>
              <a:t>3/25/2026</a:t>
            </a:fld>
            <a:endParaRPr lang="en-US" dirty="0"/>
          </a:p>
        </p:txBody>
      </p:sp>
      <p:sp>
        <p:nvSpPr>
          <p:cNvPr id="6" name="Footer Placeholder 5">
            <a:extLst>
              <a:ext uri="{FF2B5EF4-FFF2-40B4-BE49-F238E27FC236}">
                <a16:creationId xmlns:a16="http://schemas.microsoft.com/office/drawing/2014/main" id="{93A4E524-0700-1873-10FF-97E26A6C5D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613B3A-9836-C6B2-77E8-6C2C64C2CF59}"/>
              </a:ext>
            </a:extLst>
          </p:cNvPr>
          <p:cNvSpPr>
            <a:spLocks noGrp="1"/>
          </p:cNvSpPr>
          <p:nvPr>
            <p:ph type="sldNum" sz="quarter" idx="12"/>
          </p:nvPr>
        </p:nvSpPr>
        <p:spPr/>
        <p:txBody>
          <a:bodyPr/>
          <a:lstStyle/>
          <a:p>
            <a:fld id="{55CB99D3-6254-477E-B610-54F7AB977694}" type="slidenum">
              <a:rPr lang="en-US" smtClean="0"/>
              <a:t>‹#›</a:t>
            </a:fld>
            <a:endParaRPr lang="en-US" dirty="0"/>
          </a:p>
        </p:txBody>
      </p:sp>
    </p:spTree>
    <p:extLst>
      <p:ext uri="{BB962C8B-B14F-4D97-AF65-F5344CB8AC3E}">
        <p14:creationId xmlns:p14="http://schemas.microsoft.com/office/powerpoint/2010/main" val="207648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ED4F-8FFC-4AF8-4CC1-2CB1A5DBCA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14A7B-887F-2FC5-4C45-826D96054C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B537E4-2DBA-6A74-895B-EE77B9EAA0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B14E89-6937-3FCC-B055-E214C9384A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614BD-3CC7-E69A-AD90-FD277572AA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264AA7-A65C-F28F-DBE1-EC06EBE60824}"/>
              </a:ext>
            </a:extLst>
          </p:cNvPr>
          <p:cNvSpPr>
            <a:spLocks noGrp="1"/>
          </p:cNvSpPr>
          <p:nvPr>
            <p:ph type="dt" sz="half" idx="10"/>
          </p:nvPr>
        </p:nvSpPr>
        <p:spPr/>
        <p:txBody>
          <a:bodyPr/>
          <a:lstStyle/>
          <a:p>
            <a:fld id="{2F21F7C5-5B00-4779-9348-2A50C4E2B13E}" type="datetimeFigureOut">
              <a:rPr lang="en-US" smtClean="0"/>
              <a:t>3/25/2026</a:t>
            </a:fld>
            <a:endParaRPr lang="en-US" dirty="0"/>
          </a:p>
        </p:txBody>
      </p:sp>
      <p:sp>
        <p:nvSpPr>
          <p:cNvPr id="8" name="Footer Placeholder 7">
            <a:extLst>
              <a:ext uri="{FF2B5EF4-FFF2-40B4-BE49-F238E27FC236}">
                <a16:creationId xmlns:a16="http://schemas.microsoft.com/office/drawing/2014/main" id="{519F8DA1-0F7C-F319-D5DD-7A5C68EB46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22A09C8-516A-8EBF-C517-ECD8924DBFD8}"/>
              </a:ext>
            </a:extLst>
          </p:cNvPr>
          <p:cNvSpPr>
            <a:spLocks noGrp="1"/>
          </p:cNvSpPr>
          <p:nvPr>
            <p:ph type="sldNum" sz="quarter" idx="12"/>
          </p:nvPr>
        </p:nvSpPr>
        <p:spPr/>
        <p:txBody>
          <a:bodyPr/>
          <a:lstStyle/>
          <a:p>
            <a:fld id="{55CB99D3-6254-477E-B610-54F7AB977694}" type="slidenum">
              <a:rPr lang="en-US" smtClean="0"/>
              <a:t>‹#›</a:t>
            </a:fld>
            <a:endParaRPr lang="en-US" dirty="0"/>
          </a:p>
        </p:txBody>
      </p:sp>
    </p:spTree>
    <p:extLst>
      <p:ext uri="{BB962C8B-B14F-4D97-AF65-F5344CB8AC3E}">
        <p14:creationId xmlns:p14="http://schemas.microsoft.com/office/powerpoint/2010/main" val="620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B060-1417-9F16-B1C9-34E16FEE57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025135-C26D-9089-F81D-6F8A59CAFB08}"/>
              </a:ext>
            </a:extLst>
          </p:cNvPr>
          <p:cNvSpPr>
            <a:spLocks noGrp="1"/>
          </p:cNvSpPr>
          <p:nvPr>
            <p:ph type="dt" sz="half" idx="10"/>
          </p:nvPr>
        </p:nvSpPr>
        <p:spPr/>
        <p:txBody>
          <a:bodyPr/>
          <a:lstStyle/>
          <a:p>
            <a:fld id="{2F21F7C5-5B00-4779-9348-2A50C4E2B13E}" type="datetimeFigureOut">
              <a:rPr lang="en-US" smtClean="0"/>
              <a:t>3/25/2026</a:t>
            </a:fld>
            <a:endParaRPr lang="en-US" dirty="0"/>
          </a:p>
        </p:txBody>
      </p:sp>
      <p:sp>
        <p:nvSpPr>
          <p:cNvPr id="4" name="Footer Placeholder 3">
            <a:extLst>
              <a:ext uri="{FF2B5EF4-FFF2-40B4-BE49-F238E27FC236}">
                <a16:creationId xmlns:a16="http://schemas.microsoft.com/office/drawing/2014/main" id="{DD85DB2C-9FC7-373C-6B18-715E653415D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7C79CBA-349F-0A7D-7CBD-28C86CE72632}"/>
              </a:ext>
            </a:extLst>
          </p:cNvPr>
          <p:cNvSpPr>
            <a:spLocks noGrp="1"/>
          </p:cNvSpPr>
          <p:nvPr>
            <p:ph type="sldNum" sz="quarter" idx="12"/>
          </p:nvPr>
        </p:nvSpPr>
        <p:spPr/>
        <p:txBody>
          <a:bodyPr/>
          <a:lstStyle/>
          <a:p>
            <a:fld id="{55CB99D3-6254-477E-B610-54F7AB977694}" type="slidenum">
              <a:rPr lang="en-US" smtClean="0"/>
              <a:t>‹#›</a:t>
            </a:fld>
            <a:endParaRPr lang="en-US" dirty="0"/>
          </a:p>
        </p:txBody>
      </p:sp>
    </p:spTree>
    <p:extLst>
      <p:ext uri="{BB962C8B-B14F-4D97-AF65-F5344CB8AC3E}">
        <p14:creationId xmlns:p14="http://schemas.microsoft.com/office/powerpoint/2010/main" val="55771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087BF9-702C-E973-6910-18EDFC7896F7}"/>
              </a:ext>
            </a:extLst>
          </p:cNvPr>
          <p:cNvSpPr>
            <a:spLocks noGrp="1"/>
          </p:cNvSpPr>
          <p:nvPr>
            <p:ph type="dt" sz="half" idx="10"/>
          </p:nvPr>
        </p:nvSpPr>
        <p:spPr/>
        <p:txBody>
          <a:bodyPr/>
          <a:lstStyle/>
          <a:p>
            <a:fld id="{2F21F7C5-5B00-4779-9348-2A50C4E2B13E}" type="datetimeFigureOut">
              <a:rPr lang="en-US" smtClean="0"/>
              <a:t>3/25/2026</a:t>
            </a:fld>
            <a:endParaRPr lang="en-US" dirty="0"/>
          </a:p>
        </p:txBody>
      </p:sp>
      <p:sp>
        <p:nvSpPr>
          <p:cNvPr id="3" name="Footer Placeholder 2">
            <a:extLst>
              <a:ext uri="{FF2B5EF4-FFF2-40B4-BE49-F238E27FC236}">
                <a16:creationId xmlns:a16="http://schemas.microsoft.com/office/drawing/2014/main" id="{436CFE0C-F651-0175-2056-16BE380EDD5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89CF05-CFFA-A719-0FEA-E3CAFCEBCEA8}"/>
              </a:ext>
            </a:extLst>
          </p:cNvPr>
          <p:cNvSpPr>
            <a:spLocks noGrp="1"/>
          </p:cNvSpPr>
          <p:nvPr>
            <p:ph type="sldNum" sz="quarter" idx="12"/>
          </p:nvPr>
        </p:nvSpPr>
        <p:spPr/>
        <p:txBody>
          <a:bodyPr/>
          <a:lstStyle/>
          <a:p>
            <a:fld id="{55CB99D3-6254-477E-B610-54F7AB977694}" type="slidenum">
              <a:rPr lang="en-US" smtClean="0"/>
              <a:t>‹#›</a:t>
            </a:fld>
            <a:endParaRPr lang="en-US" dirty="0"/>
          </a:p>
        </p:txBody>
      </p:sp>
    </p:spTree>
    <p:extLst>
      <p:ext uri="{BB962C8B-B14F-4D97-AF65-F5344CB8AC3E}">
        <p14:creationId xmlns:p14="http://schemas.microsoft.com/office/powerpoint/2010/main" val="190645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032A4-2FC0-EBA0-BE32-BFBF8BBE0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E60A4E-9B98-4D8C-417E-CC5E555DB4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19B378-78F9-4D1E-03DF-7963EC680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01117A-220F-176D-33DE-5DE88D2FB743}"/>
              </a:ext>
            </a:extLst>
          </p:cNvPr>
          <p:cNvSpPr>
            <a:spLocks noGrp="1"/>
          </p:cNvSpPr>
          <p:nvPr>
            <p:ph type="dt" sz="half" idx="10"/>
          </p:nvPr>
        </p:nvSpPr>
        <p:spPr/>
        <p:txBody>
          <a:bodyPr/>
          <a:lstStyle/>
          <a:p>
            <a:fld id="{2F21F7C5-5B00-4779-9348-2A50C4E2B13E}" type="datetimeFigureOut">
              <a:rPr lang="en-US" smtClean="0"/>
              <a:t>3/25/2026</a:t>
            </a:fld>
            <a:endParaRPr lang="en-US" dirty="0"/>
          </a:p>
        </p:txBody>
      </p:sp>
      <p:sp>
        <p:nvSpPr>
          <p:cNvPr id="6" name="Footer Placeholder 5">
            <a:extLst>
              <a:ext uri="{FF2B5EF4-FFF2-40B4-BE49-F238E27FC236}">
                <a16:creationId xmlns:a16="http://schemas.microsoft.com/office/drawing/2014/main" id="{A0CCE5FD-4F23-3C6B-4968-E928F2548E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8CCE78-9660-8D4B-AE58-C2C23E8FF2FF}"/>
              </a:ext>
            </a:extLst>
          </p:cNvPr>
          <p:cNvSpPr>
            <a:spLocks noGrp="1"/>
          </p:cNvSpPr>
          <p:nvPr>
            <p:ph type="sldNum" sz="quarter" idx="12"/>
          </p:nvPr>
        </p:nvSpPr>
        <p:spPr/>
        <p:txBody>
          <a:bodyPr/>
          <a:lstStyle/>
          <a:p>
            <a:fld id="{55CB99D3-6254-477E-B610-54F7AB977694}" type="slidenum">
              <a:rPr lang="en-US" smtClean="0"/>
              <a:t>‹#›</a:t>
            </a:fld>
            <a:endParaRPr lang="en-US" dirty="0"/>
          </a:p>
        </p:txBody>
      </p:sp>
    </p:spTree>
    <p:extLst>
      <p:ext uri="{BB962C8B-B14F-4D97-AF65-F5344CB8AC3E}">
        <p14:creationId xmlns:p14="http://schemas.microsoft.com/office/powerpoint/2010/main" val="96344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D483-CAB7-AEEF-C433-0807F368B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53DDFF-1512-E335-BA3E-A5B1F21B9B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E65512F-9BF2-B352-41F3-13B85425DF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2C266D-B2E3-9EE5-1578-80E09EB3EACB}"/>
              </a:ext>
            </a:extLst>
          </p:cNvPr>
          <p:cNvSpPr>
            <a:spLocks noGrp="1"/>
          </p:cNvSpPr>
          <p:nvPr>
            <p:ph type="dt" sz="half" idx="10"/>
          </p:nvPr>
        </p:nvSpPr>
        <p:spPr/>
        <p:txBody>
          <a:bodyPr/>
          <a:lstStyle/>
          <a:p>
            <a:fld id="{2F21F7C5-5B00-4779-9348-2A50C4E2B13E}" type="datetimeFigureOut">
              <a:rPr lang="en-US" smtClean="0"/>
              <a:t>3/25/2026</a:t>
            </a:fld>
            <a:endParaRPr lang="en-US" dirty="0"/>
          </a:p>
        </p:txBody>
      </p:sp>
      <p:sp>
        <p:nvSpPr>
          <p:cNvPr id="6" name="Footer Placeholder 5">
            <a:extLst>
              <a:ext uri="{FF2B5EF4-FFF2-40B4-BE49-F238E27FC236}">
                <a16:creationId xmlns:a16="http://schemas.microsoft.com/office/drawing/2014/main" id="{2D259162-2A74-AFDB-574C-C2B3006E8D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3CE54F-C942-A738-7A85-FD11E7AE8C65}"/>
              </a:ext>
            </a:extLst>
          </p:cNvPr>
          <p:cNvSpPr>
            <a:spLocks noGrp="1"/>
          </p:cNvSpPr>
          <p:nvPr>
            <p:ph type="sldNum" sz="quarter" idx="12"/>
          </p:nvPr>
        </p:nvSpPr>
        <p:spPr/>
        <p:txBody>
          <a:bodyPr/>
          <a:lstStyle/>
          <a:p>
            <a:fld id="{55CB99D3-6254-477E-B610-54F7AB977694}" type="slidenum">
              <a:rPr lang="en-US" smtClean="0"/>
              <a:t>‹#›</a:t>
            </a:fld>
            <a:endParaRPr lang="en-US" dirty="0"/>
          </a:p>
        </p:txBody>
      </p:sp>
    </p:spTree>
    <p:extLst>
      <p:ext uri="{BB962C8B-B14F-4D97-AF65-F5344CB8AC3E}">
        <p14:creationId xmlns:p14="http://schemas.microsoft.com/office/powerpoint/2010/main" val="349511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BCAF8E-69C5-1C54-3B23-6CD0ACBA07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BE58D8-322B-85DE-C117-D154DBD4D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65F85-716C-2033-6A4F-D1D003874B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1F7C5-5B00-4779-9348-2A50C4E2B13E}" type="datetimeFigureOut">
              <a:rPr lang="en-US" smtClean="0"/>
              <a:t>3/25/2026</a:t>
            </a:fld>
            <a:endParaRPr lang="en-US" dirty="0"/>
          </a:p>
        </p:txBody>
      </p:sp>
      <p:sp>
        <p:nvSpPr>
          <p:cNvPr id="5" name="Footer Placeholder 4">
            <a:extLst>
              <a:ext uri="{FF2B5EF4-FFF2-40B4-BE49-F238E27FC236}">
                <a16:creationId xmlns:a16="http://schemas.microsoft.com/office/drawing/2014/main" id="{5DCB87B8-7B05-32FB-B9CE-32B89A49EE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EA668D-6989-3BA9-A4A4-2D60425474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B99D3-6254-477E-B610-54F7AB977694}" type="slidenum">
              <a:rPr lang="en-US" smtClean="0"/>
              <a:t>‹#›</a:t>
            </a:fld>
            <a:endParaRPr lang="en-US" dirty="0"/>
          </a:p>
        </p:txBody>
      </p:sp>
    </p:spTree>
    <p:extLst>
      <p:ext uri="{BB962C8B-B14F-4D97-AF65-F5344CB8AC3E}">
        <p14:creationId xmlns:p14="http://schemas.microsoft.com/office/powerpoint/2010/main" val="411021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da.gov/animal-veterinary/national-antimicrobial-resistance-monitoring-system/narms-now-integrated-dat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lsi.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eucast.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hyperlink" Target="http://www.dhis2.org/" TargetMode="External"/><Relationship Id="rId3" Type="http://schemas.openxmlformats.org/officeDocument/2006/relationships/image" Target="../media/image19.png"/><Relationship Id="rId7" Type="http://schemas.openxmlformats.org/officeDocument/2006/relationships/hyperlink" Target="http://www.amass.website/"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6.svg"/><Relationship Id="rId4" Type="http://schemas.openxmlformats.org/officeDocument/2006/relationships/image" Target="../media/image20.png"/><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wmf"/></Relationships>
</file>

<file path=ppt/slides/_rels/slide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88409" y="558320"/>
            <a:ext cx="11649591" cy="738664"/>
          </a:xfrm>
          <a:prstGeom prst="rect">
            <a:avLst/>
          </a:prstGeom>
        </p:spPr>
        <p:txBody>
          <a:bodyPr wrap="square" lIns="0" tIns="0" rIns="0" bIns="0" rtlCol="0" anchor="ctr" anchorCtr="1">
            <a:spAutoFit/>
          </a:bodyPr>
          <a:lstStyle/>
          <a:p>
            <a:pPr algn="ctr"/>
            <a:r>
              <a:rPr lang="en-US" sz="4800" spc="-42" dirty="0">
                <a:solidFill>
                  <a:srgbClr val="0B3A7F"/>
                </a:solidFill>
                <a:latin typeface="Atkinson Hyperlegible" pitchFamily="2" charset="0"/>
                <a:ea typeface="Tahoma" panose="020B0604030504040204" pitchFamily="34" charset="0"/>
                <a:cs typeface="Tahoma" panose="020B0604030504040204" pitchFamily="34" charset="0"/>
              </a:rPr>
              <a:t>WHONET and One Health Applications</a:t>
            </a:r>
          </a:p>
        </p:txBody>
      </p:sp>
      <p:sp>
        <p:nvSpPr>
          <p:cNvPr id="6" name="TextBox 6"/>
          <p:cNvSpPr txBox="1"/>
          <p:nvPr/>
        </p:nvSpPr>
        <p:spPr>
          <a:xfrm>
            <a:off x="4598373" y="4068564"/>
            <a:ext cx="7186849" cy="2154436"/>
          </a:xfrm>
          <a:prstGeom prst="rect">
            <a:avLst/>
          </a:prstGeom>
        </p:spPr>
        <p:txBody>
          <a:bodyPr wrap="square" lIns="0" tIns="0" rIns="0" bIns="0" rtlCol="0" anchor="t">
            <a:spAutoFit/>
          </a:bodyPr>
          <a:lstStyle/>
          <a:p>
            <a:r>
              <a:rPr lang="en-US" sz="2800" spc="-35" dirty="0">
                <a:solidFill>
                  <a:srgbClr val="000066"/>
                </a:solidFill>
                <a:latin typeface="Atkinson Hyperlegible" pitchFamily="2" charset="0"/>
                <a:ea typeface="Tahoma" panose="020B0604030504040204" pitchFamily="34" charset="0"/>
                <a:cs typeface="Tahoma" panose="020B0604030504040204" pitchFamily="34" charset="0"/>
              </a:rPr>
              <a:t>Division of Infectious Diseases, Brigham and Women’s Hospital, Boston, United States</a:t>
            </a:r>
          </a:p>
          <a:p>
            <a:endParaRPr lang="en-US" sz="2800" spc="-35" dirty="0">
              <a:solidFill>
                <a:srgbClr val="000066"/>
              </a:solidFill>
              <a:latin typeface="Atkinson Hyperlegible" pitchFamily="2" charset="0"/>
              <a:ea typeface="Tahoma" panose="020B0604030504040204" pitchFamily="34" charset="0"/>
              <a:cs typeface="Tahoma" panose="020B0604030504040204" pitchFamily="34" charset="0"/>
            </a:endParaRPr>
          </a:p>
          <a:p>
            <a:r>
              <a:rPr lang="en-US" sz="2800" spc="-35" dirty="0">
                <a:solidFill>
                  <a:srgbClr val="000066"/>
                </a:solidFill>
                <a:latin typeface="Atkinson Hyperlegible" pitchFamily="2" charset="0"/>
                <a:ea typeface="Tahoma" panose="020B0604030504040204" pitchFamily="34" charset="0"/>
                <a:cs typeface="Tahoma" panose="020B0604030504040204" pitchFamily="34" charset="0"/>
              </a:rPr>
              <a:t>WHO Collaborating Centre for Surveillance of Antimicrobial Resistance</a:t>
            </a:r>
          </a:p>
        </p:txBody>
      </p:sp>
      <p:sp>
        <p:nvSpPr>
          <p:cNvPr id="3" name="Freeform 3">
            <a:extLst>
              <a:ext uri="{FF2B5EF4-FFF2-40B4-BE49-F238E27FC236}">
                <a16:creationId xmlns:a16="http://schemas.microsoft.com/office/drawing/2014/main" id="{A246DEFD-DE56-8073-5C93-886D22949D84}"/>
              </a:ext>
            </a:extLst>
          </p:cNvPr>
          <p:cNvSpPr/>
          <p:nvPr/>
        </p:nvSpPr>
        <p:spPr>
          <a:xfrm>
            <a:off x="2061673" y="4275795"/>
            <a:ext cx="2028004" cy="1889888"/>
          </a:xfrm>
          <a:custGeom>
            <a:avLst/>
            <a:gdLst/>
            <a:ahLst/>
            <a:cxnLst/>
            <a:rect l="l" t="t" r="r" b="b"/>
            <a:pathLst>
              <a:path w="6320158" h="6320158">
                <a:moveTo>
                  <a:pt x="0" y="0"/>
                </a:moveTo>
                <a:lnTo>
                  <a:pt x="6320158" y="0"/>
                </a:lnTo>
                <a:lnTo>
                  <a:pt x="6320158" y="6320158"/>
                </a:lnTo>
                <a:lnTo>
                  <a:pt x="0" y="6320158"/>
                </a:lnTo>
                <a:lnTo>
                  <a:pt x="0" y="0"/>
                </a:lnTo>
                <a:close/>
              </a:path>
            </a:pathLst>
          </a:custGeom>
          <a:blipFill>
            <a:blip r:embed="rId2"/>
            <a:stretch>
              <a:fillRect/>
            </a:stretch>
          </a:blipFill>
        </p:spPr>
        <p:txBody>
          <a:bodyPr/>
          <a:lstStyle/>
          <a:p>
            <a:endParaRPr lang="en-US" sz="1200" dirty="0">
              <a:latin typeface="Atkinson Hyperlegible" pitchFamily="2" charset="0"/>
            </a:endParaRPr>
          </a:p>
        </p:txBody>
      </p:sp>
      <p:pic>
        <p:nvPicPr>
          <p:cNvPr id="1026" name="Picture 2" descr="Brigham and Women's Hospital - Wikipedia">
            <a:extLst>
              <a:ext uri="{FF2B5EF4-FFF2-40B4-BE49-F238E27FC236}">
                <a16:creationId xmlns:a16="http://schemas.microsoft.com/office/drawing/2014/main" id="{9516188E-271B-41ED-3173-20A2A2B0C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26" y="4343400"/>
            <a:ext cx="1492174" cy="174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24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5E878-0B23-393F-D4F1-AC3D337C3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B42D5-998F-8356-EDE3-B76B1BD253AB}"/>
              </a:ext>
            </a:extLst>
          </p:cNvPr>
          <p:cNvSpPr>
            <a:spLocks noGrp="1"/>
          </p:cNvSpPr>
          <p:nvPr>
            <p:ph type="title"/>
          </p:nvPr>
        </p:nvSpPr>
        <p:spPr>
          <a:xfrm>
            <a:off x="651935" y="228600"/>
            <a:ext cx="9144000" cy="1143000"/>
          </a:xfrm>
        </p:spPr>
        <p:txBody>
          <a:bodyPr/>
          <a:lstStyle/>
          <a:p>
            <a:pPr algn="l"/>
            <a:r>
              <a:rPr lang="en-US" dirty="0"/>
              <a:t>One Health Programs</a:t>
            </a:r>
            <a:br>
              <a:rPr lang="en-US" dirty="0"/>
            </a:br>
            <a:r>
              <a:rPr lang="en-US" sz="2800" dirty="0"/>
              <a:t>Programs with interactive data portals in green</a:t>
            </a:r>
            <a:endParaRPr lang="en-US" sz="3200" dirty="0"/>
          </a:p>
        </p:txBody>
      </p:sp>
      <p:sp>
        <p:nvSpPr>
          <p:cNvPr id="14" name="Content Placeholder 2">
            <a:extLst>
              <a:ext uri="{FF2B5EF4-FFF2-40B4-BE49-F238E27FC236}">
                <a16:creationId xmlns:a16="http://schemas.microsoft.com/office/drawing/2014/main" id="{60650A9D-6294-FD2A-F2B1-4294B6EF9F16}"/>
              </a:ext>
            </a:extLst>
          </p:cNvPr>
          <p:cNvSpPr txBox="1">
            <a:spLocks/>
          </p:cNvSpPr>
          <p:nvPr/>
        </p:nvSpPr>
        <p:spPr bwMode="auto">
          <a:xfrm>
            <a:off x="6784806" y="6481588"/>
            <a:ext cx="4340395" cy="5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marL="0" indent="0">
              <a:buNone/>
            </a:pPr>
            <a:r>
              <a:rPr lang="en-US" sz="1400" kern="0" dirty="0"/>
              <a:t>BMC Public Health. 2024 Jun 27;24(1):1717.</a:t>
            </a:r>
          </a:p>
        </p:txBody>
      </p:sp>
      <p:pic>
        <p:nvPicPr>
          <p:cNvPr id="3" name="Picture 2">
            <a:extLst>
              <a:ext uri="{FF2B5EF4-FFF2-40B4-BE49-F238E27FC236}">
                <a16:creationId xmlns:a16="http://schemas.microsoft.com/office/drawing/2014/main" id="{F4C2B1CC-48BF-776E-52B2-8BBD1561E19B}"/>
              </a:ext>
            </a:extLst>
          </p:cNvPr>
          <p:cNvPicPr>
            <a:picLocks noChangeAspect="1"/>
          </p:cNvPicPr>
          <p:nvPr/>
        </p:nvPicPr>
        <p:blipFill>
          <a:blip r:embed="rId2"/>
          <a:stretch>
            <a:fillRect/>
          </a:stretch>
        </p:blipFill>
        <p:spPr>
          <a:xfrm>
            <a:off x="1382890" y="1574802"/>
            <a:ext cx="9128926" cy="4408310"/>
          </a:xfrm>
          <a:prstGeom prst="rect">
            <a:avLst/>
          </a:prstGeom>
        </p:spPr>
      </p:pic>
    </p:spTree>
    <p:extLst>
      <p:ext uri="{BB962C8B-B14F-4D97-AF65-F5344CB8AC3E}">
        <p14:creationId xmlns:p14="http://schemas.microsoft.com/office/powerpoint/2010/main" val="366652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9776-BF20-797F-0350-8FEADAFDFD35}"/>
              </a:ext>
            </a:extLst>
          </p:cNvPr>
          <p:cNvSpPr>
            <a:spLocks noGrp="1"/>
          </p:cNvSpPr>
          <p:nvPr>
            <p:ph type="title"/>
          </p:nvPr>
        </p:nvSpPr>
        <p:spPr>
          <a:xfrm>
            <a:off x="747892" y="-228601"/>
            <a:ext cx="8983130" cy="1684867"/>
          </a:xfrm>
        </p:spPr>
        <p:txBody>
          <a:bodyPr>
            <a:normAutofit/>
          </a:bodyPr>
          <a:lstStyle/>
          <a:p>
            <a:pPr algn="l"/>
            <a:r>
              <a:rPr lang="en-US" dirty="0"/>
              <a:t>One Health interactive data portals</a:t>
            </a:r>
          </a:p>
        </p:txBody>
      </p:sp>
      <p:sp>
        <p:nvSpPr>
          <p:cNvPr id="3" name="Content Placeholder 2">
            <a:extLst>
              <a:ext uri="{FF2B5EF4-FFF2-40B4-BE49-F238E27FC236}">
                <a16:creationId xmlns:a16="http://schemas.microsoft.com/office/drawing/2014/main" id="{34CD52D3-61BD-75C3-47E7-544429A02153}"/>
              </a:ext>
            </a:extLst>
          </p:cNvPr>
          <p:cNvSpPr>
            <a:spLocks noGrp="1"/>
          </p:cNvSpPr>
          <p:nvPr>
            <p:ph idx="1"/>
          </p:nvPr>
        </p:nvSpPr>
        <p:spPr>
          <a:xfrm>
            <a:off x="948266" y="945447"/>
            <a:ext cx="9934222" cy="5737578"/>
          </a:xfrm>
        </p:spPr>
        <p:txBody>
          <a:bodyPr>
            <a:normAutofit lnSpcReduction="10000"/>
          </a:bodyPr>
          <a:lstStyle/>
          <a:p>
            <a:r>
              <a:rPr lang="en-US" sz="2400" dirty="0"/>
              <a:t>With Antimicrobial Use data</a:t>
            </a:r>
          </a:p>
          <a:p>
            <a:pPr lvl="1"/>
            <a:r>
              <a:rPr lang="en-US" sz="2000" dirty="0"/>
              <a:t>Belgium:  belmap.shinyapps.io/BELMAP2024_App</a:t>
            </a:r>
          </a:p>
          <a:p>
            <a:pPr lvl="1"/>
            <a:r>
              <a:rPr lang="en-US" sz="2000" dirty="0"/>
              <a:t>Canada:  www.canada.ca/en/public-health/services/surveillance/canadian-integrated-program-antimicrobial-resistance-surveillance-cipars/interactive-data.html</a:t>
            </a:r>
          </a:p>
          <a:p>
            <a:pPr lvl="1"/>
            <a:r>
              <a:rPr lang="en-US" sz="2000" dirty="0"/>
              <a:t>Denmark: www.danmap.org</a:t>
            </a:r>
          </a:p>
          <a:p>
            <a:pPr lvl="1"/>
            <a:r>
              <a:rPr lang="en-US" sz="2000" dirty="0"/>
              <a:t>Switzerland:  www.anresis.ch/antibiotic-resistance</a:t>
            </a:r>
            <a:endParaRPr lang="en-US" sz="1800" dirty="0"/>
          </a:p>
          <a:p>
            <a:r>
              <a:rPr lang="en-US" sz="2400" dirty="0"/>
              <a:t>Without Antimicrobial Use data</a:t>
            </a:r>
          </a:p>
          <a:p>
            <a:pPr lvl="1"/>
            <a:r>
              <a:rPr lang="en-US" sz="2000" dirty="0"/>
              <a:t>France</a:t>
            </a:r>
          </a:p>
          <a:p>
            <a:pPr lvl="2"/>
            <a:r>
              <a:rPr lang="en-US" dirty="0"/>
              <a:t>Human:  bigdata.onerba.org </a:t>
            </a:r>
          </a:p>
          <a:p>
            <a:pPr lvl="2"/>
            <a:r>
              <a:rPr lang="en-US" dirty="0"/>
              <a:t>Animal:  shiny-public.anses.fr/resapath2</a:t>
            </a:r>
          </a:p>
          <a:p>
            <a:pPr lvl="1"/>
            <a:r>
              <a:rPr lang="en-US" sz="2000" dirty="0"/>
              <a:t>United States:</a:t>
            </a:r>
          </a:p>
          <a:p>
            <a:pPr lvl="2"/>
            <a:r>
              <a:rPr lang="en-US" dirty="0"/>
              <a:t>Human:  wwwn.cdc.gov/narmsnow</a:t>
            </a:r>
          </a:p>
          <a:p>
            <a:pPr lvl="2"/>
            <a:r>
              <a:rPr lang="en-US" dirty="0"/>
              <a:t>Animal and Food: </a:t>
            </a:r>
            <a:r>
              <a:rPr lang="en-US" dirty="0">
                <a:hlinkClick r:id="rId3"/>
              </a:rPr>
              <a:t>www.fda.gov/animal-veterinary/national-antimicrobial-resistance-monitoring-system/narms-now-integrated-data</a:t>
            </a:r>
            <a:endParaRPr lang="en-US" dirty="0"/>
          </a:p>
          <a:p>
            <a:r>
              <a:rPr lang="en-US" sz="2400" dirty="0"/>
              <a:t>Others not mentioned in article</a:t>
            </a:r>
          </a:p>
          <a:p>
            <a:pPr lvl="1"/>
            <a:r>
              <a:rPr lang="en-US" sz="2000" dirty="0"/>
              <a:t>WHO GLASS, InFARM, GISSA (In development)</a:t>
            </a:r>
          </a:p>
          <a:p>
            <a:pPr lvl="1"/>
            <a:r>
              <a:rPr lang="en-US" sz="2000" dirty="0"/>
              <a:t>Fleming Fund AMROH projects and collaborations</a:t>
            </a:r>
          </a:p>
          <a:p>
            <a:pPr lvl="1"/>
            <a:r>
              <a:rPr lang="en-US" sz="2000" dirty="0"/>
              <a:t>Viet Nam, Bangladesh, ResistanceBank.org</a:t>
            </a:r>
          </a:p>
        </p:txBody>
      </p:sp>
    </p:spTree>
    <p:extLst>
      <p:ext uri="{BB962C8B-B14F-4D97-AF65-F5344CB8AC3E}">
        <p14:creationId xmlns:p14="http://schemas.microsoft.com/office/powerpoint/2010/main" val="317382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FBE72-C4BE-E871-9118-571EE4D202C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2FDD372-9AC1-9E72-92FA-F21D88C330ED}"/>
              </a:ext>
            </a:extLst>
          </p:cNvPr>
          <p:cNvSpPr txBox="1"/>
          <p:nvPr/>
        </p:nvSpPr>
        <p:spPr>
          <a:xfrm>
            <a:off x="1221559" y="810153"/>
            <a:ext cx="9935967" cy="3611501"/>
          </a:xfrm>
          <a:prstGeom prst="rect">
            <a:avLst/>
          </a:prstGeom>
        </p:spPr>
        <p:txBody>
          <a:bodyPr wrap="square" lIns="0" tIns="0" rIns="0" bIns="0" rtlCol="0" anchor="t">
            <a:spAutoFit/>
          </a:bodyPr>
          <a:lstStyle/>
          <a:p>
            <a:r>
              <a:rPr lang="en-US" sz="5867" dirty="0">
                <a:solidFill>
                  <a:srgbClr val="000066"/>
                </a:solidFill>
                <a:latin typeface="Atkinson Hyperlegible" pitchFamily="2" charset="0"/>
              </a:rPr>
              <a:t>Antimicrobial susceptibility test breakpoints and interpretation guidelines </a:t>
            </a:r>
          </a:p>
          <a:p>
            <a:endParaRPr lang="en-US" sz="5867" dirty="0">
              <a:solidFill>
                <a:srgbClr val="000066"/>
              </a:solidFill>
              <a:latin typeface="Atkinson Hyperlegible" pitchFamily="2" charset="0"/>
            </a:endParaRPr>
          </a:p>
        </p:txBody>
      </p:sp>
      <p:grpSp>
        <p:nvGrpSpPr>
          <p:cNvPr id="9" name="Group 8">
            <a:extLst>
              <a:ext uri="{FF2B5EF4-FFF2-40B4-BE49-F238E27FC236}">
                <a16:creationId xmlns:a16="http://schemas.microsoft.com/office/drawing/2014/main" id="{2769E2BF-8851-6DFB-9C59-224B79BB01F9}"/>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EF63A863-C93E-A176-2E9D-DE5090F96E45}"/>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11" name="TextBox 13">
              <a:extLst>
                <a:ext uri="{FF2B5EF4-FFF2-40B4-BE49-F238E27FC236}">
                  <a16:creationId xmlns:a16="http://schemas.microsoft.com/office/drawing/2014/main" id="{438D9D9B-4598-7B3C-AEFB-C233305FB616}"/>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spTree>
    <p:extLst>
      <p:ext uri="{BB962C8B-B14F-4D97-AF65-F5344CB8AC3E}">
        <p14:creationId xmlns:p14="http://schemas.microsoft.com/office/powerpoint/2010/main" val="2896857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3DAAC-A72A-911C-22A9-A5EB318A6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53E7AC-0CCF-02AD-1635-FB2B23A8B319}"/>
              </a:ext>
            </a:extLst>
          </p:cNvPr>
          <p:cNvSpPr>
            <a:spLocks noGrp="1"/>
          </p:cNvSpPr>
          <p:nvPr>
            <p:ph type="title"/>
          </p:nvPr>
        </p:nvSpPr>
        <p:spPr>
          <a:xfrm>
            <a:off x="228601" y="-397937"/>
            <a:ext cx="8983130" cy="1684867"/>
          </a:xfrm>
        </p:spPr>
        <p:txBody>
          <a:bodyPr>
            <a:normAutofit/>
          </a:bodyPr>
          <a:lstStyle/>
          <a:p>
            <a:pPr algn="l"/>
            <a:r>
              <a:rPr lang="en-US" dirty="0"/>
              <a:t>Clinical breakpoints</a:t>
            </a:r>
          </a:p>
        </p:txBody>
      </p:sp>
      <p:sp>
        <p:nvSpPr>
          <p:cNvPr id="3" name="Content Placeholder 2">
            <a:extLst>
              <a:ext uri="{FF2B5EF4-FFF2-40B4-BE49-F238E27FC236}">
                <a16:creationId xmlns:a16="http://schemas.microsoft.com/office/drawing/2014/main" id="{A5B71F64-2476-9166-9EB6-0C9049AE3549}"/>
              </a:ext>
            </a:extLst>
          </p:cNvPr>
          <p:cNvSpPr>
            <a:spLocks noGrp="1"/>
          </p:cNvSpPr>
          <p:nvPr>
            <p:ph idx="1"/>
          </p:nvPr>
        </p:nvSpPr>
        <p:spPr>
          <a:xfrm>
            <a:off x="506302" y="945440"/>
            <a:ext cx="11461611" cy="5737578"/>
          </a:xfrm>
        </p:spPr>
        <p:txBody>
          <a:bodyPr>
            <a:normAutofit lnSpcReduction="10000"/>
          </a:bodyPr>
          <a:lstStyle/>
          <a:p>
            <a:r>
              <a:rPr lang="en-US" sz="2400" dirty="0"/>
              <a:t>There is a common misperception that the purpose of routine antimicrobial susceptibility testing (AST) is to identify “resistant” bacteria.</a:t>
            </a:r>
          </a:p>
          <a:p>
            <a:r>
              <a:rPr lang="en-US" sz="2400" dirty="0"/>
              <a:t>This is not precisely the case.  The primary goal is not identifying bacteria that have resistance genes but rather guiding physicians in the selection of effective treatment in infected patients.</a:t>
            </a:r>
          </a:p>
          <a:p>
            <a:r>
              <a:rPr lang="en-US" sz="2400" dirty="0"/>
              <a:t>A laboratory finding of “Susceptible” for an antibiotic suggests that most patients should respond to therapy with this antibiotic, even if some bacteria that possess a resistance gene), </a:t>
            </a:r>
            <a:r>
              <a:rPr lang="en-US" sz="2400" i="1" dirty="0"/>
              <a:t>i.e. </a:t>
            </a:r>
            <a:r>
              <a:rPr lang="en-US" sz="2400" dirty="0"/>
              <a:t>the microbe is clinically susceptible to the antibiotic.  There are many examples of bacteria with low or moderate degrees of resistance where the patient would still respond to therapy.</a:t>
            </a:r>
          </a:p>
          <a:p>
            <a:r>
              <a:rPr lang="en-US" sz="2400" dirty="0"/>
              <a:t>In contrast, a finding of “Resistant” for an antibiotic suggests that there is a high likelihood of treatment failure, </a:t>
            </a:r>
            <a:r>
              <a:rPr lang="en-US" sz="2400" i="1" dirty="0"/>
              <a:t>i.e. </a:t>
            </a:r>
            <a:r>
              <a:rPr lang="en-US" sz="2400" dirty="0"/>
              <a:t>the microbe is “clinically resistant”.</a:t>
            </a:r>
          </a:p>
          <a:p>
            <a:r>
              <a:rPr lang="en-US" sz="2400" dirty="0"/>
              <a:t>The likelihood of a successful clinical outcome would thus depend not only on the resistance genes possessed by an Infar organism, but also on the  pharmacokinetic/pharmacodynamic (PK/PD) parameters of the infection…  and these may depend on the site of infection (meningitis, urinary track infection, </a:t>
            </a:r>
            <a:r>
              <a:rPr lang="en-US" sz="2400" i="1" dirty="0"/>
              <a:t>etc</a:t>
            </a:r>
            <a:r>
              <a:rPr lang="en-US" sz="2400" dirty="0"/>
              <a:t>.) and animal species (human, cat, dog, adult horse, young horse, fish, </a:t>
            </a:r>
            <a:r>
              <a:rPr lang="en-US" sz="2400" i="1" dirty="0"/>
              <a:t>etc.</a:t>
            </a:r>
            <a:r>
              <a:rPr lang="en-US" sz="2400" dirty="0"/>
              <a:t>).</a:t>
            </a:r>
          </a:p>
          <a:p>
            <a:endParaRPr lang="en-US" sz="2400" dirty="0"/>
          </a:p>
          <a:p>
            <a:pPr marL="0" indent="0">
              <a:buNone/>
            </a:pPr>
            <a:endParaRPr lang="en-US" sz="2400" dirty="0"/>
          </a:p>
        </p:txBody>
      </p:sp>
    </p:spTree>
    <p:extLst>
      <p:ext uri="{BB962C8B-B14F-4D97-AF65-F5344CB8AC3E}">
        <p14:creationId xmlns:p14="http://schemas.microsoft.com/office/powerpoint/2010/main" val="26691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E64B7-4FDD-7BC3-96CE-DA1A8F54F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2D7CF-4B59-5A96-3EC2-11B6535CAD8A}"/>
              </a:ext>
            </a:extLst>
          </p:cNvPr>
          <p:cNvSpPr>
            <a:spLocks noGrp="1"/>
          </p:cNvSpPr>
          <p:nvPr>
            <p:ph type="title"/>
          </p:nvPr>
        </p:nvSpPr>
        <p:spPr>
          <a:xfrm>
            <a:off x="228601" y="-397937"/>
            <a:ext cx="8983130" cy="1684867"/>
          </a:xfrm>
        </p:spPr>
        <p:txBody>
          <a:bodyPr>
            <a:normAutofit/>
          </a:bodyPr>
          <a:lstStyle/>
          <a:p>
            <a:pPr algn="l"/>
            <a:r>
              <a:rPr lang="en-US" dirty="0"/>
              <a:t>Epidemiological Cutoff Values</a:t>
            </a:r>
          </a:p>
        </p:txBody>
      </p:sp>
      <p:sp>
        <p:nvSpPr>
          <p:cNvPr id="3" name="Content Placeholder 2">
            <a:extLst>
              <a:ext uri="{FF2B5EF4-FFF2-40B4-BE49-F238E27FC236}">
                <a16:creationId xmlns:a16="http://schemas.microsoft.com/office/drawing/2014/main" id="{0A55816F-CDF3-23DC-0BC0-9BFCA64F4F20}"/>
              </a:ext>
            </a:extLst>
          </p:cNvPr>
          <p:cNvSpPr>
            <a:spLocks noGrp="1"/>
          </p:cNvSpPr>
          <p:nvPr>
            <p:ph idx="1"/>
          </p:nvPr>
        </p:nvSpPr>
        <p:spPr>
          <a:xfrm>
            <a:off x="506302" y="945440"/>
            <a:ext cx="11461611" cy="5737578"/>
          </a:xfrm>
        </p:spPr>
        <p:txBody>
          <a:bodyPr>
            <a:normAutofit/>
          </a:bodyPr>
          <a:lstStyle/>
          <a:p>
            <a:r>
              <a:rPr lang="en-US" sz="2400" dirty="0"/>
              <a:t>In 1990, JD Williams proposed the concept of disk diffusion and MIC “microbiological breakpoints” to aid in the phenotypic discrimination between bacteria that possess no resistance gene to a particular antibiotic (“Wild Type”) from those that do (“Non-Wild Type”).</a:t>
            </a:r>
          </a:p>
          <a:p>
            <a:r>
              <a:rPr lang="en-US" sz="2400" dirty="0"/>
              <a:t>EUCAST developed this concept further as “Epidemiologically Cutoff Values”, abbreviated to ECOFFs by EUCAST and to ECVs by CLSI.</a:t>
            </a:r>
          </a:p>
          <a:p>
            <a:r>
              <a:rPr lang="en-US" sz="2400" dirty="0"/>
              <a:t>The goal of ECOFFs/ECVs thus is not prediction of clinical outcomes, but rather discrimination bacteria that have no phenotypic evidence of a resistance gene (“Wild Type”) and those that do (“Non-Wild Type”).</a:t>
            </a:r>
          </a:p>
          <a:p>
            <a:r>
              <a:rPr lang="en-US" sz="2400" dirty="0"/>
              <a:t>An ECOFF/ECV is a characteristic of the microbial species and is not impacted by animal species or clinical syndrome or other PK/PD considerations.</a:t>
            </a:r>
          </a:p>
          <a:p>
            <a:r>
              <a:rPr lang="en-US" sz="2400" dirty="0"/>
              <a:t>For a bacteria with a low degree of resistance, it would be common for an organism to be “microbiologically resistant” (Non-Wild Type), but “clinically susceptible”.</a:t>
            </a:r>
          </a:p>
          <a:p>
            <a:endParaRPr lang="en-US" sz="2400" dirty="0"/>
          </a:p>
          <a:p>
            <a:endParaRPr lang="en-US" sz="2400" dirty="0"/>
          </a:p>
          <a:p>
            <a:pPr marL="0" indent="0">
              <a:buNone/>
            </a:pPr>
            <a:endParaRPr lang="en-US" sz="2400" dirty="0"/>
          </a:p>
        </p:txBody>
      </p:sp>
    </p:spTree>
    <p:extLst>
      <p:ext uri="{BB962C8B-B14F-4D97-AF65-F5344CB8AC3E}">
        <p14:creationId xmlns:p14="http://schemas.microsoft.com/office/powerpoint/2010/main" val="106867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353B6-7DAC-2FC4-9372-7576ACD5F1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DF0BB1-1E84-BB90-3ABE-CA377E37D3A2}"/>
              </a:ext>
            </a:extLst>
          </p:cNvPr>
          <p:cNvSpPr>
            <a:spLocks noGrp="1"/>
          </p:cNvSpPr>
          <p:nvPr>
            <p:ph type="title"/>
          </p:nvPr>
        </p:nvSpPr>
        <p:spPr>
          <a:xfrm>
            <a:off x="702735" y="64482"/>
            <a:ext cx="11128019" cy="1403496"/>
          </a:xfrm>
        </p:spPr>
        <p:txBody>
          <a:bodyPr>
            <a:normAutofit/>
          </a:bodyPr>
          <a:lstStyle/>
          <a:p>
            <a:pPr algn="l"/>
            <a:r>
              <a:rPr lang="en-US" dirty="0"/>
              <a:t>Which breakpoints should I utilize for reporting and data analysis?</a:t>
            </a:r>
          </a:p>
        </p:txBody>
      </p:sp>
      <p:sp>
        <p:nvSpPr>
          <p:cNvPr id="3" name="Content Placeholder 2">
            <a:extLst>
              <a:ext uri="{FF2B5EF4-FFF2-40B4-BE49-F238E27FC236}">
                <a16:creationId xmlns:a16="http://schemas.microsoft.com/office/drawing/2014/main" id="{B45E98E9-465D-02B3-58BE-DE91687973E6}"/>
              </a:ext>
            </a:extLst>
          </p:cNvPr>
          <p:cNvSpPr>
            <a:spLocks noGrp="1"/>
          </p:cNvSpPr>
          <p:nvPr>
            <p:ph idx="1"/>
          </p:nvPr>
        </p:nvSpPr>
        <p:spPr>
          <a:xfrm>
            <a:off x="319341" y="1521180"/>
            <a:ext cx="11611819" cy="5737578"/>
          </a:xfrm>
        </p:spPr>
        <p:txBody>
          <a:bodyPr>
            <a:normAutofit/>
          </a:bodyPr>
          <a:lstStyle/>
          <a:p>
            <a:r>
              <a:rPr lang="en-US" sz="2400" dirty="0"/>
              <a:t>Human clinical breakpoints</a:t>
            </a:r>
          </a:p>
          <a:p>
            <a:pPr lvl="1"/>
            <a:r>
              <a:rPr lang="en-US" sz="2000" dirty="0"/>
              <a:t>Appropriate for use in human samples to guide therapy decisions and treatment guidelines in human patient populations</a:t>
            </a:r>
          </a:p>
          <a:p>
            <a:pPr lvl="1"/>
            <a:r>
              <a:rPr lang="en-US" sz="2000" dirty="0"/>
              <a:t>Appropriate for use animal, food, and environmental samples where the goal is assessment of the direct clinical consequences of infection by the microbe in human populations</a:t>
            </a:r>
          </a:p>
          <a:p>
            <a:pPr lvl="1"/>
            <a:r>
              <a:rPr lang="en-US" sz="2000" dirty="0"/>
              <a:t>Appropriate for use in all sectors to facilitate comparison of results</a:t>
            </a:r>
          </a:p>
          <a:p>
            <a:r>
              <a:rPr lang="en-US" sz="2400" dirty="0"/>
              <a:t>Animal clinical breakpoints</a:t>
            </a:r>
          </a:p>
          <a:p>
            <a:pPr lvl="1"/>
            <a:r>
              <a:rPr lang="en-US" sz="2000" dirty="0"/>
              <a:t>Appropriate for results from animal (both healthy and diseased), food, and environmental samples where the goal is the development of treatment guidelines in diseased animals</a:t>
            </a:r>
          </a:p>
          <a:p>
            <a:r>
              <a:rPr lang="en-US" sz="2400" dirty="0"/>
              <a:t>Epidemiological Cutoff Valuers</a:t>
            </a:r>
          </a:p>
          <a:p>
            <a:pPr lvl="1"/>
            <a:r>
              <a:rPr lang="en-US" sz="2000" dirty="0"/>
              <a:t>Appropriate for us in results from any sector where the goal is the phenotypic recognition of which strains have or do not have a resistance mechanism.</a:t>
            </a:r>
          </a:p>
          <a:p>
            <a:pPr lvl="1"/>
            <a:r>
              <a:rPr lang="en-US" sz="2000" dirty="0"/>
              <a:t>Appropriate for use in all sectors to facilitate comparison of results</a:t>
            </a:r>
          </a:p>
          <a:p>
            <a:r>
              <a:rPr lang="en-US" sz="2400" dirty="0"/>
              <a:t>Conclusion:  1) All are relevant and needed; 2) you need zone diameter and MIC measurements to flexibly choose the breakpoints.  Simple RIS categories are not sufficient.</a:t>
            </a:r>
            <a:endParaRPr lang="en-US" sz="2000" dirty="0"/>
          </a:p>
          <a:p>
            <a:endParaRPr lang="en-US" sz="2400" dirty="0"/>
          </a:p>
        </p:txBody>
      </p:sp>
    </p:spTree>
    <p:extLst>
      <p:ext uri="{BB962C8B-B14F-4D97-AF65-F5344CB8AC3E}">
        <p14:creationId xmlns:p14="http://schemas.microsoft.com/office/powerpoint/2010/main" val="341835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8024F-7119-1845-BCFD-7E60C618F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FA458-BC7C-0592-3963-BC7E7F7EE045}"/>
              </a:ext>
            </a:extLst>
          </p:cNvPr>
          <p:cNvSpPr>
            <a:spLocks noGrp="1"/>
          </p:cNvSpPr>
          <p:nvPr>
            <p:ph type="title"/>
          </p:nvPr>
        </p:nvSpPr>
        <p:spPr>
          <a:xfrm>
            <a:off x="702735" y="-150009"/>
            <a:ext cx="11128019" cy="1403496"/>
          </a:xfrm>
        </p:spPr>
        <p:txBody>
          <a:bodyPr>
            <a:normAutofit/>
          </a:bodyPr>
          <a:lstStyle/>
          <a:p>
            <a:pPr algn="l"/>
            <a:r>
              <a:rPr lang="en-US" dirty="0"/>
              <a:t>Status of breakpoint development</a:t>
            </a:r>
          </a:p>
        </p:txBody>
      </p:sp>
      <p:sp>
        <p:nvSpPr>
          <p:cNvPr id="3" name="Content Placeholder 2">
            <a:extLst>
              <a:ext uri="{FF2B5EF4-FFF2-40B4-BE49-F238E27FC236}">
                <a16:creationId xmlns:a16="http://schemas.microsoft.com/office/drawing/2014/main" id="{1563D3D9-F500-C7E2-8BD0-F06CD92FFA7D}"/>
              </a:ext>
            </a:extLst>
          </p:cNvPr>
          <p:cNvSpPr>
            <a:spLocks noGrp="1"/>
          </p:cNvSpPr>
          <p:nvPr>
            <p:ph idx="1"/>
          </p:nvPr>
        </p:nvSpPr>
        <p:spPr>
          <a:xfrm>
            <a:off x="688618" y="1114777"/>
            <a:ext cx="11006667" cy="5737578"/>
          </a:xfrm>
        </p:spPr>
        <p:txBody>
          <a:bodyPr>
            <a:normAutofit lnSpcReduction="10000"/>
          </a:bodyPr>
          <a:lstStyle/>
          <a:p>
            <a:r>
              <a:rPr lang="en-US" sz="2400" dirty="0"/>
              <a:t>CLSI – </a:t>
            </a:r>
            <a:r>
              <a:rPr lang="en-US" sz="2400" dirty="0">
                <a:hlinkClick r:id="rId3"/>
              </a:rPr>
              <a:t>www.clsi.org</a:t>
            </a:r>
            <a:endParaRPr lang="en-US" sz="2400" dirty="0"/>
          </a:p>
          <a:p>
            <a:pPr lvl="1"/>
            <a:r>
              <a:rPr lang="en-US" sz="2000" dirty="0"/>
              <a:t>Human clinical breakpoints – very well developed.. M100, M45, etc.</a:t>
            </a:r>
          </a:p>
          <a:p>
            <a:pPr lvl="1"/>
            <a:r>
              <a:rPr lang="en-US" sz="2000" dirty="0"/>
              <a:t>Animal clinical breakpoints – well developed, but primarily for dogs.  VET01, VET60, VET03/VET04, </a:t>
            </a:r>
          </a:p>
          <a:p>
            <a:pPr lvl="1"/>
            <a:r>
              <a:rPr lang="en-US" sz="2000" dirty="0"/>
              <a:t>Epidemiological Cutoff Values – very few</a:t>
            </a:r>
          </a:p>
          <a:p>
            <a:r>
              <a:rPr lang="en-US" sz="2400" dirty="0"/>
              <a:t>EUCAST – </a:t>
            </a:r>
            <a:r>
              <a:rPr lang="en-US" sz="2400" dirty="0">
                <a:hlinkClick r:id="rId4"/>
              </a:rPr>
              <a:t>www.eucast.org</a:t>
            </a:r>
            <a:endParaRPr lang="en-US" sz="2400" dirty="0"/>
          </a:p>
          <a:p>
            <a:pPr lvl="1"/>
            <a:r>
              <a:rPr lang="en-US" sz="2000" dirty="0"/>
              <a:t>Human clinical breakpoints – very well developed, EUCAST file</a:t>
            </a:r>
          </a:p>
          <a:p>
            <a:pPr lvl="1"/>
            <a:r>
              <a:rPr lang="en-US" sz="2000" dirty="0"/>
              <a:t>Animal clinical breakpoints – a very small number have been published to the VetCAST website</a:t>
            </a:r>
          </a:p>
          <a:p>
            <a:pPr lvl="1"/>
            <a:r>
              <a:rPr lang="en-US" sz="2000" dirty="0"/>
              <a:t>Epidemiological Cutoff Valuers – many MIC and Disk ECOFFs, but undergoing ongoing reviews and revisions.  Publication of ECOFFs and TECOFFs (Tentative ECOFFs)</a:t>
            </a:r>
          </a:p>
          <a:p>
            <a:pPr lvl="1"/>
            <a:endParaRPr lang="en-US" sz="2000" dirty="0"/>
          </a:p>
          <a:p>
            <a:r>
              <a:rPr lang="en-US" sz="2400" dirty="0"/>
              <a:t>Because of the incomplete availability of breakpoints:</a:t>
            </a:r>
          </a:p>
          <a:p>
            <a:pPr lvl="1"/>
            <a:r>
              <a:rPr lang="en-US" dirty="0"/>
              <a:t>For comparison across sectors, data analysts will only use human breakpoints or ECOFFs</a:t>
            </a:r>
          </a:p>
          <a:p>
            <a:pPr lvl="1"/>
            <a:r>
              <a:rPr lang="en-US" dirty="0"/>
              <a:t>For animal clinical breakpoints, CLSI is a good option – especially for cats, dogs, horses, and bovine mastitis</a:t>
            </a:r>
          </a:p>
          <a:p>
            <a:pPr lvl="1"/>
            <a:r>
              <a:rPr lang="en-US" dirty="0"/>
              <a:t>For ECOFFs, EUCAST is a good option.  These values should work for MIC results and for disk diffusion results if CLSI utilizes the same disk potencies.</a:t>
            </a:r>
          </a:p>
        </p:txBody>
      </p:sp>
    </p:spTree>
    <p:extLst>
      <p:ext uri="{BB962C8B-B14F-4D97-AF65-F5344CB8AC3E}">
        <p14:creationId xmlns:p14="http://schemas.microsoft.com/office/powerpoint/2010/main" val="17798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C5D21-D521-0BB9-31BE-57670419E9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E9260-738E-6022-7744-46E5FBA86401}"/>
              </a:ext>
            </a:extLst>
          </p:cNvPr>
          <p:cNvSpPr>
            <a:spLocks noGrp="1"/>
          </p:cNvSpPr>
          <p:nvPr>
            <p:ph type="title"/>
          </p:nvPr>
        </p:nvSpPr>
        <p:spPr>
          <a:xfrm>
            <a:off x="702735" y="30615"/>
            <a:ext cx="11128019" cy="1403496"/>
          </a:xfrm>
        </p:spPr>
        <p:txBody>
          <a:bodyPr>
            <a:normAutofit/>
          </a:bodyPr>
          <a:lstStyle/>
          <a:p>
            <a:pPr algn="l"/>
            <a:r>
              <a:rPr lang="en-US" dirty="0"/>
              <a:t>WHONET – “old” and “new” tables for AST interpretation</a:t>
            </a:r>
          </a:p>
        </p:txBody>
      </p:sp>
      <p:sp>
        <p:nvSpPr>
          <p:cNvPr id="3" name="Content Placeholder 2">
            <a:extLst>
              <a:ext uri="{FF2B5EF4-FFF2-40B4-BE49-F238E27FC236}">
                <a16:creationId xmlns:a16="http://schemas.microsoft.com/office/drawing/2014/main" id="{AA0E465E-3E7C-3415-8793-CAA0A5ACBA5B}"/>
              </a:ext>
            </a:extLst>
          </p:cNvPr>
          <p:cNvSpPr>
            <a:spLocks noGrp="1"/>
          </p:cNvSpPr>
          <p:nvPr>
            <p:ph idx="1"/>
          </p:nvPr>
        </p:nvSpPr>
        <p:spPr>
          <a:xfrm>
            <a:off x="688618" y="1709454"/>
            <a:ext cx="11006667" cy="4747790"/>
          </a:xfrm>
        </p:spPr>
        <p:txBody>
          <a:bodyPr>
            <a:normAutofit fontScale="92500" lnSpcReduction="10000"/>
          </a:bodyPr>
          <a:lstStyle/>
          <a:p>
            <a:r>
              <a:rPr lang="en-US" sz="2400" dirty="0"/>
              <a:t>“Old” approach to breakpoint management</a:t>
            </a:r>
          </a:p>
          <a:p>
            <a:pPr lvl="1"/>
            <a:r>
              <a:rPr lang="en-US" sz="2000" dirty="0"/>
              <a:t>Based on the earlier concept for “General breakpoints” that applied to most bacterial species with a few exceptions.</a:t>
            </a:r>
          </a:p>
          <a:p>
            <a:pPr lvl="1"/>
            <a:r>
              <a:rPr lang="en-US" sz="2000" dirty="0"/>
              <a:t>Implemented in WHONET as a mixture of data tables with the organisms, breakpoint values, and QC ranges and hard-coded rules within the WHONET source code to handle complexities, like organism hierarchies, infection-specific breakpoints, and special rules (MRSA, BLNAR, etc.)</a:t>
            </a:r>
          </a:p>
          <a:p>
            <a:r>
              <a:rPr lang="en-US" sz="2400" dirty="0"/>
              <a:t>“New” approach to breakpoint management</a:t>
            </a:r>
          </a:p>
          <a:p>
            <a:pPr lvl="1"/>
            <a:r>
              <a:rPr lang="en-US" sz="2000" dirty="0"/>
              <a:t>All information required for interpretation is available in data tables that can be utilized by WHONET and also by other laboratory information systems.  </a:t>
            </a:r>
          </a:p>
          <a:p>
            <a:pPr lvl="1"/>
            <a:r>
              <a:rPr lang="en-US" sz="2000" dirty="0"/>
              <a:t>Able to handle the complexities of organism hierarchies, infection and animal-specific breakpoints, intrinsic resistance, special rules, ECOFFs, </a:t>
            </a:r>
            <a:r>
              <a:rPr lang="en-US" sz="2000" i="1" dirty="0"/>
              <a:t>etc.</a:t>
            </a:r>
          </a:p>
          <a:p>
            <a:pPr lvl="1"/>
            <a:r>
              <a:rPr lang="en-US" sz="2000" dirty="0"/>
              <a:t>Available within WHONET since 2000, and utilized by default since June 2025</a:t>
            </a:r>
          </a:p>
          <a:p>
            <a:r>
              <a:rPr lang="en-US" sz="2400" dirty="0"/>
              <a:t>How to upgrade from the “old” approach to the “new one”</a:t>
            </a:r>
          </a:p>
          <a:p>
            <a:pPr lvl="1"/>
            <a:r>
              <a:rPr lang="en-US" sz="2000" dirty="0"/>
              <a:t>WHONET will automatically ask you</a:t>
            </a:r>
          </a:p>
          <a:p>
            <a:pPr lvl="1"/>
            <a:r>
              <a:rPr lang="en-US" sz="2000" dirty="0"/>
              <a:t>You can select in “Laboratory configuration” or during “Data analysis” – to be covered during the demonstration</a:t>
            </a:r>
          </a:p>
          <a:p>
            <a:endParaRPr lang="en-US" sz="2400" dirty="0"/>
          </a:p>
          <a:p>
            <a:endParaRPr lang="en-US" dirty="0"/>
          </a:p>
        </p:txBody>
      </p:sp>
    </p:spTree>
    <p:extLst>
      <p:ext uri="{BB962C8B-B14F-4D97-AF65-F5344CB8AC3E}">
        <p14:creationId xmlns:p14="http://schemas.microsoft.com/office/powerpoint/2010/main" val="271482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AAAE1-EB50-A0DE-9B81-02B9C7B2C8E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1B90936-BA0F-F715-B6FD-738EC588F5F3}"/>
              </a:ext>
            </a:extLst>
          </p:cNvPr>
          <p:cNvSpPr txBox="1"/>
          <p:nvPr/>
        </p:nvSpPr>
        <p:spPr>
          <a:xfrm>
            <a:off x="1221559" y="810153"/>
            <a:ext cx="9935967" cy="902876"/>
          </a:xfrm>
          <a:prstGeom prst="rect">
            <a:avLst/>
          </a:prstGeom>
        </p:spPr>
        <p:txBody>
          <a:bodyPr wrap="square" lIns="0" tIns="0" rIns="0" bIns="0" rtlCol="0" anchor="t">
            <a:spAutoFit/>
          </a:bodyPr>
          <a:lstStyle/>
          <a:p>
            <a:r>
              <a:rPr lang="en-US" sz="5867" dirty="0">
                <a:solidFill>
                  <a:srgbClr val="000066"/>
                </a:solidFill>
                <a:latin typeface="Atkinson Hyperlegible" pitchFamily="2" charset="0"/>
              </a:rPr>
              <a:t>WHONET</a:t>
            </a:r>
          </a:p>
        </p:txBody>
      </p:sp>
      <p:grpSp>
        <p:nvGrpSpPr>
          <p:cNvPr id="9" name="Group 8">
            <a:extLst>
              <a:ext uri="{FF2B5EF4-FFF2-40B4-BE49-F238E27FC236}">
                <a16:creationId xmlns:a16="http://schemas.microsoft.com/office/drawing/2014/main" id="{ACDF4FF2-7FEB-9534-E668-419D1A9F97FE}"/>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6E0F226C-2D2B-033B-70DA-681B769E67D0}"/>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11" name="TextBox 13">
              <a:extLst>
                <a:ext uri="{FF2B5EF4-FFF2-40B4-BE49-F238E27FC236}">
                  <a16:creationId xmlns:a16="http://schemas.microsoft.com/office/drawing/2014/main" id="{F38DDD55-38C9-95F2-322D-001B7267A6A8}"/>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spTree>
    <p:extLst>
      <p:ext uri="{BB962C8B-B14F-4D97-AF65-F5344CB8AC3E}">
        <p14:creationId xmlns:p14="http://schemas.microsoft.com/office/powerpoint/2010/main" val="1861087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1951" y="889000"/>
            <a:ext cx="9549586" cy="1918730"/>
          </a:xfrm>
          <a:prstGeom prst="rect">
            <a:avLst/>
          </a:prstGeom>
        </p:spPr>
        <p:txBody>
          <a:bodyPr lIns="0" tIns="0" rIns="0" bIns="0" rtlCol="0" anchor="t">
            <a:spAutoFit/>
          </a:bodyPr>
          <a:lstStyle/>
          <a:p>
            <a:pPr marL="267193" lvl="1">
              <a:lnSpc>
                <a:spcPts val="2970"/>
              </a:lnSpc>
              <a:spcBef>
                <a:spcPct val="0"/>
              </a:spcBef>
            </a:pPr>
            <a:r>
              <a:rPr lang="en-US" sz="2475" dirty="0">
                <a:solidFill>
                  <a:srgbClr val="000066"/>
                </a:solidFill>
                <a:latin typeface="Atkinson Hyperlegible" pitchFamily="2" charset="0"/>
              </a:rPr>
              <a:t>WHONET is a widely-used free software developed for the management and analysis of microbiology laboratory data to support local, national, regional, and global activities to understand and fight infectious diseases with a special focus on antimicrobial resistance.</a:t>
            </a:r>
          </a:p>
        </p:txBody>
      </p:sp>
      <p:sp>
        <p:nvSpPr>
          <p:cNvPr id="3" name="TextBox 3"/>
          <p:cNvSpPr txBox="1"/>
          <p:nvPr/>
        </p:nvSpPr>
        <p:spPr>
          <a:xfrm>
            <a:off x="661857" y="187623"/>
            <a:ext cx="4265743" cy="551433"/>
          </a:xfrm>
          <a:prstGeom prst="rect">
            <a:avLst/>
          </a:prstGeom>
        </p:spPr>
        <p:txBody>
          <a:bodyPr lIns="0" tIns="0" rIns="0" bIns="0" rtlCol="0" anchor="t">
            <a:spAutoFit/>
          </a:bodyPr>
          <a:lstStyle/>
          <a:p>
            <a:pPr algn="ctr">
              <a:lnSpc>
                <a:spcPts val="4320"/>
              </a:lnSpc>
              <a:spcBef>
                <a:spcPct val="0"/>
              </a:spcBef>
            </a:pPr>
            <a:r>
              <a:rPr lang="en-US" sz="3600" dirty="0">
                <a:solidFill>
                  <a:srgbClr val="000066"/>
                </a:solidFill>
                <a:latin typeface="Atkinson Hyperlegible" pitchFamily="2" charset="0"/>
              </a:rPr>
              <a:t>What is WHONET?</a:t>
            </a:r>
          </a:p>
        </p:txBody>
      </p:sp>
      <p:sp>
        <p:nvSpPr>
          <p:cNvPr id="4" name="Freeform 2">
            <a:extLst>
              <a:ext uri="{FF2B5EF4-FFF2-40B4-BE49-F238E27FC236}">
                <a16:creationId xmlns:a16="http://schemas.microsoft.com/office/drawing/2014/main" id="{8CA6C53B-3A6F-5079-7B62-4422E701B625}"/>
              </a:ext>
            </a:extLst>
          </p:cNvPr>
          <p:cNvSpPr/>
          <p:nvPr/>
        </p:nvSpPr>
        <p:spPr>
          <a:xfrm>
            <a:off x="783394" y="2730569"/>
            <a:ext cx="6509391" cy="3630571"/>
          </a:xfrm>
          <a:custGeom>
            <a:avLst/>
            <a:gdLst/>
            <a:ahLst/>
            <a:cxnLst/>
            <a:rect l="l" t="t" r="r" b="b"/>
            <a:pathLst>
              <a:path w="11419716" h="6817456">
                <a:moveTo>
                  <a:pt x="0" y="0"/>
                </a:moveTo>
                <a:lnTo>
                  <a:pt x="11419716" y="0"/>
                </a:lnTo>
                <a:lnTo>
                  <a:pt x="11419716" y="6817456"/>
                </a:lnTo>
                <a:lnTo>
                  <a:pt x="0" y="6817456"/>
                </a:lnTo>
                <a:lnTo>
                  <a:pt x="0" y="0"/>
                </a:lnTo>
                <a:close/>
              </a:path>
            </a:pathLst>
          </a:custGeom>
          <a:blipFill>
            <a:blip r:embed="rId2"/>
            <a:stretch>
              <a:fillRect/>
            </a:stretch>
          </a:blipFill>
        </p:spPr>
        <p:txBody>
          <a:bodyPr/>
          <a:lstStyle/>
          <a:p>
            <a:endParaRPr lang="en-US" sz="1200" dirty="0">
              <a:latin typeface="Atkinson Hyperlegible" pitchFamily="2" charset="0"/>
            </a:endParaRPr>
          </a:p>
        </p:txBody>
      </p:sp>
      <p:grpSp>
        <p:nvGrpSpPr>
          <p:cNvPr id="10" name="Group 9">
            <a:extLst>
              <a:ext uri="{FF2B5EF4-FFF2-40B4-BE49-F238E27FC236}">
                <a16:creationId xmlns:a16="http://schemas.microsoft.com/office/drawing/2014/main" id="{C8FB0898-B24E-0855-ED63-AE87394CAF97}"/>
              </a:ext>
            </a:extLst>
          </p:cNvPr>
          <p:cNvGrpSpPr/>
          <p:nvPr/>
        </p:nvGrpSpPr>
        <p:grpSpPr>
          <a:xfrm>
            <a:off x="73629" y="72784"/>
            <a:ext cx="588108" cy="596974"/>
            <a:chOff x="97692" y="88826"/>
            <a:chExt cx="588108" cy="596974"/>
          </a:xfrm>
        </p:grpSpPr>
        <p:sp>
          <p:nvSpPr>
            <p:cNvPr id="11" name="Freeform 4">
              <a:extLst>
                <a:ext uri="{FF2B5EF4-FFF2-40B4-BE49-F238E27FC236}">
                  <a16:creationId xmlns:a16="http://schemas.microsoft.com/office/drawing/2014/main" id="{AAD5E2DD-8759-C52C-5807-38CCAFBC0BAB}"/>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12" name="TextBox 13">
              <a:extLst>
                <a:ext uri="{FF2B5EF4-FFF2-40B4-BE49-F238E27FC236}">
                  <a16:creationId xmlns:a16="http://schemas.microsoft.com/office/drawing/2014/main" id="{9DE39C2A-CFB6-569E-6EC1-6A9E660744BB}"/>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sp>
        <p:nvSpPr>
          <p:cNvPr id="16" name="TextBox 10">
            <a:extLst>
              <a:ext uri="{FF2B5EF4-FFF2-40B4-BE49-F238E27FC236}">
                <a16:creationId xmlns:a16="http://schemas.microsoft.com/office/drawing/2014/main" id="{6A7B57C4-183E-8133-72D6-A001F9C685FD}"/>
              </a:ext>
            </a:extLst>
          </p:cNvPr>
          <p:cNvSpPr txBox="1"/>
          <p:nvPr/>
        </p:nvSpPr>
        <p:spPr>
          <a:xfrm>
            <a:off x="7530274" y="2951124"/>
            <a:ext cx="4380989" cy="2921313"/>
          </a:xfrm>
          <a:prstGeom prst="rect">
            <a:avLst/>
          </a:prstGeom>
        </p:spPr>
        <p:txBody>
          <a:bodyPr wrap="square" lIns="0" tIns="0" rIns="0" bIns="0" rtlCol="0" anchor="t">
            <a:spAutoFit/>
          </a:bodyPr>
          <a:lstStyle/>
          <a:p>
            <a:pPr>
              <a:lnSpc>
                <a:spcPts val="3291"/>
              </a:lnSpc>
            </a:pPr>
            <a:r>
              <a:rPr lang="en-US" spc="-23" dirty="0">
                <a:solidFill>
                  <a:srgbClr val="0B3A7F"/>
                </a:solidFill>
                <a:latin typeface="Atkinson Hyperlegible" pitchFamily="2" charset="0"/>
                <a:ea typeface="Tahoma" panose="020B0604030504040204" pitchFamily="34" charset="0"/>
                <a:cs typeface="Tahoma" panose="020B0604030504040204" pitchFamily="34" charset="0"/>
              </a:rPr>
              <a:t>WHONET is a desktop software developed for Microsoft Windows</a:t>
            </a:r>
          </a:p>
          <a:p>
            <a:pPr>
              <a:lnSpc>
                <a:spcPts val="3291"/>
              </a:lnSpc>
            </a:pPr>
            <a:r>
              <a:rPr lang="en-US" spc="-23" dirty="0">
                <a:solidFill>
                  <a:srgbClr val="0B3A7F"/>
                </a:solidFill>
                <a:latin typeface="Atkinson Hyperlegible" pitchFamily="2" charset="0"/>
                <a:ea typeface="Tahoma" panose="020B0604030504040204" pitchFamily="34" charset="0"/>
                <a:cs typeface="Tahoma" panose="020B0604030504040204" pitchFamily="34" charset="0"/>
              </a:rPr>
              <a:t>.</a:t>
            </a:r>
          </a:p>
          <a:p>
            <a:pPr>
              <a:lnSpc>
                <a:spcPts val="3291"/>
              </a:lnSpc>
            </a:pPr>
            <a:r>
              <a:rPr lang="en-US" spc="-23" dirty="0">
                <a:solidFill>
                  <a:srgbClr val="0B3A7F"/>
                </a:solidFill>
                <a:latin typeface="Atkinson Hyperlegible" pitchFamily="2" charset="0"/>
                <a:ea typeface="Tahoma" panose="020B0604030504040204" pitchFamily="34" charset="0"/>
                <a:cs typeface="Tahoma" panose="020B0604030504040204" pitchFamily="34" charset="0"/>
              </a:rPr>
              <a:t>You can also run WHONET on MacOS computers utilizing a Windows partition, a Windows Virtual machine, or a Windows emulation software.</a:t>
            </a:r>
            <a:endParaRPr lang="en-US" sz="1600" spc="-23" dirty="0">
              <a:solidFill>
                <a:srgbClr val="0B3A7F"/>
              </a:solidFill>
              <a:latin typeface="Atkinson Hyperlegible" pitchFamily="2" charset="0"/>
              <a:ea typeface="Tahoma" panose="020B0604030504040204" pitchFamily="34" charset="0"/>
              <a:cs typeface="Tahoma" panose="020B0604030504040204" pitchFamily="34" charset="0"/>
            </a:endParaRPr>
          </a:p>
        </p:txBody>
      </p:sp>
      <p:sp>
        <p:nvSpPr>
          <p:cNvPr id="5" name="TextBox 2">
            <a:extLst>
              <a:ext uri="{FF2B5EF4-FFF2-40B4-BE49-F238E27FC236}">
                <a16:creationId xmlns:a16="http://schemas.microsoft.com/office/drawing/2014/main" id="{2CA3B6F2-2845-E27E-6FF9-2F8B0EA873B0}"/>
              </a:ext>
            </a:extLst>
          </p:cNvPr>
          <p:cNvSpPr txBox="1"/>
          <p:nvPr/>
        </p:nvSpPr>
        <p:spPr>
          <a:xfrm>
            <a:off x="750038" y="6376805"/>
            <a:ext cx="10324360" cy="372346"/>
          </a:xfrm>
          <a:prstGeom prst="rect">
            <a:avLst/>
          </a:prstGeom>
        </p:spPr>
        <p:txBody>
          <a:bodyPr wrap="square" lIns="0" tIns="0" rIns="0" bIns="0" rtlCol="0" anchor="t">
            <a:spAutoFit/>
          </a:bodyPr>
          <a:lstStyle/>
          <a:p>
            <a:pPr marL="267193" lvl="1">
              <a:lnSpc>
                <a:spcPts val="2970"/>
              </a:lnSpc>
              <a:spcBef>
                <a:spcPct val="0"/>
              </a:spcBef>
            </a:pPr>
            <a:r>
              <a:rPr lang="en-US" sz="2475" b="1" dirty="0">
                <a:solidFill>
                  <a:srgbClr val="000066"/>
                </a:solidFill>
                <a:latin typeface="Atkinson Hyperlegible" pitchFamily="2" charset="0"/>
              </a:rPr>
              <a:t>WHONET Use Survey: https://www.surveymonkey.com/r/WHONET2026</a:t>
            </a:r>
          </a:p>
        </p:txBody>
      </p:sp>
    </p:spTree>
    <p:extLst>
      <p:ext uri="{BB962C8B-B14F-4D97-AF65-F5344CB8AC3E}">
        <p14:creationId xmlns:p14="http://schemas.microsoft.com/office/powerpoint/2010/main" val="143886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82570" y="146736"/>
            <a:ext cx="3253280" cy="711349"/>
          </a:xfrm>
          <a:prstGeom prst="rect">
            <a:avLst/>
          </a:prstGeom>
        </p:spPr>
        <p:txBody>
          <a:bodyPr lIns="0" tIns="0" rIns="0" bIns="0" rtlCol="0" anchor="t">
            <a:spAutoFit/>
          </a:bodyPr>
          <a:lstStyle/>
          <a:p>
            <a:pPr>
              <a:lnSpc>
                <a:spcPts val="5811"/>
              </a:lnSpc>
            </a:pPr>
            <a:r>
              <a:rPr lang="en-US" sz="4266" spc="-42" dirty="0">
                <a:solidFill>
                  <a:srgbClr val="0B3A7F"/>
                </a:solidFill>
                <a:latin typeface="Atkinson Hyperlegible" pitchFamily="2" charset="0"/>
                <a:ea typeface="Tahoma" panose="020B0604030504040204" pitchFamily="34" charset="0"/>
                <a:cs typeface="Tahoma" panose="020B0604030504040204" pitchFamily="34" charset="0"/>
              </a:rPr>
              <a:t>Agenda </a:t>
            </a:r>
          </a:p>
        </p:txBody>
      </p:sp>
      <p:sp>
        <p:nvSpPr>
          <p:cNvPr id="6" name="TextBox 6"/>
          <p:cNvSpPr txBox="1"/>
          <p:nvPr/>
        </p:nvSpPr>
        <p:spPr>
          <a:xfrm>
            <a:off x="581081" y="1082636"/>
            <a:ext cx="11370774" cy="5909310"/>
          </a:xfrm>
          <a:prstGeom prst="rect">
            <a:avLst/>
          </a:prstGeom>
        </p:spPr>
        <p:txBody>
          <a:bodyPr wrap="square" lIns="0" tIns="0" rIns="0" bIns="0" rtlCol="0" anchor="t">
            <a:spAutoFit/>
          </a:bodyPr>
          <a:lstStyle/>
          <a:p>
            <a:pPr marL="742950" indent="-742950">
              <a:buFont typeface="Arial" panose="020B0604020202020204" pitchFamily="34" charset="0"/>
              <a:buChar char="•"/>
            </a:pPr>
            <a:r>
              <a:rPr lang="en-US" sz="2400" spc="-35" dirty="0">
                <a:solidFill>
                  <a:srgbClr val="0D8815"/>
                </a:solidFill>
                <a:latin typeface="Atkinson Hyperlegible" pitchFamily="2" charset="0"/>
                <a:ea typeface="Tahoma" panose="020B0604030504040204" pitchFamily="34" charset="0"/>
                <a:cs typeface="Tahoma" panose="020B0604030504040204" pitchFamily="34" charset="0"/>
              </a:rPr>
              <a:t>Antimicrobial resistance from a One Health perspective</a:t>
            </a:r>
          </a:p>
          <a:p>
            <a:pPr marL="1200150" lvl="1" indent="-742950">
              <a:buFont typeface="Arial" panose="020B0604020202020204" pitchFamily="34" charset="0"/>
              <a:buChar char="•"/>
            </a:pPr>
            <a:r>
              <a:rPr lang="en-US" sz="2400" spc="-35" dirty="0">
                <a:solidFill>
                  <a:srgbClr val="0D8815"/>
                </a:solidFill>
                <a:latin typeface="Atkinson Hyperlegible" pitchFamily="2" charset="0"/>
                <a:ea typeface="Tahoma" panose="020B0604030504040204" pitchFamily="34" charset="0"/>
                <a:cs typeface="Tahoma" panose="020B0604030504040204" pitchFamily="34" charset="0"/>
              </a:rPr>
              <a:t>Strategic and organizational differences between AMR surveillance objectives in human and non-human settings</a:t>
            </a:r>
          </a:p>
          <a:p>
            <a:pPr marL="1200150" lvl="1" indent="-742950">
              <a:buFont typeface="Arial" panose="020B0604020202020204" pitchFamily="34" charset="0"/>
              <a:buChar char="•"/>
            </a:pPr>
            <a:r>
              <a:rPr lang="en-US" sz="2400" spc="-35" dirty="0">
                <a:solidFill>
                  <a:srgbClr val="0D8815"/>
                </a:solidFill>
                <a:latin typeface="Atkinson Hyperlegible" pitchFamily="2" charset="0"/>
                <a:ea typeface="Tahoma" panose="020B0604030504040204" pitchFamily="34" charset="0"/>
                <a:cs typeface="Tahoma" panose="020B0604030504040204" pitchFamily="34" charset="0"/>
              </a:rPr>
              <a:t>Examples of One Health integrated programs</a:t>
            </a:r>
          </a:p>
          <a:p>
            <a:pPr marL="742950" indent="-742950">
              <a:buFont typeface="Arial" panose="020B0604020202020204" pitchFamily="34" charset="0"/>
              <a:buChar char="•"/>
            </a:pPr>
            <a:r>
              <a:rPr lang="en-US" sz="2400" spc="-35" dirty="0">
                <a:solidFill>
                  <a:srgbClr val="0D8815"/>
                </a:solidFill>
                <a:latin typeface="Atkinson Hyperlegible" pitchFamily="2" charset="0"/>
                <a:ea typeface="Tahoma" panose="020B0604030504040204" pitchFamily="34" charset="0"/>
                <a:cs typeface="Tahoma" panose="020B0604030504040204" pitchFamily="34" charset="0"/>
              </a:rPr>
              <a:t>Antimicrobial susceptibility test breakpoints and interpretation guidelines </a:t>
            </a:r>
          </a:p>
          <a:p>
            <a:pPr marL="1200150" lvl="1" indent="-742950">
              <a:buFont typeface="Arial" panose="020B0604020202020204" pitchFamily="34" charset="0"/>
              <a:buChar char="•"/>
            </a:pPr>
            <a:r>
              <a:rPr lang="en-US" sz="2400" spc="-35" dirty="0">
                <a:solidFill>
                  <a:srgbClr val="0D8815"/>
                </a:solidFill>
                <a:latin typeface="Atkinson Hyperlegible" pitchFamily="2" charset="0"/>
                <a:ea typeface="Tahoma" panose="020B0604030504040204" pitchFamily="34" charset="0"/>
                <a:cs typeface="Tahoma" panose="020B0604030504040204" pitchFamily="34" charset="0"/>
              </a:rPr>
              <a:t>CLSI and EUCAST human and animal health clinical breakpoints, Epidemiological Cutoff Values</a:t>
            </a:r>
          </a:p>
          <a:p>
            <a:pPr marL="1200150" lvl="1" indent="-742950">
              <a:buFont typeface="Arial" panose="020B0604020202020204" pitchFamily="34" charset="0"/>
              <a:buChar char="•"/>
            </a:pPr>
            <a:r>
              <a:rPr lang="en-US" sz="2400" spc="-35" dirty="0">
                <a:solidFill>
                  <a:srgbClr val="0D8815"/>
                </a:solidFill>
                <a:latin typeface="Atkinson Hyperlegible" pitchFamily="2" charset="0"/>
                <a:ea typeface="Tahoma" panose="020B0604030504040204" pitchFamily="34" charset="0"/>
                <a:cs typeface="Tahoma" panose="020B0604030504040204" pitchFamily="34" charset="0"/>
              </a:rPr>
              <a:t>WHONET “old” and “new” antibiotic breakpoint tables</a:t>
            </a:r>
          </a:p>
          <a:p>
            <a:pPr marL="742950" indent="-742950">
              <a:buFont typeface="Arial" panose="020B0604020202020204" pitchFamily="34" charset="0"/>
              <a:buChar char="•"/>
            </a:pPr>
            <a:r>
              <a:rPr lang="en-US" sz="2400" spc="-35" dirty="0">
                <a:solidFill>
                  <a:srgbClr val="0D8815"/>
                </a:solidFill>
                <a:latin typeface="Atkinson Hyperlegible" pitchFamily="2" charset="0"/>
                <a:ea typeface="Tahoma" panose="020B0604030504040204" pitchFamily="34" charset="0"/>
                <a:cs typeface="Tahoma" panose="020B0604030504040204" pitchFamily="34" charset="0"/>
              </a:rPr>
              <a:t>WHONET</a:t>
            </a:r>
          </a:p>
          <a:p>
            <a:pPr marL="1200150" lvl="1" indent="-742950">
              <a:buFont typeface="Arial" panose="020B0604020202020204" pitchFamily="34" charset="0"/>
              <a:buChar char="•"/>
            </a:pPr>
            <a:r>
              <a:rPr lang="en-US" sz="2400" spc="-35" dirty="0">
                <a:solidFill>
                  <a:srgbClr val="0D8815"/>
                </a:solidFill>
                <a:latin typeface="Atkinson Hyperlegible" pitchFamily="2" charset="0"/>
                <a:ea typeface="Tahoma" panose="020B0604030504040204" pitchFamily="34" charset="0"/>
                <a:cs typeface="Tahoma" panose="020B0604030504040204" pitchFamily="34" charset="0"/>
              </a:rPr>
              <a:t>Laboratory configuration for different sectors</a:t>
            </a:r>
          </a:p>
          <a:p>
            <a:pPr marL="1200150" lvl="1" indent="-742950">
              <a:buFont typeface="Arial" panose="020B0604020202020204" pitchFamily="34" charset="0"/>
              <a:buChar char="•"/>
            </a:pPr>
            <a:r>
              <a:rPr lang="en-US" sz="2400" spc="-35" dirty="0">
                <a:solidFill>
                  <a:srgbClr val="0D8815"/>
                </a:solidFill>
                <a:latin typeface="Atkinson Hyperlegible" pitchFamily="2" charset="0"/>
                <a:ea typeface="Tahoma" panose="020B0604030504040204" pitchFamily="34" charset="0"/>
                <a:cs typeface="Tahoma" panose="020B0604030504040204" pitchFamily="34" charset="0"/>
              </a:rPr>
              <a:t>Data entry for different sectors</a:t>
            </a:r>
          </a:p>
          <a:p>
            <a:pPr marL="1200150" lvl="1" indent="-742950">
              <a:buFont typeface="Arial" panose="020B0604020202020204" pitchFamily="34" charset="0"/>
              <a:buChar char="•"/>
            </a:pPr>
            <a:r>
              <a:rPr lang="en-US" sz="2400" spc="-35" dirty="0">
                <a:solidFill>
                  <a:srgbClr val="0D8815"/>
                </a:solidFill>
                <a:latin typeface="Atkinson Hyperlegible" pitchFamily="2" charset="0"/>
                <a:ea typeface="Tahoma" panose="020B0604030504040204" pitchFamily="34" charset="0"/>
                <a:cs typeface="Tahoma" panose="020B0604030504040204" pitchFamily="34" charset="0"/>
              </a:rPr>
              <a:t>Data analysis including isolate filters, data stratification, and outbreak detection</a:t>
            </a:r>
          </a:p>
          <a:p>
            <a:pPr marL="1200150" lvl="1" indent="-742950">
              <a:buFont typeface="Arial" panose="020B0604020202020204" pitchFamily="34" charset="0"/>
              <a:buChar char="•"/>
            </a:pPr>
            <a:r>
              <a:rPr lang="en-US" sz="2400" spc="-35" dirty="0">
                <a:solidFill>
                  <a:srgbClr val="0D8815"/>
                </a:solidFill>
                <a:latin typeface="Atkinson Hyperlegible" pitchFamily="2" charset="0"/>
                <a:ea typeface="Tahoma" panose="020B0604030504040204" pitchFamily="34" charset="0"/>
                <a:cs typeface="Tahoma" panose="020B0604030504040204" pitchFamily="34" charset="0"/>
              </a:rPr>
              <a:t>Public health reporting:  FAO InFARM, WHO GLASS ESBL-E. coli Tricycle, EARS-Vet</a:t>
            </a:r>
          </a:p>
          <a:p>
            <a:pPr marL="742950" indent="-742950">
              <a:buFont typeface="Arial" panose="020B0604020202020204" pitchFamily="34" charset="0"/>
              <a:buChar char="•"/>
            </a:pPr>
            <a:r>
              <a:rPr lang="en-US" sz="2400" spc="-35" dirty="0">
                <a:solidFill>
                  <a:srgbClr val="0D8815"/>
                </a:solidFill>
                <a:latin typeface="Atkinson Hyperlegible" pitchFamily="2" charset="0"/>
                <a:ea typeface="Tahoma" panose="020B0604030504040204" pitchFamily="34" charset="0"/>
                <a:cs typeface="Tahoma" panose="020B0604030504040204" pitchFamily="34" charset="0"/>
              </a:rPr>
              <a:t>BacLink</a:t>
            </a:r>
          </a:p>
          <a:p>
            <a:pPr marL="1200150" lvl="1" indent="-742950">
              <a:buFont typeface="Arial" panose="020B0604020202020204" pitchFamily="34" charset="0"/>
              <a:buChar char="•"/>
            </a:pPr>
            <a:r>
              <a:rPr lang="en-US" sz="2400" spc="-35" dirty="0">
                <a:solidFill>
                  <a:srgbClr val="0D8815"/>
                </a:solidFill>
                <a:latin typeface="Atkinson Hyperlegible" pitchFamily="2" charset="0"/>
                <a:ea typeface="Tahoma" panose="020B0604030504040204" pitchFamily="34" charset="0"/>
                <a:cs typeface="Tahoma" panose="020B0604030504040204" pitchFamily="34" charset="0"/>
              </a:rPr>
              <a:t>Importing data with BacLink – SILAB example</a:t>
            </a:r>
          </a:p>
          <a:p>
            <a:pPr marL="742950" indent="-742950">
              <a:buFont typeface="Arial" panose="020B0604020202020204" pitchFamily="34" charset="0"/>
              <a:buChar char="•"/>
            </a:pPr>
            <a:endParaRPr lang="en-US" sz="2400" spc="-35" dirty="0">
              <a:solidFill>
                <a:srgbClr val="0D8815"/>
              </a:solidFill>
              <a:latin typeface="Atkinson Hyperlegible"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7296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27775" y="926939"/>
            <a:ext cx="10767836" cy="3795847"/>
          </a:xfrm>
          <a:prstGeom prst="rect">
            <a:avLst/>
          </a:prstGeom>
        </p:spPr>
        <p:txBody>
          <a:bodyPr wrap="square" lIns="0" tIns="0" rIns="0" bIns="0" rtlCol="0" anchor="t">
            <a:spAutoFit/>
          </a:bodyPr>
          <a:lstStyle/>
          <a:p>
            <a:pPr marL="592528" lvl="1" indent="-296264">
              <a:lnSpc>
                <a:spcPts val="3293"/>
              </a:lnSpc>
              <a:buFont typeface="Arial"/>
              <a:buChar char="•"/>
            </a:pPr>
            <a:r>
              <a:rPr lang="en-US" sz="2744" dirty="0">
                <a:solidFill>
                  <a:srgbClr val="000066"/>
                </a:solidFill>
                <a:latin typeface="Atkinson Hyperlegible" pitchFamily="2" charset="0"/>
              </a:rPr>
              <a:t>Laboratory configuration</a:t>
            </a:r>
          </a:p>
          <a:p>
            <a:pPr marL="592528" lvl="1" indent="-296264">
              <a:lnSpc>
                <a:spcPts val="3293"/>
              </a:lnSpc>
              <a:buFont typeface="Arial"/>
              <a:buChar char="•"/>
            </a:pPr>
            <a:r>
              <a:rPr lang="en-US" sz="2744" dirty="0">
                <a:solidFill>
                  <a:srgbClr val="000066"/>
                </a:solidFill>
                <a:latin typeface="Atkinson Hyperlegible" pitchFamily="2" charset="0"/>
              </a:rPr>
              <a:t>Data entry</a:t>
            </a:r>
          </a:p>
          <a:p>
            <a:pPr marL="1185056" lvl="2" indent="-395018">
              <a:lnSpc>
                <a:spcPts val="3293"/>
              </a:lnSpc>
              <a:buFont typeface="Arial"/>
              <a:buChar char="⚬"/>
            </a:pPr>
            <a:r>
              <a:rPr lang="en-US" sz="2744" dirty="0">
                <a:solidFill>
                  <a:srgbClr val="000066"/>
                </a:solidFill>
                <a:latin typeface="Atkinson Hyperlegible" pitchFamily="2" charset="0"/>
              </a:rPr>
              <a:t>Option 1:  Manual data entry</a:t>
            </a:r>
          </a:p>
          <a:p>
            <a:pPr marL="1185056" lvl="2" indent="-395018">
              <a:lnSpc>
                <a:spcPts val="3293"/>
              </a:lnSpc>
              <a:buFont typeface="Arial"/>
              <a:buChar char="⚬"/>
            </a:pPr>
            <a:r>
              <a:rPr lang="en-US" sz="2744" dirty="0">
                <a:solidFill>
                  <a:srgbClr val="000066"/>
                </a:solidFill>
                <a:latin typeface="Atkinson Hyperlegible" pitchFamily="2" charset="0"/>
              </a:rPr>
              <a:t>Option 2:  Import existing data with BacLink</a:t>
            </a:r>
          </a:p>
          <a:p>
            <a:pPr marL="592528" lvl="1" indent="-296264">
              <a:lnSpc>
                <a:spcPts val="3293"/>
              </a:lnSpc>
              <a:buFont typeface="Arial"/>
              <a:buChar char="•"/>
            </a:pPr>
            <a:r>
              <a:rPr lang="en-US" sz="2744" dirty="0">
                <a:solidFill>
                  <a:srgbClr val="000066"/>
                </a:solidFill>
                <a:latin typeface="Atkinson Hyperlegible" pitchFamily="2" charset="0"/>
              </a:rPr>
              <a:t>Data analysis</a:t>
            </a:r>
          </a:p>
          <a:p>
            <a:pPr marL="1049728" lvl="2" indent="-296264">
              <a:lnSpc>
                <a:spcPts val="3293"/>
              </a:lnSpc>
              <a:buFont typeface="Arial"/>
              <a:buChar char="•"/>
            </a:pPr>
            <a:r>
              <a:rPr lang="en-US" sz="2744" dirty="0">
                <a:solidFill>
                  <a:srgbClr val="000066"/>
                </a:solidFill>
                <a:latin typeface="Atkinson Hyperlegible" pitchFamily="2" charset="0"/>
              </a:rPr>
              <a:t>Interactive data analysis</a:t>
            </a:r>
          </a:p>
          <a:p>
            <a:pPr marL="1049728" lvl="2" indent="-296264">
              <a:lnSpc>
                <a:spcPts val="3293"/>
              </a:lnSpc>
              <a:buFont typeface="Arial"/>
              <a:buChar char="•"/>
            </a:pPr>
            <a:r>
              <a:rPr lang="en-US" sz="2744" dirty="0">
                <a:solidFill>
                  <a:srgbClr val="000066"/>
                </a:solidFill>
                <a:latin typeface="Atkinson Hyperlegible" pitchFamily="2" charset="0"/>
              </a:rPr>
              <a:t>Quick analysis</a:t>
            </a:r>
          </a:p>
          <a:p>
            <a:pPr marL="1049728" lvl="2" indent="-296264">
              <a:lnSpc>
                <a:spcPts val="3293"/>
              </a:lnSpc>
              <a:buFont typeface="Arial"/>
              <a:buChar char="•"/>
            </a:pPr>
            <a:r>
              <a:rPr lang="en-US" sz="2744" dirty="0">
                <a:solidFill>
                  <a:srgbClr val="000066"/>
                </a:solidFill>
                <a:latin typeface="Atkinson Hyperlegible" pitchFamily="2" charset="0"/>
              </a:rPr>
              <a:t>Public health reporting – including InFARM…  to be covered in the June 2026 webinar in collaboration with FAO</a:t>
            </a:r>
          </a:p>
        </p:txBody>
      </p:sp>
      <p:sp>
        <p:nvSpPr>
          <p:cNvPr id="3" name="TextBox 3"/>
          <p:cNvSpPr txBox="1"/>
          <p:nvPr/>
        </p:nvSpPr>
        <p:spPr>
          <a:xfrm>
            <a:off x="972852" y="74298"/>
            <a:ext cx="9144000" cy="551433"/>
          </a:xfrm>
          <a:prstGeom prst="rect">
            <a:avLst/>
          </a:prstGeom>
        </p:spPr>
        <p:txBody>
          <a:bodyPr lIns="0" tIns="0" rIns="0" bIns="0" rtlCol="0" anchor="t">
            <a:spAutoFit/>
          </a:bodyPr>
          <a:lstStyle/>
          <a:p>
            <a:pPr>
              <a:lnSpc>
                <a:spcPts val="4320"/>
              </a:lnSpc>
            </a:pPr>
            <a:r>
              <a:rPr lang="en-US" sz="3600" dirty="0">
                <a:solidFill>
                  <a:srgbClr val="000066"/>
                </a:solidFill>
                <a:latin typeface="Atkinson Hyperlegible" pitchFamily="2" charset="0"/>
              </a:rPr>
              <a:t>WHONET Modules</a:t>
            </a:r>
          </a:p>
        </p:txBody>
      </p:sp>
      <p:grpSp>
        <p:nvGrpSpPr>
          <p:cNvPr id="9" name="Group 8">
            <a:extLst>
              <a:ext uri="{FF2B5EF4-FFF2-40B4-BE49-F238E27FC236}">
                <a16:creationId xmlns:a16="http://schemas.microsoft.com/office/drawing/2014/main" id="{EB657ACD-5B91-B3D6-0488-D1F19A899104}"/>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AD302746-5375-BFF3-9014-6587ED801A45}"/>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11" name="TextBox 13">
              <a:extLst>
                <a:ext uri="{FF2B5EF4-FFF2-40B4-BE49-F238E27FC236}">
                  <a16:creationId xmlns:a16="http://schemas.microsoft.com/office/drawing/2014/main" id="{ECEC5427-E6F4-F64B-5E76-A46ADDDCFBD9}"/>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2" name="Group 11">
            <a:extLst>
              <a:ext uri="{FF2B5EF4-FFF2-40B4-BE49-F238E27FC236}">
                <a16:creationId xmlns:a16="http://schemas.microsoft.com/office/drawing/2014/main" id="{20A260C3-6B25-F2EA-A81E-44DFFC82C181}"/>
              </a:ext>
            </a:extLst>
          </p:cNvPr>
          <p:cNvGrpSpPr/>
          <p:nvPr/>
        </p:nvGrpSpPr>
        <p:grpSpPr>
          <a:xfrm>
            <a:off x="37531" y="522706"/>
            <a:ext cx="686587" cy="985056"/>
            <a:chOff x="2330260" y="1769955"/>
            <a:chExt cx="1029881" cy="1477583"/>
          </a:xfrm>
        </p:grpSpPr>
        <p:sp>
          <p:nvSpPr>
            <p:cNvPr id="13" name="Freeform 7">
              <a:extLst>
                <a:ext uri="{FF2B5EF4-FFF2-40B4-BE49-F238E27FC236}">
                  <a16:creationId xmlns:a16="http://schemas.microsoft.com/office/drawing/2014/main" id="{83D740B9-E6DC-F09C-ADE9-EA3927B93490}"/>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latin typeface="Atkinson Hyperlegible" pitchFamily="2" charset="0"/>
              </a:endParaRPr>
            </a:p>
          </p:txBody>
        </p:sp>
        <p:sp>
          <p:nvSpPr>
            <p:cNvPr id="14" name="TextBox 10">
              <a:extLst>
                <a:ext uri="{FF2B5EF4-FFF2-40B4-BE49-F238E27FC236}">
                  <a16:creationId xmlns:a16="http://schemas.microsoft.com/office/drawing/2014/main" id="{880C28EC-A79D-569D-1969-7C2256BD7221}"/>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extLst>
      <p:ext uri="{BB962C8B-B14F-4D97-AF65-F5344CB8AC3E}">
        <p14:creationId xmlns:p14="http://schemas.microsoft.com/office/powerpoint/2010/main" val="2165461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63600" y="271463"/>
            <a:ext cx="7686546" cy="557460"/>
          </a:xfrm>
          <a:prstGeom prst="rect">
            <a:avLst/>
          </a:prstGeom>
        </p:spPr>
        <p:txBody>
          <a:bodyPr lIns="0" tIns="0" rIns="0" bIns="0" rtlCol="0" anchor="t">
            <a:spAutoFit/>
          </a:bodyPr>
          <a:lstStyle/>
          <a:p>
            <a:pPr>
              <a:lnSpc>
                <a:spcPts val="4368"/>
              </a:lnSpc>
            </a:pPr>
            <a:r>
              <a:rPr lang="en-US" sz="3640" dirty="0">
                <a:solidFill>
                  <a:srgbClr val="000066"/>
                </a:solidFill>
                <a:latin typeface="Atkinson Hyperlegible" pitchFamily="2" charset="0"/>
              </a:rPr>
              <a:t>Laboratory configuration</a:t>
            </a:r>
          </a:p>
        </p:txBody>
      </p:sp>
      <p:sp>
        <p:nvSpPr>
          <p:cNvPr id="3" name="Freeform 3"/>
          <p:cNvSpPr/>
          <p:nvPr/>
        </p:nvSpPr>
        <p:spPr>
          <a:xfrm>
            <a:off x="2133007" y="1244600"/>
            <a:ext cx="7925987" cy="5130800"/>
          </a:xfrm>
          <a:custGeom>
            <a:avLst/>
            <a:gdLst/>
            <a:ahLst/>
            <a:cxnLst/>
            <a:rect l="l" t="t" r="r" b="b"/>
            <a:pathLst>
              <a:path w="10401300" h="7486650">
                <a:moveTo>
                  <a:pt x="0" y="0"/>
                </a:moveTo>
                <a:lnTo>
                  <a:pt x="10401300" y="0"/>
                </a:lnTo>
                <a:lnTo>
                  <a:pt x="10401300" y="7486650"/>
                </a:lnTo>
                <a:lnTo>
                  <a:pt x="0" y="7486650"/>
                </a:lnTo>
                <a:lnTo>
                  <a:pt x="0" y="0"/>
                </a:lnTo>
                <a:close/>
              </a:path>
            </a:pathLst>
          </a:custGeom>
          <a:blipFill>
            <a:blip r:embed="rId2"/>
            <a:stretch>
              <a:fillRect/>
            </a:stretch>
          </a:blipFill>
        </p:spPr>
        <p:txBody>
          <a:bodyPr/>
          <a:lstStyle/>
          <a:p>
            <a:endParaRPr lang="en-US" sz="1200" dirty="0">
              <a:latin typeface="Atkinson Hyperlegible" pitchFamily="2" charset="0"/>
            </a:endParaRPr>
          </a:p>
        </p:txBody>
      </p:sp>
      <p:grpSp>
        <p:nvGrpSpPr>
          <p:cNvPr id="4" name="Group 4"/>
          <p:cNvGrpSpPr/>
          <p:nvPr/>
        </p:nvGrpSpPr>
        <p:grpSpPr>
          <a:xfrm>
            <a:off x="4240596" y="2989753"/>
            <a:ext cx="3006769" cy="532381"/>
            <a:chOff x="0" y="0"/>
            <a:chExt cx="3534127" cy="757164"/>
          </a:xfrm>
        </p:grpSpPr>
        <p:sp>
          <p:nvSpPr>
            <p:cNvPr id="5" name="Freeform 5"/>
            <p:cNvSpPr/>
            <p:nvPr/>
          </p:nvSpPr>
          <p:spPr>
            <a:xfrm>
              <a:off x="0" y="0"/>
              <a:ext cx="3534156" cy="757174"/>
            </a:xfrm>
            <a:custGeom>
              <a:avLst/>
              <a:gdLst/>
              <a:ahLst/>
              <a:cxnLst/>
              <a:rect l="l" t="t" r="r" b="b"/>
              <a:pathLst>
                <a:path w="3534156" h="757174">
                  <a:moveTo>
                    <a:pt x="0" y="150241"/>
                  </a:moveTo>
                  <a:cubicBezTo>
                    <a:pt x="0" y="64643"/>
                    <a:pt x="74295" y="0"/>
                    <a:pt x="159766" y="0"/>
                  </a:cubicBezTo>
                  <a:lnTo>
                    <a:pt x="3374390" y="0"/>
                  </a:lnTo>
                  <a:lnTo>
                    <a:pt x="3374390" y="36068"/>
                  </a:lnTo>
                  <a:lnTo>
                    <a:pt x="3374390" y="0"/>
                  </a:lnTo>
                  <a:cubicBezTo>
                    <a:pt x="3459861" y="0"/>
                    <a:pt x="3534156" y="64643"/>
                    <a:pt x="3534156" y="150241"/>
                  </a:cubicBezTo>
                  <a:lnTo>
                    <a:pt x="3534156" y="606933"/>
                  </a:lnTo>
                  <a:lnTo>
                    <a:pt x="3498088" y="606933"/>
                  </a:lnTo>
                  <a:lnTo>
                    <a:pt x="3534156" y="606933"/>
                  </a:lnTo>
                  <a:cubicBezTo>
                    <a:pt x="3534156" y="692531"/>
                    <a:pt x="3459861" y="757174"/>
                    <a:pt x="3374390" y="757174"/>
                  </a:cubicBezTo>
                  <a:lnTo>
                    <a:pt x="3374390" y="720979"/>
                  </a:lnTo>
                  <a:lnTo>
                    <a:pt x="3374390" y="757047"/>
                  </a:lnTo>
                  <a:lnTo>
                    <a:pt x="159766" y="757047"/>
                  </a:lnTo>
                  <a:lnTo>
                    <a:pt x="159766" y="720979"/>
                  </a:lnTo>
                  <a:lnTo>
                    <a:pt x="159766" y="757047"/>
                  </a:lnTo>
                  <a:cubicBezTo>
                    <a:pt x="74295" y="757174"/>
                    <a:pt x="0" y="692531"/>
                    <a:pt x="0" y="606933"/>
                  </a:cubicBezTo>
                  <a:lnTo>
                    <a:pt x="0" y="150241"/>
                  </a:lnTo>
                  <a:lnTo>
                    <a:pt x="36068" y="150241"/>
                  </a:lnTo>
                  <a:lnTo>
                    <a:pt x="0" y="150241"/>
                  </a:lnTo>
                  <a:moveTo>
                    <a:pt x="72263" y="150241"/>
                  </a:moveTo>
                  <a:lnTo>
                    <a:pt x="72263" y="606933"/>
                  </a:lnTo>
                  <a:lnTo>
                    <a:pt x="36068" y="606933"/>
                  </a:lnTo>
                  <a:lnTo>
                    <a:pt x="72263" y="606933"/>
                  </a:lnTo>
                  <a:cubicBezTo>
                    <a:pt x="72263" y="647319"/>
                    <a:pt x="108712" y="684911"/>
                    <a:pt x="159766" y="684911"/>
                  </a:cubicBezTo>
                  <a:lnTo>
                    <a:pt x="3374390" y="684911"/>
                  </a:lnTo>
                  <a:cubicBezTo>
                    <a:pt x="3425444" y="684911"/>
                    <a:pt x="3461893" y="647319"/>
                    <a:pt x="3461893" y="606933"/>
                  </a:cubicBezTo>
                  <a:lnTo>
                    <a:pt x="3461893" y="150241"/>
                  </a:lnTo>
                  <a:lnTo>
                    <a:pt x="3497961" y="150241"/>
                  </a:lnTo>
                  <a:lnTo>
                    <a:pt x="3461893" y="150241"/>
                  </a:lnTo>
                  <a:cubicBezTo>
                    <a:pt x="3461893" y="109855"/>
                    <a:pt x="3425444" y="72263"/>
                    <a:pt x="3374390" y="72263"/>
                  </a:cubicBezTo>
                  <a:lnTo>
                    <a:pt x="159766" y="72263"/>
                  </a:lnTo>
                  <a:lnTo>
                    <a:pt x="159766" y="36068"/>
                  </a:lnTo>
                  <a:lnTo>
                    <a:pt x="159766" y="72263"/>
                  </a:lnTo>
                  <a:cubicBezTo>
                    <a:pt x="108712" y="72263"/>
                    <a:pt x="72263" y="109855"/>
                    <a:pt x="72263" y="150241"/>
                  </a:cubicBezTo>
                  <a:close/>
                </a:path>
              </a:pathLst>
            </a:custGeom>
            <a:solidFill>
              <a:srgbClr val="FF0000"/>
            </a:solidFill>
          </p:spPr>
          <p:txBody>
            <a:bodyPr/>
            <a:lstStyle/>
            <a:p>
              <a:endParaRPr lang="en-US" sz="1200" dirty="0">
                <a:latin typeface="Atkinson Hyperlegible" pitchFamily="2" charset="0"/>
              </a:endParaRPr>
            </a:p>
          </p:txBody>
        </p:sp>
      </p:grpSp>
      <p:grpSp>
        <p:nvGrpSpPr>
          <p:cNvPr id="6" name="Group 6"/>
          <p:cNvGrpSpPr/>
          <p:nvPr/>
        </p:nvGrpSpPr>
        <p:grpSpPr>
          <a:xfrm>
            <a:off x="2404392" y="3683000"/>
            <a:ext cx="2062480" cy="2062482"/>
            <a:chOff x="0" y="0"/>
            <a:chExt cx="2933305" cy="2933308"/>
          </a:xfrm>
        </p:grpSpPr>
        <p:sp>
          <p:nvSpPr>
            <p:cNvPr id="7" name="Freeform 7"/>
            <p:cNvSpPr/>
            <p:nvPr/>
          </p:nvSpPr>
          <p:spPr>
            <a:xfrm>
              <a:off x="0" y="0"/>
              <a:ext cx="2933319" cy="2933319"/>
            </a:xfrm>
            <a:custGeom>
              <a:avLst/>
              <a:gdLst/>
              <a:ahLst/>
              <a:cxnLst/>
              <a:rect l="l" t="t" r="r" b="b"/>
              <a:pathLst>
                <a:path w="2933319" h="2933319">
                  <a:moveTo>
                    <a:pt x="0" y="512953"/>
                  </a:moveTo>
                  <a:cubicBezTo>
                    <a:pt x="0" y="229616"/>
                    <a:pt x="229616" y="0"/>
                    <a:pt x="512953" y="0"/>
                  </a:cubicBezTo>
                  <a:lnTo>
                    <a:pt x="2420366" y="0"/>
                  </a:lnTo>
                  <a:lnTo>
                    <a:pt x="2420366" y="36068"/>
                  </a:lnTo>
                  <a:lnTo>
                    <a:pt x="2420366" y="0"/>
                  </a:lnTo>
                  <a:cubicBezTo>
                    <a:pt x="2703703" y="0"/>
                    <a:pt x="2933319" y="229616"/>
                    <a:pt x="2933319" y="512953"/>
                  </a:cubicBezTo>
                  <a:lnTo>
                    <a:pt x="2897251" y="512953"/>
                  </a:lnTo>
                  <a:lnTo>
                    <a:pt x="2933319" y="512953"/>
                  </a:lnTo>
                  <a:lnTo>
                    <a:pt x="2933319" y="2420366"/>
                  </a:lnTo>
                  <a:lnTo>
                    <a:pt x="2897251" y="2420366"/>
                  </a:lnTo>
                  <a:lnTo>
                    <a:pt x="2933319" y="2420366"/>
                  </a:lnTo>
                  <a:cubicBezTo>
                    <a:pt x="2933319" y="2703703"/>
                    <a:pt x="2703703" y="2933319"/>
                    <a:pt x="2420366" y="2933319"/>
                  </a:cubicBezTo>
                  <a:lnTo>
                    <a:pt x="2420366" y="2897251"/>
                  </a:lnTo>
                  <a:lnTo>
                    <a:pt x="2420366" y="2933319"/>
                  </a:lnTo>
                  <a:lnTo>
                    <a:pt x="512953" y="2933319"/>
                  </a:lnTo>
                  <a:lnTo>
                    <a:pt x="512953" y="2897251"/>
                  </a:lnTo>
                  <a:lnTo>
                    <a:pt x="512953" y="2933319"/>
                  </a:lnTo>
                  <a:cubicBezTo>
                    <a:pt x="229616" y="2933319"/>
                    <a:pt x="0" y="2703703"/>
                    <a:pt x="0" y="2420366"/>
                  </a:cubicBezTo>
                  <a:lnTo>
                    <a:pt x="0" y="512953"/>
                  </a:lnTo>
                  <a:lnTo>
                    <a:pt x="36068" y="512953"/>
                  </a:lnTo>
                  <a:lnTo>
                    <a:pt x="0" y="512953"/>
                  </a:lnTo>
                  <a:moveTo>
                    <a:pt x="72263" y="512953"/>
                  </a:moveTo>
                  <a:lnTo>
                    <a:pt x="72263" y="2420366"/>
                  </a:lnTo>
                  <a:lnTo>
                    <a:pt x="36068" y="2420366"/>
                  </a:lnTo>
                  <a:lnTo>
                    <a:pt x="72263" y="2420366"/>
                  </a:lnTo>
                  <a:cubicBezTo>
                    <a:pt x="72263" y="2663825"/>
                    <a:pt x="269621" y="2861056"/>
                    <a:pt x="512953" y="2861056"/>
                  </a:cubicBezTo>
                  <a:lnTo>
                    <a:pt x="2420366" y="2861056"/>
                  </a:lnTo>
                  <a:cubicBezTo>
                    <a:pt x="2663825" y="2861056"/>
                    <a:pt x="2861056" y="2663698"/>
                    <a:pt x="2861056" y="2420366"/>
                  </a:cubicBezTo>
                  <a:lnTo>
                    <a:pt x="2861056" y="512953"/>
                  </a:lnTo>
                  <a:cubicBezTo>
                    <a:pt x="2861056" y="269494"/>
                    <a:pt x="2663698" y="72263"/>
                    <a:pt x="2420366" y="72263"/>
                  </a:cubicBezTo>
                  <a:lnTo>
                    <a:pt x="512953" y="72263"/>
                  </a:lnTo>
                  <a:lnTo>
                    <a:pt x="512953" y="36068"/>
                  </a:lnTo>
                  <a:lnTo>
                    <a:pt x="512953" y="72263"/>
                  </a:lnTo>
                  <a:cubicBezTo>
                    <a:pt x="269494" y="72263"/>
                    <a:pt x="72263" y="269621"/>
                    <a:pt x="72263" y="512953"/>
                  </a:cubicBezTo>
                  <a:close/>
                </a:path>
              </a:pathLst>
            </a:custGeom>
            <a:solidFill>
              <a:srgbClr val="FF0000"/>
            </a:solidFill>
          </p:spPr>
          <p:txBody>
            <a:bodyPr/>
            <a:lstStyle/>
            <a:p>
              <a:endParaRPr lang="en-US" sz="1200" dirty="0">
                <a:latin typeface="Atkinson Hyperlegible" pitchFamily="2" charset="0"/>
              </a:endParaRPr>
            </a:p>
          </p:txBody>
        </p:sp>
      </p:grpSp>
      <p:grpSp>
        <p:nvGrpSpPr>
          <p:cNvPr id="8" name="Group 8"/>
          <p:cNvGrpSpPr/>
          <p:nvPr/>
        </p:nvGrpSpPr>
        <p:grpSpPr>
          <a:xfrm>
            <a:off x="4242728" y="1701800"/>
            <a:ext cx="3006769" cy="1186341"/>
            <a:chOff x="0" y="0"/>
            <a:chExt cx="3534127" cy="1687241"/>
          </a:xfrm>
        </p:grpSpPr>
        <p:sp>
          <p:nvSpPr>
            <p:cNvPr id="9" name="Freeform 9"/>
            <p:cNvSpPr/>
            <p:nvPr/>
          </p:nvSpPr>
          <p:spPr>
            <a:xfrm>
              <a:off x="0" y="0"/>
              <a:ext cx="3534029" cy="1687322"/>
            </a:xfrm>
            <a:custGeom>
              <a:avLst/>
              <a:gdLst/>
              <a:ahLst/>
              <a:cxnLst/>
              <a:rect l="l" t="t" r="r" b="b"/>
              <a:pathLst>
                <a:path w="3534029" h="1687322">
                  <a:moveTo>
                    <a:pt x="0" y="305308"/>
                  </a:moveTo>
                  <a:cubicBezTo>
                    <a:pt x="0" y="135890"/>
                    <a:pt x="140335" y="0"/>
                    <a:pt x="311531" y="0"/>
                  </a:cubicBezTo>
                  <a:lnTo>
                    <a:pt x="3222498" y="0"/>
                  </a:lnTo>
                  <a:lnTo>
                    <a:pt x="3222498" y="36068"/>
                  </a:lnTo>
                  <a:lnTo>
                    <a:pt x="3222498" y="0"/>
                  </a:lnTo>
                  <a:cubicBezTo>
                    <a:pt x="3393821" y="0"/>
                    <a:pt x="3534029" y="135890"/>
                    <a:pt x="3534029" y="305308"/>
                  </a:cubicBezTo>
                  <a:lnTo>
                    <a:pt x="3497961" y="305308"/>
                  </a:lnTo>
                  <a:lnTo>
                    <a:pt x="3534029" y="305308"/>
                  </a:lnTo>
                  <a:lnTo>
                    <a:pt x="3534029" y="1382014"/>
                  </a:lnTo>
                  <a:lnTo>
                    <a:pt x="3497961" y="1382014"/>
                  </a:lnTo>
                  <a:lnTo>
                    <a:pt x="3534029" y="1382014"/>
                  </a:lnTo>
                  <a:cubicBezTo>
                    <a:pt x="3534029" y="1551432"/>
                    <a:pt x="3393694" y="1687322"/>
                    <a:pt x="3222498" y="1687322"/>
                  </a:cubicBezTo>
                  <a:lnTo>
                    <a:pt x="3222498" y="1651254"/>
                  </a:lnTo>
                  <a:lnTo>
                    <a:pt x="3222498" y="1687322"/>
                  </a:lnTo>
                  <a:lnTo>
                    <a:pt x="311531" y="1687322"/>
                  </a:lnTo>
                  <a:lnTo>
                    <a:pt x="311531" y="1651254"/>
                  </a:lnTo>
                  <a:lnTo>
                    <a:pt x="311531" y="1687322"/>
                  </a:lnTo>
                  <a:cubicBezTo>
                    <a:pt x="140335" y="1687195"/>
                    <a:pt x="0" y="1551305"/>
                    <a:pt x="0" y="1381887"/>
                  </a:cubicBezTo>
                  <a:lnTo>
                    <a:pt x="0" y="305308"/>
                  </a:lnTo>
                  <a:lnTo>
                    <a:pt x="36068" y="305308"/>
                  </a:lnTo>
                  <a:lnTo>
                    <a:pt x="0" y="305308"/>
                  </a:lnTo>
                  <a:moveTo>
                    <a:pt x="72263" y="305308"/>
                  </a:moveTo>
                  <a:lnTo>
                    <a:pt x="72263" y="1382014"/>
                  </a:lnTo>
                  <a:lnTo>
                    <a:pt x="36068" y="1382014"/>
                  </a:lnTo>
                  <a:lnTo>
                    <a:pt x="72263" y="1382014"/>
                  </a:lnTo>
                  <a:cubicBezTo>
                    <a:pt x="72263" y="1509903"/>
                    <a:pt x="178689" y="1615059"/>
                    <a:pt x="311658" y="1615059"/>
                  </a:cubicBezTo>
                  <a:lnTo>
                    <a:pt x="3222498" y="1615059"/>
                  </a:lnTo>
                  <a:cubicBezTo>
                    <a:pt x="3355467" y="1615059"/>
                    <a:pt x="3461893" y="1509903"/>
                    <a:pt x="3461893" y="1382014"/>
                  </a:cubicBezTo>
                  <a:lnTo>
                    <a:pt x="3461893" y="305308"/>
                  </a:lnTo>
                  <a:cubicBezTo>
                    <a:pt x="3461893" y="177419"/>
                    <a:pt x="3355467" y="72263"/>
                    <a:pt x="3222498" y="72263"/>
                  </a:cubicBezTo>
                  <a:lnTo>
                    <a:pt x="311531" y="72263"/>
                  </a:lnTo>
                  <a:lnTo>
                    <a:pt x="311531" y="36068"/>
                  </a:lnTo>
                  <a:lnTo>
                    <a:pt x="311531" y="72263"/>
                  </a:lnTo>
                  <a:cubicBezTo>
                    <a:pt x="178562" y="72263"/>
                    <a:pt x="72136" y="177419"/>
                    <a:pt x="72136" y="305308"/>
                  </a:cubicBezTo>
                  <a:close/>
                </a:path>
              </a:pathLst>
            </a:custGeom>
            <a:solidFill>
              <a:srgbClr val="FF0000"/>
            </a:solidFill>
          </p:spPr>
          <p:txBody>
            <a:bodyPr/>
            <a:lstStyle/>
            <a:p>
              <a:endParaRPr lang="en-US" sz="1200" dirty="0">
                <a:latin typeface="Atkinson Hyperlegible" pitchFamily="2" charset="0"/>
              </a:endParaRPr>
            </a:p>
          </p:txBody>
        </p:sp>
      </p:grpSp>
      <p:grpSp>
        <p:nvGrpSpPr>
          <p:cNvPr id="15" name="Group 14">
            <a:extLst>
              <a:ext uri="{FF2B5EF4-FFF2-40B4-BE49-F238E27FC236}">
                <a16:creationId xmlns:a16="http://schemas.microsoft.com/office/drawing/2014/main" id="{7E4109E3-7803-7732-F685-187383EB8CD6}"/>
              </a:ext>
            </a:extLst>
          </p:cNvPr>
          <p:cNvGrpSpPr/>
          <p:nvPr/>
        </p:nvGrpSpPr>
        <p:grpSpPr>
          <a:xfrm>
            <a:off x="73629" y="72784"/>
            <a:ext cx="588108" cy="596974"/>
            <a:chOff x="97692" y="88826"/>
            <a:chExt cx="588108" cy="596974"/>
          </a:xfrm>
        </p:grpSpPr>
        <p:sp>
          <p:nvSpPr>
            <p:cNvPr id="16" name="Freeform 4">
              <a:extLst>
                <a:ext uri="{FF2B5EF4-FFF2-40B4-BE49-F238E27FC236}">
                  <a16:creationId xmlns:a16="http://schemas.microsoft.com/office/drawing/2014/main" id="{A26559CD-BB95-9A32-62C8-670B3676F58F}"/>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17" name="TextBox 13">
              <a:extLst>
                <a:ext uri="{FF2B5EF4-FFF2-40B4-BE49-F238E27FC236}">
                  <a16:creationId xmlns:a16="http://schemas.microsoft.com/office/drawing/2014/main" id="{E580D82A-4F16-2F57-CA6D-8879DD00CFF6}"/>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8" name="Group 17">
            <a:extLst>
              <a:ext uri="{FF2B5EF4-FFF2-40B4-BE49-F238E27FC236}">
                <a16:creationId xmlns:a16="http://schemas.microsoft.com/office/drawing/2014/main" id="{C2409B44-550C-9CF0-0EDD-07F8E5FE4912}"/>
              </a:ext>
            </a:extLst>
          </p:cNvPr>
          <p:cNvGrpSpPr/>
          <p:nvPr/>
        </p:nvGrpSpPr>
        <p:grpSpPr>
          <a:xfrm>
            <a:off x="37531" y="522706"/>
            <a:ext cx="686587" cy="985056"/>
            <a:chOff x="2330260" y="1769955"/>
            <a:chExt cx="1029881" cy="1477583"/>
          </a:xfrm>
        </p:grpSpPr>
        <p:sp>
          <p:nvSpPr>
            <p:cNvPr id="19" name="Freeform 7">
              <a:extLst>
                <a:ext uri="{FF2B5EF4-FFF2-40B4-BE49-F238E27FC236}">
                  <a16:creationId xmlns:a16="http://schemas.microsoft.com/office/drawing/2014/main" id="{45719CEF-5CF6-2293-AEE5-32F899D06AE2}"/>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dirty="0">
                <a:latin typeface="Atkinson Hyperlegible" pitchFamily="2" charset="0"/>
              </a:endParaRPr>
            </a:p>
          </p:txBody>
        </p:sp>
        <p:sp>
          <p:nvSpPr>
            <p:cNvPr id="20" name="TextBox 10">
              <a:extLst>
                <a:ext uri="{FF2B5EF4-FFF2-40B4-BE49-F238E27FC236}">
                  <a16:creationId xmlns:a16="http://schemas.microsoft.com/office/drawing/2014/main" id="{98E0B071-07D8-4598-EC61-BFC819126773}"/>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35598" y="846221"/>
            <a:ext cx="5989094" cy="6003758"/>
          </a:xfrm>
          <a:custGeom>
            <a:avLst/>
            <a:gdLst/>
            <a:ahLst/>
            <a:cxnLst/>
            <a:rect l="l" t="t" r="r" b="b"/>
            <a:pathLst>
              <a:path w="7886700" h="8183191">
                <a:moveTo>
                  <a:pt x="0" y="0"/>
                </a:moveTo>
                <a:lnTo>
                  <a:pt x="7886700" y="0"/>
                </a:lnTo>
                <a:lnTo>
                  <a:pt x="7886700" y="8183191"/>
                </a:lnTo>
                <a:lnTo>
                  <a:pt x="0" y="8183191"/>
                </a:lnTo>
                <a:lnTo>
                  <a:pt x="0" y="0"/>
                </a:lnTo>
                <a:close/>
              </a:path>
            </a:pathLst>
          </a:custGeom>
          <a:blipFill>
            <a:blip r:embed="rId2"/>
            <a:stretch>
              <a:fillRect/>
            </a:stretch>
          </a:blipFill>
        </p:spPr>
        <p:txBody>
          <a:bodyPr/>
          <a:lstStyle/>
          <a:p>
            <a:endParaRPr lang="en-US" sz="1200" dirty="0">
              <a:latin typeface="Atkinson Hyperlegible" pitchFamily="2" charset="0"/>
            </a:endParaRPr>
          </a:p>
        </p:txBody>
      </p:sp>
      <p:sp>
        <p:nvSpPr>
          <p:cNvPr id="3" name="TextBox 3"/>
          <p:cNvSpPr txBox="1"/>
          <p:nvPr/>
        </p:nvSpPr>
        <p:spPr>
          <a:xfrm>
            <a:off x="1218195" y="52593"/>
            <a:ext cx="8439150" cy="551433"/>
          </a:xfrm>
          <a:prstGeom prst="rect">
            <a:avLst/>
          </a:prstGeom>
        </p:spPr>
        <p:txBody>
          <a:bodyPr lIns="0" tIns="0" rIns="0" bIns="0" rtlCol="0" anchor="t">
            <a:spAutoFit/>
          </a:bodyPr>
          <a:lstStyle/>
          <a:p>
            <a:pPr>
              <a:lnSpc>
                <a:spcPts val="4320"/>
              </a:lnSpc>
            </a:pPr>
            <a:r>
              <a:rPr lang="en-US" sz="3600" dirty="0">
                <a:solidFill>
                  <a:srgbClr val="000066"/>
                </a:solidFill>
                <a:latin typeface="Atkinson Hyperlegible" pitchFamily="2" charset="0"/>
              </a:rPr>
              <a:t>Data entry – Manual</a:t>
            </a:r>
          </a:p>
        </p:txBody>
      </p:sp>
      <p:grpSp>
        <p:nvGrpSpPr>
          <p:cNvPr id="4" name="Group 4"/>
          <p:cNvGrpSpPr/>
          <p:nvPr/>
        </p:nvGrpSpPr>
        <p:grpSpPr>
          <a:xfrm>
            <a:off x="5105294" y="1334167"/>
            <a:ext cx="3723726" cy="826390"/>
            <a:chOff x="0" y="0"/>
            <a:chExt cx="4376830" cy="1175310"/>
          </a:xfrm>
        </p:grpSpPr>
        <p:sp>
          <p:nvSpPr>
            <p:cNvPr id="5" name="Freeform 5"/>
            <p:cNvSpPr/>
            <p:nvPr/>
          </p:nvSpPr>
          <p:spPr>
            <a:xfrm>
              <a:off x="0" y="0"/>
              <a:ext cx="4374896" cy="1175258"/>
            </a:xfrm>
            <a:custGeom>
              <a:avLst/>
              <a:gdLst/>
              <a:ahLst/>
              <a:cxnLst/>
              <a:rect l="l" t="t" r="r" b="b"/>
              <a:pathLst>
                <a:path w="4374896" h="1175258">
                  <a:moveTo>
                    <a:pt x="0" y="219964"/>
                  </a:moveTo>
                  <a:cubicBezTo>
                    <a:pt x="0" y="96901"/>
                    <a:pt x="104013" y="0"/>
                    <a:pt x="228727" y="0"/>
                  </a:cubicBezTo>
                  <a:lnTo>
                    <a:pt x="4146169" y="0"/>
                  </a:lnTo>
                  <a:lnTo>
                    <a:pt x="4146169" y="36068"/>
                  </a:lnTo>
                  <a:lnTo>
                    <a:pt x="4146169" y="0"/>
                  </a:lnTo>
                  <a:cubicBezTo>
                    <a:pt x="4270883" y="0"/>
                    <a:pt x="4374896" y="96901"/>
                    <a:pt x="4374896" y="219964"/>
                  </a:cubicBezTo>
                  <a:lnTo>
                    <a:pt x="4338828" y="219964"/>
                  </a:lnTo>
                  <a:lnTo>
                    <a:pt x="4374896" y="219964"/>
                  </a:lnTo>
                  <a:lnTo>
                    <a:pt x="4374896" y="955294"/>
                  </a:lnTo>
                  <a:lnTo>
                    <a:pt x="4338828" y="955294"/>
                  </a:lnTo>
                  <a:lnTo>
                    <a:pt x="4374896" y="955294"/>
                  </a:lnTo>
                  <a:cubicBezTo>
                    <a:pt x="4374896" y="1078357"/>
                    <a:pt x="4270883" y="1175258"/>
                    <a:pt x="4146169" y="1175258"/>
                  </a:cubicBezTo>
                  <a:lnTo>
                    <a:pt x="4146169" y="1139190"/>
                  </a:lnTo>
                  <a:lnTo>
                    <a:pt x="4146169" y="1175258"/>
                  </a:lnTo>
                  <a:lnTo>
                    <a:pt x="228727" y="1175258"/>
                  </a:lnTo>
                  <a:lnTo>
                    <a:pt x="228727" y="1139190"/>
                  </a:lnTo>
                  <a:lnTo>
                    <a:pt x="228727" y="1175258"/>
                  </a:lnTo>
                  <a:cubicBezTo>
                    <a:pt x="104013" y="1175258"/>
                    <a:pt x="0" y="1078357"/>
                    <a:pt x="0" y="955294"/>
                  </a:cubicBezTo>
                  <a:lnTo>
                    <a:pt x="0" y="219964"/>
                  </a:lnTo>
                  <a:lnTo>
                    <a:pt x="36068" y="219964"/>
                  </a:lnTo>
                  <a:lnTo>
                    <a:pt x="0" y="219964"/>
                  </a:lnTo>
                  <a:moveTo>
                    <a:pt x="72263" y="219964"/>
                  </a:moveTo>
                  <a:lnTo>
                    <a:pt x="72263" y="955294"/>
                  </a:lnTo>
                  <a:lnTo>
                    <a:pt x="36068" y="955294"/>
                  </a:lnTo>
                  <a:lnTo>
                    <a:pt x="72263" y="955294"/>
                  </a:lnTo>
                  <a:cubicBezTo>
                    <a:pt x="72263" y="1035304"/>
                    <a:pt x="140716" y="1102995"/>
                    <a:pt x="228727" y="1102995"/>
                  </a:cubicBezTo>
                  <a:lnTo>
                    <a:pt x="4146169" y="1102995"/>
                  </a:lnTo>
                  <a:cubicBezTo>
                    <a:pt x="4234180" y="1102995"/>
                    <a:pt x="4302633" y="1035304"/>
                    <a:pt x="4302633" y="955294"/>
                  </a:cubicBezTo>
                  <a:lnTo>
                    <a:pt x="4302633" y="219964"/>
                  </a:lnTo>
                  <a:cubicBezTo>
                    <a:pt x="4302633" y="139954"/>
                    <a:pt x="4234180" y="72263"/>
                    <a:pt x="4146169" y="72263"/>
                  </a:cubicBezTo>
                  <a:lnTo>
                    <a:pt x="228727" y="72263"/>
                  </a:lnTo>
                  <a:lnTo>
                    <a:pt x="228727" y="36068"/>
                  </a:lnTo>
                  <a:lnTo>
                    <a:pt x="228727" y="72263"/>
                  </a:lnTo>
                  <a:cubicBezTo>
                    <a:pt x="140716" y="72263"/>
                    <a:pt x="72263" y="139954"/>
                    <a:pt x="72263" y="219964"/>
                  </a:cubicBezTo>
                  <a:close/>
                </a:path>
              </a:pathLst>
            </a:custGeom>
            <a:solidFill>
              <a:srgbClr val="FF0000"/>
            </a:solidFill>
          </p:spPr>
          <p:txBody>
            <a:bodyPr/>
            <a:lstStyle/>
            <a:p>
              <a:endParaRPr lang="en-US" sz="1200" dirty="0">
                <a:latin typeface="Atkinson Hyperlegible" pitchFamily="2" charset="0"/>
              </a:endParaRPr>
            </a:p>
          </p:txBody>
        </p:sp>
      </p:grpSp>
      <p:sp>
        <p:nvSpPr>
          <p:cNvPr id="6" name="TextBox 6"/>
          <p:cNvSpPr txBox="1"/>
          <p:nvPr/>
        </p:nvSpPr>
        <p:spPr>
          <a:xfrm>
            <a:off x="838647" y="1410673"/>
            <a:ext cx="4021652" cy="761747"/>
          </a:xfrm>
          <a:prstGeom prst="rect">
            <a:avLst/>
          </a:prstGeom>
        </p:spPr>
        <p:txBody>
          <a:bodyPr lIns="0" tIns="0" rIns="0" bIns="0" rtlCol="0" anchor="t">
            <a:spAutoFit/>
          </a:bodyPr>
          <a:lstStyle/>
          <a:p>
            <a:pPr algn="r">
              <a:lnSpc>
                <a:spcPts val="2992"/>
              </a:lnSpc>
            </a:pPr>
            <a:r>
              <a:rPr lang="en-US" sz="2400" dirty="0">
                <a:solidFill>
                  <a:srgbClr val="000000"/>
                </a:solidFill>
                <a:latin typeface="Atkinson Hyperlegible" pitchFamily="2" charset="0"/>
              </a:rPr>
              <a:t>Patient, animal, food, environmental details</a:t>
            </a:r>
          </a:p>
        </p:txBody>
      </p:sp>
      <p:grpSp>
        <p:nvGrpSpPr>
          <p:cNvPr id="7" name="Group 7"/>
          <p:cNvGrpSpPr/>
          <p:nvPr/>
        </p:nvGrpSpPr>
        <p:grpSpPr>
          <a:xfrm>
            <a:off x="5155481" y="2203927"/>
            <a:ext cx="3625282" cy="580539"/>
            <a:chOff x="0" y="0"/>
            <a:chExt cx="4261121" cy="825655"/>
          </a:xfrm>
        </p:grpSpPr>
        <p:sp>
          <p:nvSpPr>
            <p:cNvPr id="8" name="Freeform 8"/>
            <p:cNvSpPr/>
            <p:nvPr/>
          </p:nvSpPr>
          <p:spPr>
            <a:xfrm>
              <a:off x="0" y="0"/>
              <a:ext cx="4261231" cy="825627"/>
            </a:xfrm>
            <a:custGeom>
              <a:avLst/>
              <a:gdLst/>
              <a:ahLst/>
              <a:cxnLst/>
              <a:rect l="l" t="t" r="r" b="b"/>
              <a:pathLst>
                <a:path w="4261231" h="825627">
                  <a:moveTo>
                    <a:pt x="0" y="161671"/>
                  </a:moveTo>
                  <a:cubicBezTo>
                    <a:pt x="0" y="69850"/>
                    <a:pt x="79375" y="0"/>
                    <a:pt x="171450" y="0"/>
                  </a:cubicBezTo>
                  <a:lnTo>
                    <a:pt x="4089781" y="0"/>
                  </a:lnTo>
                  <a:lnTo>
                    <a:pt x="4089781" y="36068"/>
                  </a:lnTo>
                  <a:lnTo>
                    <a:pt x="4089781" y="0"/>
                  </a:lnTo>
                  <a:cubicBezTo>
                    <a:pt x="4181856" y="0"/>
                    <a:pt x="4261231" y="69850"/>
                    <a:pt x="4261231" y="161671"/>
                  </a:cubicBezTo>
                  <a:lnTo>
                    <a:pt x="4225163" y="161671"/>
                  </a:lnTo>
                  <a:lnTo>
                    <a:pt x="4261231" y="161671"/>
                  </a:lnTo>
                  <a:lnTo>
                    <a:pt x="4261231" y="663956"/>
                  </a:lnTo>
                  <a:lnTo>
                    <a:pt x="4225163" y="663956"/>
                  </a:lnTo>
                  <a:lnTo>
                    <a:pt x="4261231" y="663956"/>
                  </a:lnTo>
                  <a:cubicBezTo>
                    <a:pt x="4261231" y="755777"/>
                    <a:pt x="4181856" y="825627"/>
                    <a:pt x="4089781" y="825627"/>
                  </a:cubicBezTo>
                  <a:lnTo>
                    <a:pt x="4089781" y="789559"/>
                  </a:lnTo>
                  <a:lnTo>
                    <a:pt x="4089781" y="825627"/>
                  </a:lnTo>
                  <a:lnTo>
                    <a:pt x="171450" y="825627"/>
                  </a:lnTo>
                  <a:lnTo>
                    <a:pt x="171450" y="789559"/>
                  </a:lnTo>
                  <a:lnTo>
                    <a:pt x="171450" y="825627"/>
                  </a:lnTo>
                  <a:cubicBezTo>
                    <a:pt x="79375" y="825627"/>
                    <a:pt x="0" y="755777"/>
                    <a:pt x="0" y="663956"/>
                  </a:cubicBezTo>
                  <a:lnTo>
                    <a:pt x="0" y="161671"/>
                  </a:lnTo>
                  <a:lnTo>
                    <a:pt x="36068" y="161671"/>
                  </a:lnTo>
                  <a:lnTo>
                    <a:pt x="0" y="161671"/>
                  </a:lnTo>
                  <a:moveTo>
                    <a:pt x="72263" y="161671"/>
                  </a:moveTo>
                  <a:lnTo>
                    <a:pt x="72263" y="663956"/>
                  </a:lnTo>
                  <a:lnTo>
                    <a:pt x="36068" y="663956"/>
                  </a:lnTo>
                  <a:lnTo>
                    <a:pt x="72263" y="663956"/>
                  </a:lnTo>
                  <a:cubicBezTo>
                    <a:pt x="72263" y="710819"/>
                    <a:pt x="114046" y="753364"/>
                    <a:pt x="171450" y="753364"/>
                  </a:cubicBezTo>
                  <a:lnTo>
                    <a:pt x="4089781" y="753364"/>
                  </a:lnTo>
                  <a:cubicBezTo>
                    <a:pt x="4147185" y="753364"/>
                    <a:pt x="4188968" y="710819"/>
                    <a:pt x="4188968" y="663956"/>
                  </a:cubicBezTo>
                  <a:lnTo>
                    <a:pt x="4188968" y="161671"/>
                  </a:lnTo>
                  <a:cubicBezTo>
                    <a:pt x="4188968" y="114808"/>
                    <a:pt x="4147185" y="72263"/>
                    <a:pt x="4089781" y="72263"/>
                  </a:cubicBezTo>
                  <a:lnTo>
                    <a:pt x="171450" y="72263"/>
                  </a:lnTo>
                  <a:lnTo>
                    <a:pt x="171450" y="36068"/>
                  </a:lnTo>
                  <a:lnTo>
                    <a:pt x="171450" y="72263"/>
                  </a:lnTo>
                  <a:cubicBezTo>
                    <a:pt x="114046" y="72263"/>
                    <a:pt x="72263" y="114808"/>
                    <a:pt x="72263" y="161671"/>
                  </a:cubicBezTo>
                  <a:close/>
                </a:path>
              </a:pathLst>
            </a:custGeom>
            <a:solidFill>
              <a:srgbClr val="FF0000"/>
            </a:solidFill>
          </p:spPr>
          <p:txBody>
            <a:bodyPr/>
            <a:lstStyle/>
            <a:p>
              <a:endParaRPr lang="en-US" sz="1200" dirty="0">
                <a:latin typeface="Atkinson Hyperlegible" pitchFamily="2" charset="0"/>
              </a:endParaRPr>
            </a:p>
          </p:txBody>
        </p:sp>
      </p:grpSp>
      <p:sp>
        <p:nvSpPr>
          <p:cNvPr id="9" name="TextBox 9"/>
          <p:cNvSpPr txBox="1"/>
          <p:nvPr/>
        </p:nvSpPr>
        <p:spPr>
          <a:xfrm>
            <a:off x="1150806" y="2329262"/>
            <a:ext cx="3665031" cy="415498"/>
          </a:xfrm>
          <a:prstGeom prst="rect">
            <a:avLst/>
          </a:prstGeom>
        </p:spPr>
        <p:txBody>
          <a:bodyPr lIns="0" tIns="0" rIns="0" bIns="0" rtlCol="0" anchor="t">
            <a:spAutoFit/>
          </a:bodyPr>
          <a:lstStyle/>
          <a:p>
            <a:pPr algn="r">
              <a:lnSpc>
                <a:spcPts val="3360"/>
              </a:lnSpc>
            </a:pPr>
            <a:r>
              <a:rPr lang="en-US" sz="2400" dirty="0">
                <a:solidFill>
                  <a:srgbClr val="000000"/>
                </a:solidFill>
                <a:latin typeface="Atkinson Hyperlegible" pitchFamily="2" charset="0"/>
              </a:rPr>
              <a:t>Specimen location</a:t>
            </a:r>
          </a:p>
        </p:txBody>
      </p:sp>
      <p:grpSp>
        <p:nvGrpSpPr>
          <p:cNvPr id="10" name="Group 10"/>
          <p:cNvGrpSpPr/>
          <p:nvPr/>
        </p:nvGrpSpPr>
        <p:grpSpPr>
          <a:xfrm>
            <a:off x="5155481" y="2864126"/>
            <a:ext cx="3625282" cy="532381"/>
            <a:chOff x="0" y="0"/>
            <a:chExt cx="4261121" cy="757164"/>
          </a:xfrm>
        </p:grpSpPr>
        <p:sp>
          <p:nvSpPr>
            <p:cNvPr id="11" name="Freeform 11"/>
            <p:cNvSpPr/>
            <p:nvPr/>
          </p:nvSpPr>
          <p:spPr>
            <a:xfrm>
              <a:off x="0" y="0"/>
              <a:ext cx="4261104" cy="757174"/>
            </a:xfrm>
            <a:custGeom>
              <a:avLst/>
              <a:gdLst/>
              <a:ahLst/>
              <a:cxnLst/>
              <a:rect l="l" t="t" r="r" b="b"/>
              <a:pathLst>
                <a:path w="4261104" h="757174">
                  <a:moveTo>
                    <a:pt x="0" y="150241"/>
                  </a:moveTo>
                  <a:cubicBezTo>
                    <a:pt x="0" y="64516"/>
                    <a:pt x="74549" y="0"/>
                    <a:pt x="160147" y="0"/>
                  </a:cubicBezTo>
                  <a:lnTo>
                    <a:pt x="4100957" y="0"/>
                  </a:lnTo>
                  <a:lnTo>
                    <a:pt x="4100957" y="36068"/>
                  </a:lnTo>
                  <a:lnTo>
                    <a:pt x="4100957" y="0"/>
                  </a:lnTo>
                  <a:cubicBezTo>
                    <a:pt x="4186555" y="0"/>
                    <a:pt x="4261104" y="64516"/>
                    <a:pt x="4261104" y="150241"/>
                  </a:cubicBezTo>
                  <a:lnTo>
                    <a:pt x="4225036" y="150241"/>
                  </a:lnTo>
                  <a:lnTo>
                    <a:pt x="4261104" y="150241"/>
                  </a:lnTo>
                  <a:lnTo>
                    <a:pt x="4261104" y="606933"/>
                  </a:lnTo>
                  <a:lnTo>
                    <a:pt x="4225036" y="606933"/>
                  </a:lnTo>
                  <a:lnTo>
                    <a:pt x="4261104" y="606933"/>
                  </a:lnTo>
                  <a:cubicBezTo>
                    <a:pt x="4261104" y="692658"/>
                    <a:pt x="4186555" y="757174"/>
                    <a:pt x="4100957" y="757174"/>
                  </a:cubicBezTo>
                  <a:lnTo>
                    <a:pt x="4100957" y="720979"/>
                  </a:lnTo>
                  <a:lnTo>
                    <a:pt x="4100957" y="757047"/>
                  </a:lnTo>
                  <a:lnTo>
                    <a:pt x="160147" y="757047"/>
                  </a:lnTo>
                  <a:lnTo>
                    <a:pt x="160147" y="720979"/>
                  </a:lnTo>
                  <a:lnTo>
                    <a:pt x="160147" y="757047"/>
                  </a:lnTo>
                  <a:cubicBezTo>
                    <a:pt x="74549" y="757174"/>
                    <a:pt x="0" y="692658"/>
                    <a:pt x="0" y="606933"/>
                  </a:cubicBezTo>
                  <a:lnTo>
                    <a:pt x="0" y="150241"/>
                  </a:lnTo>
                  <a:lnTo>
                    <a:pt x="36068" y="150241"/>
                  </a:lnTo>
                  <a:lnTo>
                    <a:pt x="0" y="150241"/>
                  </a:lnTo>
                  <a:moveTo>
                    <a:pt x="72263" y="150241"/>
                  </a:moveTo>
                  <a:lnTo>
                    <a:pt x="72263" y="606933"/>
                  </a:lnTo>
                  <a:lnTo>
                    <a:pt x="36068" y="606933"/>
                  </a:lnTo>
                  <a:lnTo>
                    <a:pt x="72263" y="606933"/>
                  </a:lnTo>
                  <a:cubicBezTo>
                    <a:pt x="72263" y="647319"/>
                    <a:pt x="108712" y="684911"/>
                    <a:pt x="160147" y="684911"/>
                  </a:cubicBezTo>
                  <a:lnTo>
                    <a:pt x="4100957" y="684911"/>
                  </a:lnTo>
                  <a:cubicBezTo>
                    <a:pt x="4152392" y="684911"/>
                    <a:pt x="4188841" y="647192"/>
                    <a:pt x="4188841" y="606933"/>
                  </a:cubicBezTo>
                  <a:lnTo>
                    <a:pt x="4188841" y="150241"/>
                  </a:lnTo>
                  <a:cubicBezTo>
                    <a:pt x="4188841" y="109855"/>
                    <a:pt x="4152392" y="72263"/>
                    <a:pt x="4100957" y="72263"/>
                  </a:cubicBezTo>
                  <a:lnTo>
                    <a:pt x="160147" y="72263"/>
                  </a:lnTo>
                  <a:lnTo>
                    <a:pt x="160147" y="36068"/>
                  </a:lnTo>
                  <a:lnTo>
                    <a:pt x="160147" y="72263"/>
                  </a:lnTo>
                  <a:cubicBezTo>
                    <a:pt x="108712" y="72263"/>
                    <a:pt x="72263" y="109982"/>
                    <a:pt x="72263" y="150241"/>
                  </a:cubicBezTo>
                  <a:close/>
                </a:path>
              </a:pathLst>
            </a:custGeom>
            <a:solidFill>
              <a:srgbClr val="FF0000"/>
            </a:solidFill>
          </p:spPr>
          <p:txBody>
            <a:bodyPr/>
            <a:lstStyle/>
            <a:p>
              <a:endParaRPr lang="en-US" sz="1200" dirty="0">
                <a:latin typeface="Atkinson Hyperlegible" pitchFamily="2" charset="0"/>
              </a:endParaRPr>
            </a:p>
          </p:txBody>
        </p:sp>
      </p:grpSp>
      <p:sp>
        <p:nvSpPr>
          <p:cNvPr id="12" name="TextBox 12"/>
          <p:cNvSpPr txBox="1"/>
          <p:nvPr/>
        </p:nvSpPr>
        <p:spPr>
          <a:xfrm>
            <a:off x="1773646" y="2846186"/>
            <a:ext cx="3028950" cy="415498"/>
          </a:xfrm>
          <a:prstGeom prst="rect">
            <a:avLst/>
          </a:prstGeom>
        </p:spPr>
        <p:txBody>
          <a:bodyPr lIns="0" tIns="0" rIns="0" bIns="0" rtlCol="0" anchor="t">
            <a:spAutoFit/>
          </a:bodyPr>
          <a:lstStyle/>
          <a:p>
            <a:pPr algn="r">
              <a:lnSpc>
                <a:spcPts val="3360"/>
              </a:lnSpc>
            </a:pPr>
            <a:r>
              <a:rPr lang="en-US" sz="2400" dirty="0">
                <a:solidFill>
                  <a:srgbClr val="000000"/>
                </a:solidFill>
                <a:latin typeface="Atkinson Hyperlegible" pitchFamily="2" charset="0"/>
              </a:rPr>
              <a:t>Specimen details</a:t>
            </a:r>
          </a:p>
        </p:txBody>
      </p:sp>
      <p:grpSp>
        <p:nvGrpSpPr>
          <p:cNvPr id="13" name="Group 13"/>
          <p:cNvGrpSpPr/>
          <p:nvPr/>
        </p:nvGrpSpPr>
        <p:grpSpPr>
          <a:xfrm>
            <a:off x="5155481" y="3510111"/>
            <a:ext cx="3625282" cy="760964"/>
            <a:chOff x="0" y="0"/>
            <a:chExt cx="4261121" cy="983871"/>
          </a:xfrm>
        </p:grpSpPr>
        <p:sp>
          <p:nvSpPr>
            <p:cNvPr id="14" name="Freeform 14"/>
            <p:cNvSpPr/>
            <p:nvPr/>
          </p:nvSpPr>
          <p:spPr>
            <a:xfrm>
              <a:off x="0" y="0"/>
              <a:ext cx="4261104" cy="983869"/>
            </a:xfrm>
            <a:custGeom>
              <a:avLst/>
              <a:gdLst/>
              <a:ahLst/>
              <a:cxnLst/>
              <a:rect l="l" t="t" r="r" b="b"/>
              <a:pathLst>
                <a:path w="4261104" h="983869">
                  <a:moveTo>
                    <a:pt x="0" y="188087"/>
                  </a:moveTo>
                  <a:cubicBezTo>
                    <a:pt x="0" y="82169"/>
                    <a:pt x="90424" y="0"/>
                    <a:pt x="197358" y="0"/>
                  </a:cubicBezTo>
                  <a:lnTo>
                    <a:pt x="4063746" y="0"/>
                  </a:lnTo>
                  <a:lnTo>
                    <a:pt x="4063746" y="36068"/>
                  </a:lnTo>
                  <a:lnTo>
                    <a:pt x="4063746" y="0"/>
                  </a:lnTo>
                  <a:cubicBezTo>
                    <a:pt x="4170680" y="0"/>
                    <a:pt x="4261104" y="82169"/>
                    <a:pt x="4261104" y="188087"/>
                  </a:cubicBezTo>
                  <a:lnTo>
                    <a:pt x="4225036" y="188087"/>
                  </a:lnTo>
                  <a:lnTo>
                    <a:pt x="4261104" y="188087"/>
                  </a:lnTo>
                  <a:lnTo>
                    <a:pt x="4261104" y="795782"/>
                  </a:lnTo>
                  <a:lnTo>
                    <a:pt x="4225036" y="795782"/>
                  </a:lnTo>
                  <a:lnTo>
                    <a:pt x="4261104" y="795782"/>
                  </a:lnTo>
                  <a:cubicBezTo>
                    <a:pt x="4261104" y="901573"/>
                    <a:pt x="4170680" y="983869"/>
                    <a:pt x="4063746" y="983869"/>
                  </a:cubicBezTo>
                  <a:lnTo>
                    <a:pt x="4063746" y="947801"/>
                  </a:lnTo>
                  <a:lnTo>
                    <a:pt x="4063746" y="983869"/>
                  </a:lnTo>
                  <a:lnTo>
                    <a:pt x="197358" y="983869"/>
                  </a:lnTo>
                  <a:lnTo>
                    <a:pt x="197358" y="947801"/>
                  </a:lnTo>
                  <a:lnTo>
                    <a:pt x="197358" y="983869"/>
                  </a:lnTo>
                  <a:cubicBezTo>
                    <a:pt x="90424" y="983869"/>
                    <a:pt x="0" y="901700"/>
                    <a:pt x="0" y="795782"/>
                  </a:cubicBezTo>
                  <a:lnTo>
                    <a:pt x="0" y="188087"/>
                  </a:lnTo>
                  <a:lnTo>
                    <a:pt x="36068" y="188087"/>
                  </a:lnTo>
                  <a:lnTo>
                    <a:pt x="0" y="188087"/>
                  </a:lnTo>
                  <a:moveTo>
                    <a:pt x="72263" y="188087"/>
                  </a:moveTo>
                  <a:lnTo>
                    <a:pt x="72263" y="795782"/>
                  </a:lnTo>
                  <a:lnTo>
                    <a:pt x="36068" y="795782"/>
                  </a:lnTo>
                  <a:lnTo>
                    <a:pt x="72263" y="795782"/>
                  </a:lnTo>
                  <a:cubicBezTo>
                    <a:pt x="72263" y="857758"/>
                    <a:pt x="126238" y="911606"/>
                    <a:pt x="197358" y="911606"/>
                  </a:cubicBezTo>
                  <a:lnTo>
                    <a:pt x="4063746" y="911606"/>
                  </a:lnTo>
                  <a:cubicBezTo>
                    <a:pt x="4134866" y="911606"/>
                    <a:pt x="4188841" y="857758"/>
                    <a:pt x="4188841" y="795782"/>
                  </a:cubicBezTo>
                  <a:lnTo>
                    <a:pt x="4188841" y="188087"/>
                  </a:lnTo>
                  <a:cubicBezTo>
                    <a:pt x="4188841" y="126111"/>
                    <a:pt x="4134866" y="72263"/>
                    <a:pt x="4063746" y="72263"/>
                  </a:cubicBezTo>
                  <a:lnTo>
                    <a:pt x="197358" y="72263"/>
                  </a:lnTo>
                  <a:lnTo>
                    <a:pt x="197358" y="36068"/>
                  </a:lnTo>
                  <a:lnTo>
                    <a:pt x="197358" y="72263"/>
                  </a:lnTo>
                  <a:cubicBezTo>
                    <a:pt x="126238" y="72263"/>
                    <a:pt x="72263" y="126111"/>
                    <a:pt x="72263" y="188087"/>
                  </a:cubicBezTo>
                  <a:close/>
                </a:path>
              </a:pathLst>
            </a:custGeom>
            <a:solidFill>
              <a:srgbClr val="FF0000"/>
            </a:solidFill>
          </p:spPr>
          <p:txBody>
            <a:bodyPr/>
            <a:lstStyle/>
            <a:p>
              <a:endParaRPr lang="en-US" sz="1200" dirty="0">
                <a:latin typeface="Atkinson Hyperlegible" pitchFamily="2" charset="0"/>
              </a:endParaRPr>
            </a:p>
          </p:txBody>
        </p:sp>
      </p:grpSp>
      <p:sp>
        <p:nvSpPr>
          <p:cNvPr id="15" name="TextBox 15"/>
          <p:cNvSpPr txBox="1"/>
          <p:nvPr/>
        </p:nvSpPr>
        <p:spPr>
          <a:xfrm>
            <a:off x="1748938" y="3719397"/>
            <a:ext cx="3028950" cy="415498"/>
          </a:xfrm>
          <a:prstGeom prst="rect">
            <a:avLst/>
          </a:prstGeom>
        </p:spPr>
        <p:txBody>
          <a:bodyPr lIns="0" tIns="0" rIns="0" bIns="0" rtlCol="0" anchor="t">
            <a:spAutoFit/>
          </a:bodyPr>
          <a:lstStyle/>
          <a:p>
            <a:pPr algn="r">
              <a:lnSpc>
                <a:spcPts val="3360"/>
              </a:lnSpc>
            </a:pPr>
            <a:r>
              <a:rPr lang="en-US" sz="2400" dirty="0">
                <a:solidFill>
                  <a:srgbClr val="000000"/>
                </a:solidFill>
                <a:latin typeface="Atkinson Hyperlegible" pitchFamily="2" charset="0"/>
              </a:rPr>
              <a:t>Organism</a:t>
            </a:r>
          </a:p>
        </p:txBody>
      </p:sp>
      <p:grpSp>
        <p:nvGrpSpPr>
          <p:cNvPr id="16" name="Group 16"/>
          <p:cNvGrpSpPr/>
          <p:nvPr/>
        </p:nvGrpSpPr>
        <p:grpSpPr>
          <a:xfrm>
            <a:off x="5155481" y="4198132"/>
            <a:ext cx="3625282" cy="2062482"/>
            <a:chOff x="0" y="0"/>
            <a:chExt cx="4261121" cy="2933308"/>
          </a:xfrm>
        </p:grpSpPr>
        <p:sp>
          <p:nvSpPr>
            <p:cNvPr id="17" name="Freeform 17"/>
            <p:cNvSpPr/>
            <p:nvPr/>
          </p:nvSpPr>
          <p:spPr>
            <a:xfrm>
              <a:off x="0" y="0"/>
              <a:ext cx="4261104" cy="2933319"/>
            </a:xfrm>
            <a:custGeom>
              <a:avLst/>
              <a:gdLst/>
              <a:ahLst/>
              <a:cxnLst/>
              <a:rect l="l" t="t" r="r" b="b"/>
              <a:pathLst>
                <a:path w="4261104" h="2933319">
                  <a:moveTo>
                    <a:pt x="0" y="512953"/>
                  </a:moveTo>
                  <a:cubicBezTo>
                    <a:pt x="0" y="229362"/>
                    <a:pt x="231648" y="0"/>
                    <a:pt x="516763" y="0"/>
                  </a:cubicBezTo>
                  <a:lnTo>
                    <a:pt x="3744341" y="0"/>
                  </a:lnTo>
                  <a:lnTo>
                    <a:pt x="3744341" y="36068"/>
                  </a:lnTo>
                  <a:lnTo>
                    <a:pt x="3744341" y="0"/>
                  </a:lnTo>
                  <a:cubicBezTo>
                    <a:pt x="4029456" y="0"/>
                    <a:pt x="4261104" y="229362"/>
                    <a:pt x="4261104" y="512953"/>
                  </a:cubicBezTo>
                  <a:lnTo>
                    <a:pt x="4225036" y="512953"/>
                  </a:lnTo>
                  <a:lnTo>
                    <a:pt x="4261104" y="512953"/>
                  </a:lnTo>
                  <a:lnTo>
                    <a:pt x="4261104" y="2420366"/>
                  </a:lnTo>
                  <a:lnTo>
                    <a:pt x="4225036" y="2420366"/>
                  </a:lnTo>
                  <a:lnTo>
                    <a:pt x="4261104" y="2420366"/>
                  </a:lnTo>
                  <a:cubicBezTo>
                    <a:pt x="4261104" y="2703957"/>
                    <a:pt x="4029456" y="2933319"/>
                    <a:pt x="3744341" y="2933319"/>
                  </a:cubicBezTo>
                  <a:lnTo>
                    <a:pt x="3744341" y="2897251"/>
                  </a:lnTo>
                  <a:lnTo>
                    <a:pt x="3744341" y="2933319"/>
                  </a:lnTo>
                  <a:lnTo>
                    <a:pt x="516763" y="2933319"/>
                  </a:lnTo>
                  <a:lnTo>
                    <a:pt x="516763" y="2897251"/>
                  </a:lnTo>
                  <a:lnTo>
                    <a:pt x="516763" y="2933319"/>
                  </a:lnTo>
                  <a:cubicBezTo>
                    <a:pt x="231648" y="2933319"/>
                    <a:pt x="0" y="2703957"/>
                    <a:pt x="0" y="2420366"/>
                  </a:cubicBezTo>
                  <a:lnTo>
                    <a:pt x="0" y="512953"/>
                  </a:lnTo>
                  <a:lnTo>
                    <a:pt x="36068" y="512953"/>
                  </a:lnTo>
                  <a:lnTo>
                    <a:pt x="0" y="512953"/>
                  </a:lnTo>
                  <a:moveTo>
                    <a:pt x="72263" y="512953"/>
                  </a:moveTo>
                  <a:lnTo>
                    <a:pt x="72263" y="2420366"/>
                  </a:lnTo>
                  <a:lnTo>
                    <a:pt x="36068" y="2420366"/>
                  </a:lnTo>
                  <a:lnTo>
                    <a:pt x="72263" y="2420366"/>
                  </a:lnTo>
                  <a:cubicBezTo>
                    <a:pt x="72263" y="2663444"/>
                    <a:pt x="271018" y="2861056"/>
                    <a:pt x="516763" y="2861056"/>
                  </a:cubicBezTo>
                  <a:lnTo>
                    <a:pt x="3744341" y="2861056"/>
                  </a:lnTo>
                  <a:cubicBezTo>
                    <a:pt x="3990086" y="2861056"/>
                    <a:pt x="4188841" y="2663444"/>
                    <a:pt x="4188841" y="2420366"/>
                  </a:cubicBezTo>
                  <a:lnTo>
                    <a:pt x="4188841" y="512953"/>
                  </a:lnTo>
                  <a:cubicBezTo>
                    <a:pt x="4188841" y="269875"/>
                    <a:pt x="3990086" y="72263"/>
                    <a:pt x="3744341" y="72263"/>
                  </a:cubicBezTo>
                  <a:lnTo>
                    <a:pt x="516763" y="72263"/>
                  </a:lnTo>
                  <a:lnTo>
                    <a:pt x="516763" y="36068"/>
                  </a:lnTo>
                  <a:lnTo>
                    <a:pt x="516763" y="72263"/>
                  </a:lnTo>
                  <a:cubicBezTo>
                    <a:pt x="271018" y="72263"/>
                    <a:pt x="72263" y="269875"/>
                    <a:pt x="72263" y="512953"/>
                  </a:cubicBezTo>
                  <a:close/>
                </a:path>
              </a:pathLst>
            </a:custGeom>
            <a:solidFill>
              <a:srgbClr val="FF0000"/>
            </a:solidFill>
          </p:spPr>
          <p:txBody>
            <a:bodyPr/>
            <a:lstStyle/>
            <a:p>
              <a:endParaRPr lang="en-US" sz="1200" dirty="0">
                <a:latin typeface="Atkinson Hyperlegible" pitchFamily="2" charset="0"/>
              </a:endParaRPr>
            </a:p>
          </p:txBody>
        </p:sp>
      </p:grpSp>
      <p:sp>
        <p:nvSpPr>
          <p:cNvPr id="18" name="TextBox 18"/>
          <p:cNvSpPr txBox="1"/>
          <p:nvPr/>
        </p:nvSpPr>
        <p:spPr>
          <a:xfrm>
            <a:off x="1666559" y="4767662"/>
            <a:ext cx="3028950" cy="415498"/>
          </a:xfrm>
          <a:prstGeom prst="rect">
            <a:avLst/>
          </a:prstGeom>
        </p:spPr>
        <p:txBody>
          <a:bodyPr lIns="0" tIns="0" rIns="0" bIns="0" rtlCol="0" anchor="t">
            <a:spAutoFit/>
          </a:bodyPr>
          <a:lstStyle/>
          <a:p>
            <a:pPr algn="r">
              <a:lnSpc>
                <a:spcPts val="3360"/>
              </a:lnSpc>
            </a:pPr>
            <a:r>
              <a:rPr lang="en-US" sz="2400" dirty="0">
                <a:solidFill>
                  <a:srgbClr val="000000"/>
                </a:solidFill>
                <a:latin typeface="Atkinson Hyperlegible" pitchFamily="2" charset="0"/>
              </a:rPr>
              <a:t>Antibiotic results</a:t>
            </a:r>
          </a:p>
        </p:txBody>
      </p:sp>
      <p:grpSp>
        <p:nvGrpSpPr>
          <p:cNvPr id="19" name="Group 19"/>
          <p:cNvGrpSpPr/>
          <p:nvPr/>
        </p:nvGrpSpPr>
        <p:grpSpPr>
          <a:xfrm>
            <a:off x="5155481" y="6347322"/>
            <a:ext cx="3625282" cy="448801"/>
            <a:chOff x="0" y="0"/>
            <a:chExt cx="4261121" cy="638295"/>
          </a:xfrm>
        </p:grpSpPr>
        <p:sp>
          <p:nvSpPr>
            <p:cNvPr id="20" name="Freeform 20"/>
            <p:cNvSpPr/>
            <p:nvPr/>
          </p:nvSpPr>
          <p:spPr>
            <a:xfrm>
              <a:off x="0" y="0"/>
              <a:ext cx="4261104" cy="638302"/>
            </a:xfrm>
            <a:custGeom>
              <a:avLst/>
              <a:gdLst/>
              <a:ahLst/>
              <a:cxnLst/>
              <a:rect l="l" t="t" r="r" b="b"/>
              <a:pathLst>
                <a:path w="4261104" h="638302">
                  <a:moveTo>
                    <a:pt x="0" y="130429"/>
                  </a:moveTo>
                  <a:cubicBezTo>
                    <a:pt x="0" y="54991"/>
                    <a:pt x="66548" y="0"/>
                    <a:pt x="140716" y="0"/>
                  </a:cubicBezTo>
                  <a:lnTo>
                    <a:pt x="4120388" y="0"/>
                  </a:lnTo>
                  <a:lnTo>
                    <a:pt x="4120388" y="36068"/>
                  </a:lnTo>
                  <a:lnTo>
                    <a:pt x="4120388" y="0"/>
                  </a:lnTo>
                  <a:cubicBezTo>
                    <a:pt x="4194556" y="0"/>
                    <a:pt x="4261104" y="54991"/>
                    <a:pt x="4261104" y="130429"/>
                  </a:cubicBezTo>
                  <a:lnTo>
                    <a:pt x="4225036" y="130429"/>
                  </a:lnTo>
                  <a:lnTo>
                    <a:pt x="4261104" y="130429"/>
                  </a:lnTo>
                  <a:lnTo>
                    <a:pt x="4261104" y="507873"/>
                  </a:lnTo>
                  <a:lnTo>
                    <a:pt x="4225036" y="507873"/>
                  </a:lnTo>
                  <a:lnTo>
                    <a:pt x="4261104" y="507873"/>
                  </a:lnTo>
                  <a:cubicBezTo>
                    <a:pt x="4261104" y="583311"/>
                    <a:pt x="4194556" y="638302"/>
                    <a:pt x="4120388" y="638302"/>
                  </a:cubicBezTo>
                  <a:lnTo>
                    <a:pt x="4120388" y="602234"/>
                  </a:lnTo>
                  <a:lnTo>
                    <a:pt x="4120388" y="638302"/>
                  </a:lnTo>
                  <a:lnTo>
                    <a:pt x="140716" y="638302"/>
                  </a:lnTo>
                  <a:lnTo>
                    <a:pt x="140716" y="602234"/>
                  </a:lnTo>
                  <a:lnTo>
                    <a:pt x="140716" y="638302"/>
                  </a:lnTo>
                  <a:cubicBezTo>
                    <a:pt x="66548" y="638302"/>
                    <a:pt x="0" y="583311"/>
                    <a:pt x="0" y="507873"/>
                  </a:cubicBezTo>
                  <a:lnTo>
                    <a:pt x="0" y="130429"/>
                  </a:lnTo>
                  <a:lnTo>
                    <a:pt x="36068" y="130429"/>
                  </a:lnTo>
                  <a:lnTo>
                    <a:pt x="0" y="130429"/>
                  </a:lnTo>
                  <a:moveTo>
                    <a:pt x="72263" y="130429"/>
                  </a:moveTo>
                  <a:lnTo>
                    <a:pt x="72263" y="507873"/>
                  </a:lnTo>
                  <a:lnTo>
                    <a:pt x="36068" y="507873"/>
                  </a:lnTo>
                  <a:lnTo>
                    <a:pt x="72263" y="507873"/>
                  </a:lnTo>
                  <a:cubicBezTo>
                    <a:pt x="72263" y="536575"/>
                    <a:pt x="99314" y="566039"/>
                    <a:pt x="140716" y="566039"/>
                  </a:cubicBezTo>
                  <a:lnTo>
                    <a:pt x="4120388" y="566039"/>
                  </a:lnTo>
                  <a:cubicBezTo>
                    <a:pt x="4161790" y="566039"/>
                    <a:pt x="4188841" y="536575"/>
                    <a:pt x="4188841" y="507873"/>
                  </a:cubicBezTo>
                  <a:lnTo>
                    <a:pt x="4188841" y="130429"/>
                  </a:lnTo>
                  <a:cubicBezTo>
                    <a:pt x="4188841" y="101727"/>
                    <a:pt x="4161790" y="72263"/>
                    <a:pt x="4120388" y="72263"/>
                  </a:cubicBezTo>
                  <a:lnTo>
                    <a:pt x="140716" y="72263"/>
                  </a:lnTo>
                  <a:lnTo>
                    <a:pt x="140716" y="36068"/>
                  </a:lnTo>
                  <a:lnTo>
                    <a:pt x="140716" y="72263"/>
                  </a:lnTo>
                  <a:cubicBezTo>
                    <a:pt x="99314" y="72263"/>
                    <a:pt x="72263" y="101727"/>
                    <a:pt x="72263" y="130429"/>
                  </a:cubicBezTo>
                  <a:close/>
                </a:path>
              </a:pathLst>
            </a:custGeom>
            <a:solidFill>
              <a:srgbClr val="FF0000"/>
            </a:solidFill>
          </p:spPr>
          <p:txBody>
            <a:bodyPr/>
            <a:lstStyle/>
            <a:p>
              <a:endParaRPr lang="en-US" sz="1200" dirty="0">
                <a:latin typeface="Atkinson Hyperlegible" pitchFamily="2" charset="0"/>
              </a:endParaRPr>
            </a:p>
          </p:txBody>
        </p:sp>
      </p:grpSp>
      <p:sp>
        <p:nvSpPr>
          <p:cNvPr id="21" name="TextBox 21"/>
          <p:cNvSpPr txBox="1"/>
          <p:nvPr/>
        </p:nvSpPr>
        <p:spPr>
          <a:xfrm>
            <a:off x="1650078" y="6400814"/>
            <a:ext cx="3028950" cy="415498"/>
          </a:xfrm>
          <a:prstGeom prst="rect">
            <a:avLst/>
          </a:prstGeom>
        </p:spPr>
        <p:txBody>
          <a:bodyPr lIns="0" tIns="0" rIns="0" bIns="0" rtlCol="0" anchor="t">
            <a:spAutoFit/>
          </a:bodyPr>
          <a:lstStyle/>
          <a:p>
            <a:pPr algn="r">
              <a:lnSpc>
                <a:spcPts val="3360"/>
              </a:lnSpc>
            </a:pPr>
            <a:r>
              <a:rPr lang="en-US" sz="2400" dirty="0">
                <a:solidFill>
                  <a:srgbClr val="000000"/>
                </a:solidFill>
                <a:latin typeface="Atkinson Hyperlegible" pitchFamily="2" charset="0"/>
              </a:rPr>
              <a:t>Other</a:t>
            </a:r>
          </a:p>
        </p:txBody>
      </p:sp>
      <p:grpSp>
        <p:nvGrpSpPr>
          <p:cNvPr id="22" name="Group 22"/>
          <p:cNvGrpSpPr/>
          <p:nvPr/>
        </p:nvGrpSpPr>
        <p:grpSpPr>
          <a:xfrm>
            <a:off x="8752645" y="958676"/>
            <a:ext cx="1724015" cy="1752541"/>
            <a:chOff x="0" y="0"/>
            <a:chExt cx="2026389" cy="1406953"/>
          </a:xfrm>
        </p:grpSpPr>
        <p:sp>
          <p:nvSpPr>
            <p:cNvPr id="23" name="Freeform 23"/>
            <p:cNvSpPr/>
            <p:nvPr/>
          </p:nvSpPr>
          <p:spPr>
            <a:xfrm>
              <a:off x="0" y="0"/>
              <a:ext cx="2026412" cy="1406906"/>
            </a:xfrm>
            <a:custGeom>
              <a:avLst/>
              <a:gdLst/>
              <a:ahLst/>
              <a:cxnLst/>
              <a:rect l="l" t="t" r="r" b="b"/>
              <a:pathLst>
                <a:path w="2026412" h="1406906">
                  <a:moveTo>
                    <a:pt x="0" y="258572"/>
                  </a:moveTo>
                  <a:cubicBezTo>
                    <a:pt x="0" y="115189"/>
                    <a:pt x="117983" y="0"/>
                    <a:pt x="262255" y="0"/>
                  </a:cubicBezTo>
                  <a:lnTo>
                    <a:pt x="1764157" y="0"/>
                  </a:lnTo>
                  <a:lnTo>
                    <a:pt x="1764157" y="36068"/>
                  </a:lnTo>
                  <a:lnTo>
                    <a:pt x="1764157" y="0"/>
                  </a:lnTo>
                  <a:cubicBezTo>
                    <a:pt x="1908429" y="0"/>
                    <a:pt x="2026412" y="115189"/>
                    <a:pt x="2026412" y="258572"/>
                  </a:cubicBezTo>
                  <a:lnTo>
                    <a:pt x="1990344" y="258572"/>
                  </a:lnTo>
                  <a:lnTo>
                    <a:pt x="2026412" y="258572"/>
                  </a:lnTo>
                  <a:lnTo>
                    <a:pt x="2026412" y="1148334"/>
                  </a:lnTo>
                  <a:lnTo>
                    <a:pt x="1990344" y="1148334"/>
                  </a:lnTo>
                  <a:lnTo>
                    <a:pt x="2026412" y="1148334"/>
                  </a:lnTo>
                  <a:cubicBezTo>
                    <a:pt x="2026412" y="1291717"/>
                    <a:pt x="1908429" y="1406906"/>
                    <a:pt x="1764157" y="1406906"/>
                  </a:cubicBezTo>
                  <a:lnTo>
                    <a:pt x="1764157" y="1370838"/>
                  </a:lnTo>
                  <a:lnTo>
                    <a:pt x="1764157" y="1406906"/>
                  </a:lnTo>
                  <a:lnTo>
                    <a:pt x="262255" y="1406906"/>
                  </a:lnTo>
                  <a:lnTo>
                    <a:pt x="262255" y="1370838"/>
                  </a:lnTo>
                  <a:lnTo>
                    <a:pt x="262255" y="1406906"/>
                  </a:lnTo>
                  <a:cubicBezTo>
                    <a:pt x="117983" y="1406906"/>
                    <a:pt x="0" y="1291717"/>
                    <a:pt x="0" y="1148334"/>
                  </a:cubicBezTo>
                  <a:lnTo>
                    <a:pt x="0" y="258572"/>
                  </a:lnTo>
                  <a:lnTo>
                    <a:pt x="36068" y="258572"/>
                  </a:lnTo>
                  <a:lnTo>
                    <a:pt x="0" y="258572"/>
                  </a:lnTo>
                  <a:moveTo>
                    <a:pt x="72263" y="258572"/>
                  </a:moveTo>
                  <a:lnTo>
                    <a:pt x="72263" y="1148334"/>
                  </a:lnTo>
                  <a:lnTo>
                    <a:pt x="36068" y="1148334"/>
                  </a:lnTo>
                  <a:lnTo>
                    <a:pt x="72263" y="1148334"/>
                  </a:lnTo>
                  <a:cubicBezTo>
                    <a:pt x="72263" y="1250696"/>
                    <a:pt x="156718" y="1334643"/>
                    <a:pt x="262255" y="1334643"/>
                  </a:cubicBezTo>
                  <a:lnTo>
                    <a:pt x="1764157" y="1334643"/>
                  </a:lnTo>
                  <a:cubicBezTo>
                    <a:pt x="1869694" y="1334643"/>
                    <a:pt x="1954149" y="1250696"/>
                    <a:pt x="1954149" y="1148334"/>
                  </a:cubicBezTo>
                  <a:lnTo>
                    <a:pt x="1954149" y="258572"/>
                  </a:lnTo>
                  <a:cubicBezTo>
                    <a:pt x="1954149" y="156210"/>
                    <a:pt x="1869694" y="72263"/>
                    <a:pt x="1764157" y="72263"/>
                  </a:cubicBezTo>
                  <a:lnTo>
                    <a:pt x="262255" y="72263"/>
                  </a:lnTo>
                  <a:lnTo>
                    <a:pt x="262255" y="36068"/>
                  </a:lnTo>
                  <a:lnTo>
                    <a:pt x="262255" y="72263"/>
                  </a:lnTo>
                  <a:cubicBezTo>
                    <a:pt x="156718" y="72263"/>
                    <a:pt x="72263" y="156210"/>
                    <a:pt x="72263" y="258572"/>
                  </a:cubicBezTo>
                  <a:close/>
                </a:path>
              </a:pathLst>
            </a:custGeom>
            <a:solidFill>
              <a:srgbClr val="FF0000"/>
            </a:solidFill>
          </p:spPr>
          <p:txBody>
            <a:bodyPr/>
            <a:lstStyle/>
            <a:p>
              <a:endParaRPr lang="en-US" sz="1200" dirty="0">
                <a:latin typeface="Atkinson Hyperlegible" pitchFamily="2" charset="0"/>
              </a:endParaRPr>
            </a:p>
          </p:txBody>
        </p:sp>
      </p:grpSp>
      <p:grpSp>
        <p:nvGrpSpPr>
          <p:cNvPr id="24" name="Group 24"/>
          <p:cNvGrpSpPr/>
          <p:nvPr/>
        </p:nvGrpSpPr>
        <p:grpSpPr>
          <a:xfrm>
            <a:off x="5155481" y="1092466"/>
            <a:ext cx="3625282" cy="255037"/>
            <a:chOff x="0" y="0"/>
            <a:chExt cx="4261121" cy="362719"/>
          </a:xfrm>
        </p:grpSpPr>
        <p:sp>
          <p:nvSpPr>
            <p:cNvPr id="25" name="Freeform 25"/>
            <p:cNvSpPr/>
            <p:nvPr/>
          </p:nvSpPr>
          <p:spPr>
            <a:xfrm>
              <a:off x="0" y="0"/>
              <a:ext cx="4261104" cy="362712"/>
            </a:xfrm>
            <a:custGeom>
              <a:avLst/>
              <a:gdLst/>
              <a:ahLst/>
              <a:cxnLst/>
              <a:rect l="l" t="t" r="r" b="b"/>
              <a:pathLst>
                <a:path w="4261104" h="362712">
                  <a:moveTo>
                    <a:pt x="0" y="84582"/>
                  </a:moveTo>
                  <a:cubicBezTo>
                    <a:pt x="0" y="31242"/>
                    <a:pt x="50038" y="0"/>
                    <a:pt x="95504" y="0"/>
                  </a:cubicBezTo>
                  <a:lnTo>
                    <a:pt x="4165600" y="0"/>
                  </a:lnTo>
                  <a:lnTo>
                    <a:pt x="4165600" y="36068"/>
                  </a:lnTo>
                  <a:lnTo>
                    <a:pt x="4165600" y="0"/>
                  </a:lnTo>
                  <a:cubicBezTo>
                    <a:pt x="4211066" y="0"/>
                    <a:pt x="4261104" y="31242"/>
                    <a:pt x="4261104" y="84582"/>
                  </a:cubicBezTo>
                  <a:lnTo>
                    <a:pt x="4225036" y="84582"/>
                  </a:lnTo>
                  <a:lnTo>
                    <a:pt x="4261104" y="84582"/>
                  </a:lnTo>
                  <a:lnTo>
                    <a:pt x="4261104" y="278130"/>
                  </a:lnTo>
                  <a:lnTo>
                    <a:pt x="4225036" y="278130"/>
                  </a:lnTo>
                  <a:lnTo>
                    <a:pt x="4261104" y="278130"/>
                  </a:lnTo>
                  <a:cubicBezTo>
                    <a:pt x="4261104" y="331343"/>
                    <a:pt x="4211066" y="362712"/>
                    <a:pt x="4165600" y="362712"/>
                  </a:cubicBezTo>
                  <a:lnTo>
                    <a:pt x="4165600" y="326644"/>
                  </a:lnTo>
                  <a:lnTo>
                    <a:pt x="4165600" y="362712"/>
                  </a:lnTo>
                  <a:lnTo>
                    <a:pt x="95504" y="362712"/>
                  </a:lnTo>
                  <a:lnTo>
                    <a:pt x="95504" y="326644"/>
                  </a:lnTo>
                  <a:lnTo>
                    <a:pt x="95504" y="362712"/>
                  </a:lnTo>
                  <a:cubicBezTo>
                    <a:pt x="50038" y="362712"/>
                    <a:pt x="0" y="331470"/>
                    <a:pt x="0" y="278130"/>
                  </a:cubicBezTo>
                  <a:lnTo>
                    <a:pt x="0" y="84582"/>
                  </a:lnTo>
                  <a:lnTo>
                    <a:pt x="36068" y="84582"/>
                  </a:lnTo>
                  <a:lnTo>
                    <a:pt x="0" y="84582"/>
                  </a:lnTo>
                  <a:moveTo>
                    <a:pt x="72263" y="84582"/>
                  </a:moveTo>
                  <a:lnTo>
                    <a:pt x="72263" y="278130"/>
                  </a:lnTo>
                  <a:lnTo>
                    <a:pt x="36068" y="278130"/>
                  </a:lnTo>
                  <a:lnTo>
                    <a:pt x="72263" y="278130"/>
                  </a:lnTo>
                  <a:cubicBezTo>
                    <a:pt x="72263" y="278384"/>
                    <a:pt x="75438" y="290449"/>
                    <a:pt x="95631" y="290449"/>
                  </a:cubicBezTo>
                  <a:lnTo>
                    <a:pt x="4165600" y="290449"/>
                  </a:lnTo>
                  <a:cubicBezTo>
                    <a:pt x="4185793" y="290449"/>
                    <a:pt x="4188968" y="278384"/>
                    <a:pt x="4188968" y="278130"/>
                  </a:cubicBezTo>
                  <a:lnTo>
                    <a:pt x="4188968" y="84582"/>
                  </a:lnTo>
                  <a:cubicBezTo>
                    <a:pt x="4188968" y="84328"/>
                    <a:pt x="4185793" y="72263"/>
                    <a:pt x="4165600" y="72263"/>
                  </a:cubicBezTo>
                  <a:lnTo>
                    <a:pt x="95504" y="72263"/>
                  </a:lnTo>
                  <a:lnTo>
                    <a:pt x="95504" y="36068"/>
                  </a:lnTo>
                  <a:lnTo>
                    <a:pt x="95504" y="72263"/>
                  </a:lnTo>
                  <a:cubicBezTo>
                    <a:pt x="75311" y="72263"/>
                    <a:pt x="72136" y="84328"/>
                    <a:pt x="72136" y="84582"/>
                  </a:cubicBezTo>
                  <a:close/>
                </a:path>
              </a:pathLst>
            </a:custGeom>
            <a:solidFill>
              <a:srgbClr val="FF0000"/>
            </a:solidFill>
          </p:spPr>
          <p:txBody>
            <a:bodyPr/>
            <a:lstStyle/>
            <a:p>
              <a:endParaRPr lang="en-US" sz="1200" dirty="0">
                <a:latin typeface="Atkinson Hyperlegible" pitchFamily="2" charset="0"/>
              </a:endParaRPr>
            </a:p>
          </p:txBody>
        </p:sp>
      </p:grpSp>
      <p:sp>
        <p:nvSpPr>
          <p:cNvPr id="26" name="TextBox 26"/>
          <p:cNvSpPr txBox="1"/>
          <p:nvPr/>
        </p:nvSpPr>
        <p:spPr>
          <a:xfrm>
            <a:off x="3531717" y="978472"/>
            <a:ext cx="1280613" cy="415498"/>
          </a:xfrm>
          <a:prstGeom prst="rect">
            <a:avLst/>
          </a:prstGeom>
        </p:spPr>
        <p:txBody>
          <a:bodyPr wrap="square" lIns="0" tIns="0" rIns="0" bIns="0" rtlCol="0" anchor="t">
            <a:spAutoFit/>
          </a:bodyPr>
          <a:lstStyle/>
          <a:p>
            <a:pPr algn="r">
              <a:lnSpc>
                <a:spcPts val="3360"/>
              </a:lnSpc>
            </a:pPr>
            <a:r>
              <a:rPr lang="en-US" sz="2400" dirty="0">
                <a:solidFill>
                  <a:srgbClr val="000000"/>
                </a:solidFill>
                <a:latin typeface="Atkinson Hyperlegible" pitchFamily="2" charset="0"/>
              </a:rPr>
              <a:t>Sector</a:t>
            </a:r>
          </a:p>
        </p:txBody>
      </p:sp>
      <p:grpSp>
        <p:nvGrpSpPr>
          <p:cNvPr id="32" name="Group 31">
            <a:extLst>
              <a:ext uri="{FF2B5EF4-FFF2-40B4-BE49-F238E27FC236}">
                <a16:creationId xmlns:a16="http://schemas.microsoft.com/office/drawing/2014/main" id="{80A46E98-CA8F-9C25-1B6D-B99A2ADF5A9B}"/>
              </a:ext>
            </a:extLst>
          </p:cNvPr>
          <p:cNvGrpSpPr/>
          <p:nvPr/>
        </p:nvGrpSpPr>
        <p:grpSpPr>
          <a:xfrm>
            <a:off x="73629" y="72784"/>
            <a:ext cx="588108" cy="596974"/>
            <a:chOff x="97692" y="88826"/>
            <a:chExt cx="588108" cy="596974"/>
          </a:xfrm>
        </p:grpSpPr>
        <p:sp>
          <p:nvSpPr>
            <p:cNvPr id="33" name="Freeform 4">
              <a:extLst>
                <a:ext uri="{FF2B5EF4-FFF2-40B4-BE49-F238E27FC236}">
                  <a16:creationId xmlns:a16="http://schemas.microsoft.com/office/drawing/2014/main" id="{6610C4CC-F3EE-C4A7-C61B-8C582E5E0D62}"/>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34" name="TextBox 13">
              <a:extLst>
                <a:ext uri="{FF2B5EF4-FFF2-40B4-BE49-F238E27FC236}">
                  <a16:creationId xmlns:a16="http://schemas.microsoft.com/office/drawing/2014/main" id="{793C42D0-7595-6661-C083-8407DE4A9AE3}"/>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35" name="Group 34">
            <a:extLst>
              <a:ext uri="{FF2B5EF4-FFF2-40B4-BE49-F238E27FC236}">
                <a16:creationId xmlns:a16="http://schemas.microsoft.com/office/drawing/2014/main" id="{33B2AC1B-D1B3-97EE-E70E-7BEECCF9385E}"/>
              </a:ext>
            </a:extLst>
          </p:cNvPr>
          <p:cNvGrpSpPr/>
          <p:nvPr/>
        </p:nvGrpSpPr>
        <p:grpSpPr>
          <a:xfrm>
            <a:off x="37531" y="522706"/>
            <a:ext cx="686587" cy="985056"/>
            <a:chOff x="2330260" y="1769955"/>
            <a:chExt cx="1029881" cy="1477583"/>
          </a:xfrm>
        </p:grpSpPr>
        <p:sp>
          <p:nvSpPr>
            <p:cNvPr id="36" name="Freeform 7">
              <a:extLst>
                <a:ext uri="{FF2B5EF4-FFF2-40B4-BE49-F238E27FC236}">
                  <a16:creationId xmlns:a16="http://schemas.microsoft.com/office/drawing/2014/main" id="{8F1E9907-2D43-835E-0E27-896C755980FA}"/>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dirty="0">
                <a:latin typeface="Atkinson Hyperlegible" pitchFamily="2" charset="0"/>
              </a:endParaRPr>
            </a:p>
          </p:txBody>
        </p:sp>
        <p:sp>
          <p:nvSpPr>
            <p:cNvPr id="37" name="TextBox 10">
              <a:extLst>
                <a:ext uri="{FF2B5EF4-FFF2-40B4-BE49-F238E27FC236}">
                  <a16:creationId xmlns:a16="http://schemas.microsoft.com/office/drawing/2014/main" id="{5F87E5D1-5375-E2BF-7E99-2B82D8496B7C}"/>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88361" y="1043779"/>
            <a:ext cx="10197259" cy="737125"/>
          </a:xfrm>
          <a:prstGeom prst="rect">
            <a:avLst/>
          </a:prstGeom>
        </p:spPr>
        <p:txBody>
          <a:bodyPr wrap="square" lIns="0" tIns="0" rIns="0" bIns="0" rtlCol="0" anchor="t">
            <a:spAutoFit/>
          </a:bodyPr>
          <a:lstStyle/>
          <a:p>
            <a:pPr>
              <a:lnSpc>
                <a:spcPts val="2879"/>
              </a:lnSpc>
            </a:pPr>
            <a:r>
              <a:rPr lang="en-US" sz="2399" dirty="0">
                <a:solidFill>
                  <a:srgbClr val="000066"/>
                </a:solidFill>
                <a:latin typeface="Atkinson Hyperlegible" pitchFamily="2" charset="0"/>
              </a:rPr>
              <a:t>Capturing data from existing information systems….</a:t>
            </a:r>
          </a:p>
          <a:p>
            <a:pPr>
              <a:lnSpc>
                <a:spcPts val="2879"/>
              </a:lnSpc>
            </a:pPr>
            <a:r>
              <a:rPr lang="en-US" sz="2399" dirty="0">
                <a:solidFill>
                  <a:srgbClr val="000066"/>
                </a:solidFill>
                <a:latin typeface="Atkinson Hyperlegible" pitchFamily="2" charset="0"/>
              </a:rPr>
              <a:t>to be presented in the next section.</a:t>
            </a:r>
            <a:endParaRPr lang="en-US" sz="2000" dirty="0">
              <a:solidFill>
                <a:srgbClr val="000066"/>
              </a:solidFill>
              <a:latin typeface="Atkinson Hyperlegible" pitchFamily="2" charset="0"/>
            </a:endParaRPr>
          </a:p>
        </p:txBody>
      </p:sp>
      <p:sp>
        <p:nvSpPr>
          <p:cNvPr id="3" name="TextBox 3"/>
          <p:cNvSpPr txBox="1"/>
          <p:nvPr/>
        </p:nvSpPr>
        <p:spPr>
          <a:xfrm>
            <a:off x="895852" y="61245"/>
            <a:ext cx="8439150" cy="551433"/>
          </a:xfrm>
          <a:prstGeom prst="rect">
            <a:avLst/>
          </a:prstGeom>
        </p:spPr>
        <p:txBody>
          <a:bodyPr lIns="0" tIns="0" rIns="0" bIns="0" rtlCol="0" anchor="t">
            <a:spAutoFit/>
          </a:bodyPr>
          <a:lstStyle/>
          <a:p>
            <a:pPr>
              <a:lnSpc>
                <a:spcPts val="4320"/>
              </a:lnSpc>
            </a:pPr>
            <a:r>
              <a:rPr lang="en-US" sz="3600" dirty="0">
                <a:solidFill>
                  <a:srgbClr val="000066"/>
                </a:solidFill>
                <a:latin typeface="Atkinson Hyperlegible" pitchFamily="2" charset="0"/>
              </a:rPr>
              <a:t>Data entry – Import with BacLink</a:t>
            </a:r>
          </a:p>
        </p:txBody>
      </p:sp>
      <p:grpSp>
        <p:nvGrpSpPr>
          <p:cNvPr id="21" name="Group 20">
            <a:extLst>
              <a:ext uri="{FF2B5EF4-FFF2-40B4-BE49-F238E27FC236}">
                <a16:creationId xmlns:a16="http://schemas.microsoft.com/office/drawing/2014/main" id="{8F6A2328-77CB-D9DE-5275-D7DD793E3F56}"/>
              </a:ext>
            </a:extLst>
          </p:cNvPr>
          <p:cNvGrpSpPr/>
          <p:nvPr/>
        </p:nvGrpSpPr>
        <p:grpSpPr>
          <a:xfrm>
            <a:off x="73629" y="72784"/>
            <a:ext cx="588108" cy="596974"/>
            <a:chOff x="97692" y="88826"/>
            <a:chExt cx="588108" cy="596974"/>
          </a:xfrm>
        </p:grpSpPr>
        <p:sp>
          <p:nvSpPr>
            <p:cNvPr id="22" name="Freeform 4">
              <a:extLst>
                <a:ext uri="{FF2B5EF4-FFF2-40B4-BE49-F238E27FC236}">
                  <a16:creationId xmlns:a16="http://schemas.microsoft.com/office/drawing/2014/main" id="{0EA77049-4E48-8FA8-393B-B4191FB2DA1C}"/>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23" name="TextBox 13">
              <a:extLst>
                <a:ext uri="{FF2B5EF4-FFF2-40B4-BE49-F238E27FC236}">
                  <a16:creationId xmlns:a16="http://schemas.microsoft.com/office/drawing/2014/main" id="{7BCA19E8-01E6-FBCC-45BA-D31835F564DC}"/>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24" name="Group 23">
            <a:extLst>
              <a:ext uri="{FF2B5EF4-FFF2-40B4-BE49-F238E27FC236}">
                <a16:creationId xmlns:a16="http://schemas.microsoft.com/office/drawing/2014/main" id="{40EE3FB2-4366-C6C7-90A9-CE29D13CF2E8}"/>
              </a:ext>
            </a:extLst>
          </p:cNvPr>
          <p:cNvGrpSpPr/>
          <p:nvPr/>
        </p:nvGrpSpPr>
        <p:grpSpPr>
          <a:xfrm>
            <a:off x="37531" y="522706"/>
            <a:ext cx="686587" cy="985056"/>
            <a:chOff x="2330260" y="1769955"/>
            <a:chExt cx="1029881" cy="1477583"/>
          </a:xfrm>
        </p:grpSpPr>
        <p:sp>
          <p:nvSpPr>
            <p:cNvPr id="25" name="Freeform 7">
              <a:extLst>
                <a:ext uri="{FF2B5EF4-FFF2-40B4-BE49-F238E27FC236}">
                  <a16:creationId xmlns:a16="http://schemas.microsoft.com/office/drawing/2014/main" id="{14191448-DF56-B295-80CB-55DC5E413787}"/>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latin typeface="Atkinson Hyperlegible" pitchFamily="2" charset="0"/>
              </a:endParaRPr>
            </a:p>
          </p:txBody>
        </p:sp>
        <p:sp>
          <p:nvSpPr>
            <p:cNvPr id="26" name="TextBox 10">
              <a:extLst>
                <a:ext uri="{FF2B5EF4-FFF2-40B4-BE49-F238E27FC236}">
                  <a16:creationId xmlns:a16="http://schemas.microsoft.com/office/drawing/2014/main" id="{F5595197-6C51-D0E3-EBF7-4167D37CA65A}"/>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8B2A92E4-A58D-469D-82EE-8353E5B1E66C}"/>
              </a:ext>
            </a:extLst>
          </p:cNvPr>
          <p:cNvGrpSpPr/>
          <p:nvPr/>
        </p:nvGrpSpPr>
        <p:grpSpPr>
          <a:xfrm>
            <a:off x="6168981" y="3956508"/>
            <a:ext cx="3708551" cy="2304274"/>
            <a:chOff x="6032185" y="2971800"/>
            <a:chExt cx="2883215" cy="1981200"/>
          </a:xfrm>
        </p:grpSpPr>
        <p:pic>
          <p:nvPicPr>
            <p:cNvPr id="34" name="Picture 6">
              <a:extLst>
                <a:ext uri="{FF2B5EF4-FFF2-40B4-BE49-F238E27FC236}">
                  <a16:creationId xmlns:a16="http://schemas.microsoft.com/office/drawing/2014/main" id="{B176AD30-F42F-4EF0-AD39-5EA636A241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185" y="3213104"/>
              <a:ext cx="2883215" cy="173989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 name="TextBox 49">
              <a:extLst>
                <a:ext uri="{FF2B5EF4-FFF2-40B4-BE49-F238E27FC236}">
                  <a16:creationId xmlns:a16="http://schemas.microsoft.com/office/drawing/2014/main" id="{50056677-44CA-48C8-9A3F-D3858FE20F88}"/>
                </a:ext>
              </a:extLst>
            </p:cNvPr>
            <p:cNvSpPr txBox="1"/>
            <p:nvPr/>
          </p:nvSpPr>
          <p:spPr>
            <a:xfrm>
              <a:off x="6172200" y="2971800"/>
              <a:ext cx="2322918" cy="317549"/>
            </a:xfrm>
            <a:prstGeom prst="rect">
              <a:avLst/>
            </a:prstGeom>
            <a:noFill/>
          </p:spPr>
          <p:txBody>
            <a:bodyPr wrap="square" rtlCol="0">
              <a:spAutoFit/>
            </a:bodyPr>
            <a:lstStyle/>
            <a:p>
              <a:pPr algn="l"/>
              <a:r>
                <a:rPr lang="en-US" dirty="0">
                  <a:latin typeface="Atkinson Hyperlegible" pitchFamily="2" charset="0"/>
                </a:rPr>
                <a:t>Outbreak detection</a:t>
              </a:r>
              <a:endParaRPr lang="en-US" sz="1200" dirty="0">
                <a:latin typeface="Atkinson Hyperlegible" pitchFamily="2" charset="0"/>
              </a:endParaRPr>
            </a:p>
          </p:txBody>
        </p:sp>
      </p:grpSp>
      <p:grpSp>
        <p:nvGrpSpPr>
          <p:cNvPr id="61" name="Group 60">
            <a:extLst>
              <a:ext uri="{FF2B5EF4-FFF2-40B4-BE49-F238E27FC236}">
                <a16:creationId xmlns:a16="http://schemas.microsoft.com/office/drawing/2014/main" id="{CF73379A-A301-47C0-A3E0-AC48CFB17BEF}"/>
              </a:ext>
            </a:extLst>
          </p:cNvPr>
          <p:cNvGrpSpPr/>
          <p:nvPr/>
        </p:nvGrpSpPr>
        <p:grpSpPr>
          <a:xfrm>
            <a:off x="1015217" y="974350"/>
            <a:ext cx="3196043" cy="2291364"/>
            <a:chOff x="3083590" y="1066800"/>
            <a:chExt cx="2936210" cy="2057400"/>
          </a:xfrm>
        </p:grpSpPr>
        <p:grpSp>
          <p:nvGrpSpPr>
            <p:cNvPr id="13" name="Group 12">
              <a:extLst>
                <a:ext uri="{FF2B5EF4-FFF2-40B4-BE49-F238E27FC236}">
                  <a16:creationId xmlns:a16="http://schemas.microsoft.com/office/drawing/2014/main" id="{3B40E930-807C-460E-A23A-655F2CCBCD0E}"/>
                </a:ext>
              </a:extLst>
            </p:cNvPr>
            <p:cNvGrpSpPr/>
            <p:nvPr/>
          </p:nvGrpSpPr>
          <p:grpSpPr>
            <a:xfrm>
              <a:off x="3146153" y="1382115"/>
              <a:ext cx="2873647" cy="1742085"/>
              <a:chOff x="1028439" y="1295400"/>
              <a:chExt cx="6926262" cy="5194300"/>
            </a:xfrm>
          </p:grpSpPr>
          <p:pic>
            <p:nvPicPr>
              <p:cNvPr id="14" name="Picture 2">
                <a:extLst>
                  <a:ext uri="{FF2B5EF4-FFF2-40B4-BE49-F238E27FC236}">
                    <a16:creationId xmlns:a16="http://schemas.microsoft.com/office/drawing/2014/main" id="{ACBD5122-D9F9-4B8E-AC5B-5E3402A3E3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439" y="1295400"/>
                <a:ext cx="6926262"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15" name="Group 3">
                <a:extLst>
                  <a:ext uri="{FF2B5EF4-FFF2-40B4-BE49-F238E27FC236}">
                    <a16:creationId xmlns:a16="http://schemas.microsoft.com/office/drawing/2014/main" id="{1586B931-5436-49E5-994E-4F3C130F2C5E}"/>
                  </a:ext>
                </a:extLst>
              </p:cNvPr>
              <p:cNvGrpSpPr>
                <a:grpSpLocks/>
              </p:cNvGrpSpPr>
              <p:nvPr/>
            </p:nvGrpSpPr>
            <p:grpSpPr bwMode="auto">
              <a:xfrm>
                <a:off x="1928813" y="1828800"/>
                <a:ext cx="5310187" cy="2514600"/>
                <a:chOff x="1128" y="946"/>
                <a:chExt cx="4412" cy="1728"/>
              </a:xfrm>
            </p:grpSpPr>
            <p:sp>
              <p:nvSpPr>
                <p:cNvPr id="16" name="Oval 4">
                  <a:extLst>
                    <a:ext uri="{FF2B5EF4-FFF2-40B4-BE49-F238E27FC236}">
                      <a16:creationId xmlns:a16="http://schemas.microsoft.com/office/drawing/2014/main" id="{6ED717CD-0EF8-4F4E-A4A0-EE044C04B9FE}"/>
                    </a:ext>
                  </a:extLst>
                </p:cNvPr>
                <p:cNvSpPr>
                  <a:spLocks noChangeArrowheads="1"/>
                </p:cNvSpPr>
                <p:nvPr/>
              </p:nvSpPr>
              <p:spPr bwMode="auto">
                <a:xfrm>
                  <a:off x="1128" y="953"/>
                  <a:ext cx="600" cy="1598"/>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dirty="0">
                    <a:solidFill>
                      <a:schemeClr val="bg1"/>
                    </a:solidFill>
                    <a:latin typeface="Atkinson Hyperlegible" pitchFamily="2" charset="0"/>
                  </a:endParaRPr>
                </a:p>
              </p:txBody>
            </p:sp>
            <p:sp>
              <p:nvSpPr>
                <p:cNvPr id="17" name="Oval 5">
                  <a:extLst>
                    <a:ext uri="{FF2B5EF4-FFF2-40B4-BE49-F238E27FC236}">
                      <a16:creationId xmlns:a16="http://schemas.microsoft.com/office/drawing/2014/main" id="{998E05C6-81D0-4974-82B8-57C1C7F1BEDC}"/>
                    </a:ext>
                  </a:extLst>
                </p:cNvPr>
                <p:cNvSpPr>
                  <a:spLocks noChangeArrowheads="1"/>
                </p:cNvSpPr>
                <p:nvPr/>
              </p:nvSpPr>
              <p:spPr bwMode="auto">
                <a:xfrm>
                  <a:off x="2905" y="999"/>
                  <a:ext cx="601" cy="1598"/>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dirty="0">
                    <a:solidFill>
                      <a:schemeClr val="bg1"/>
                    </a:solidFill>
                    <a:latin typeface="Atkinson Hyperlegible" pitchFamily="2" charset="0"/>
                  </a:endParaRPr>
                </a:p>
              </p:txBody>
            </p:sp>
            <p:sp>
              <p:nvSpPr>
                <p:cNvPr id="18" name="Oval 6">
                  <a:extLst>
                    <a:ext uri="{FF2B5EF4-FFF2-40B4-BE49-F238E27FC236}">
                      <a16:creationId xmlns:a16="http://schemas.microsoft.com/office/drawing/2014/main" id="{4B41233B-832C-402E-A507-089A4F6EB3E0}"/>
                    </a:ext>
                  </a:extLst>
                </p:cNvPr>
                <p:cNvSpPr>
                  <a:spLocks noChangeArrowheads="1"/>
                </p:cNvSpPr>
                <p:nvPr/>
              </p:nvSpPr>
              <p:spPr bwMode="auto">
                <a:xfrm>
                  <a:off x="3717" y="946"/>
                  <a:ext cx="1823" cy="1728"/>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dirty="0">
                    <a:solidFill>
                      <a:schemeClr val="bg1"/>
                    </a:solidFill>
                    <a:latin typeface="Atkinson Hyperlegible" pitchFamily="2" charset="0"/>
                  </a:endParaRPr>
                </a:p>
              </p:txBody>
            </p:sp>
          </p:grpSp>
        </p:grpSp>
        <p:sp>
          <p:nvSpPr>
            <p:cNvPr id="46" name="TextBox 45">
              <a:extLst>
                <a:ext uri="{FF2B5EF4-FFF2-40B4-BE49-F238E27FC236}">
                  <a16:creationId xmlns:a16="http://schemas.microsoft.com/office/drawing/2014/main" id="{7C7E10B2-9311-4529-8CD4-82BC4C86D070}"/>
                </a:ext>
              </a:extLst>
            </p:cNvPr>
            <p:cNvSpPr txBox="1"/>
            <p:nvPr/>
          </p:nvSpPr>
          <p:spPr>
            <a:xfrm>
              <a:off x="3083590" y="1066800"/>
              <a:ext cx="2555210" cy="331621"/>
            </a:xfrm>
            <a:prstGeom prst="rect">
              <a:avLst/>
            </a:prstGeom>
            <a:noFill/>
          </p:spPr>
          <p:txBody>
            <a:bodyPr wrap="square" rtlCol="0">
              <a:spAutoFit/>
            </a:bodyPr>
            <a:lstStyle/>
            <a:p>
              <a:pPr algn="l"/>
              <a:r>
                <a:rPr lang="en-US" dirty="0">
                  <a:latin typeface="Atkinson Hyperlegible" pitchFamily="2" charset="0"/>
                </a:rPr>
                <a:t>%RIS and histograms</a:t>
              </a:r>
              <a:endParaRPr lang="en-US" sz="1200" dirty="0">
                <a:latin typeface="Atkinson Hyperlegible" pitchFamily="2" charset="0"/>
              </a:endParaRPr>
            </a:p>
          </p:txBody>
        </p:sp>
      </p:grpSp>
      <p:grpSp>
        <p:nvGrpSpPr>
          <p:cNvPr id="54" name="Group 53">
            <a:extLst>
              <a:ext uri="{FF2B5EF4-FFF2-40B4-BE49-F238E27FC236}">
                <a16:creationId xmlns:a16="http://schemas.microsoft.com/office/drawing/2014/main" id="{C3DD9547-82E8-49B3-B1AA-D52570C8EC56}"/>
              </a:ext>
            </a:extLst>
          </p:cNvPr>
          <p:cNvGrpSpPr/>
          <p:nvPr/>
        </p:nvGrpSpPr>
        <p:grpSpPr>
          <a:xfrm>
            <a:off x="4548264" y="989962"/>
            <a:ext cx="3788441" cy="2439038"/>
            <a:chOff x="6076321" y="926068"/>
            <a:chExt cx="2991479" cy="1925897"/>
          </a:xfrm>
        </p:grpSpPr>
        <p:grpSp>
          <p:nvGrpSpPr>
            <p:cNvPr id="4" name="Group 3">
              <a:extLst>
                <a:ext uri="{FF2B5EF4-FFF2-40B4-BE49-F238E27FC236}">
                  <a16:creationId xmlns:a16="http://schemas.microsoft.com/office/drawing/2014/main" id="{6D810544-0AEE-4CC7-91FC-B16A7C1E201E}"/>
                </a:ext>
              </a:extLst>
            </p:cNvPr>
            <p:cNvGrpSpPr/>
            <p:nvPr/>
          </p:nvGrpSpPr>
          <p:grpSpPr>
            <a:xfrm>
              <a:off x="6076321" y="1143000"/>
              <a:ext cx="2991479" cy="1708965"/>
              <a:chOff x="0" y="3940965"/>
              <a:chExt cx="5099498" cy="2677641"/>
            </a:xfrm>
          </p:grpSpPr>
          <p:grpSp>
            <p:nvGrpSpPr>
              <p:cNvPr id="5" name="Group 4">
                <a:extLst>
                  <a:ext uri="{FF2B5EF4-FFF2-40B4-BE49-F238E27FC236}">
                    <a16:creationId xmlns:a16="http://schemas.microsoft.com/office/drawing/2014/main" id="{FEBD551B-E61B-4453-9135-78227B189EE1}"/>
                  </a:ext>
                </a:extLst>
              </p:cNvPr>
              <p:cNvGrpSpPr/>
              <p:nvPr/>
            </p:nvGrpSpPr>
            <p:grpSpPr>
              <a:xfrm>
                <a:off x="0" y="3940965"/>
                <a:ext cx="2787516" cy="2677641"/>
                <a:chOff x="373063" y="1761049"/>
                <a:chExt cx="4046537" cy="3822189"/>
              </a:xfrm>
            </p:grpSpPr>
            <p:pic>
              <p:nvPicPr>
                <p:cNvPr id="7" name="Picture 3">
                  <a:extLst>
                    <a:ext uri="{FF2B5EF4-FFF2-40B4-BE49-F238E27FC236}">
                      <a16:creationId xmlns:a16="http://schemas.microsoft.com/office/drawing/2014/main" id="{11AC9250-7687-4225-AAD2-2B9BFC4503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063" y="1761049"/>
                  <a:ext cx="4046537" cy="38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8" name="Group 7">
                  <a:extLst>
                    <a:ext uri="{FF2B5EF4-FFF2-40B4-BE49-F238E27FC236}">
                      <a16:creationId xmlns:a16="http://schemas.microsoft.com/office/drawing/2014/main" id="{51E3A90E-8D53-405C-BA0A-F7F555245BD6}"/>
                    </a:ext>
                  </a:extLst>
                </p:cNvPr>
                <p:cNvGrpSpPr/>
                <p:nvPr/>
              </p:nvGrpSpPr>
              <p:grpSpPr>
                <a:xfrm>
                  <a:off x="1648142" y="2590800"/>
                  <a:ext cx="1684338" cy="1600200"/>
                  <a:chOff x="1524000" y="2743200"/>
                  <a:chExt cx="1684338" cy="1600200"/>
                </a:xfrm>
              </p:grpSpPr>
              <p:sp>
                <p:nvSpPr>
                  <p:cNvPr id="9" name="Oval 6">
                    <a:extLst>
                      <a:ext uri="{FF2B5EF4-FFF2-40B4-BE49-F238E27FC236}">
                        <a16:creationId xmlns:a16="http://schemas.microsoft.com/office/drawing/2014/main" id="{2CA0230C-2D38-4D96-B3DB-176107E6B7B8}"/>
                      </a:ext>
                    </a:extLst>
                  </p:cNvPr>
                  <p:cNvSpPr>
                    <a:spLocks noChangeArrowheads="1"/>
                  </p:cNvSpPr>
                  <p:nvPr/>
                </p:nvSpPr>
                <p:spPr bwMode="auto">
                  <a:xfrm>
                    <a:off x="2070100" y="4191000"/>
                    <a:ext cx="152400" cy="1524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dirty="0">
                      <a:latin typeface="Atkinson Hyperlegible" pitchFamily="2" charset="0"/>
                    </a:endParaRPr>
                  </a:p>
                </p:txBody>
              </p:sp>
              <p:sp>
                <p:nvSpPr>
                  <p:cNvPr id="10" name="Oval 9">
                    <a:extLst>
                      <a:ext uri="{FF2B5EF4-FFF2-40B4-BE49-F238E27FC236}">
                        <a16:creationId xmlns:a16="http://schemas.microsoft.com/office/drawing/2014/main" id="{2B53318D-4400-4A9E-A586-5A28B581FF82}"/>
                      </a:ext>
                    </a:extLst>
                  </p:cNvPr>
                  <p:cNvSpPr>
                    <a:spLocks noChangeArrowheads="1"/>
                  </p:cNvSpPr>
                  <p:nvPr/>
                </p:nvSpPr>
                <p:spPr bwMode="auto">
                  <a:xfrm>
                    <a:off x="1524000" y="2971800"/>
                    <a:ext cx="271463" cy="11430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dirty="0">
                      <a:latin typeface="Atkinson Hyperlegible" pitchFamily="2" charset="0"/>
                    </a:endParaRPr>
                  </a:p>
                </p:txBody>
              </p:sp>
              <p:sp>
                <p:nvSpPr>
                  <p:cNvPr id="11" name="Oval 10">
                    <a:extLst>
                      <a:ext uri="{FF2B5EF4-FFF2-40B4-BE49-F238E27FC236}">
                        <a16:creationId xmlns:a16="http://schemas.microsoft.com/office/drawing/2014/main" id="{190D049C-C4C9-41C1-B2DC-19E788912414}"/>
                      </a:ext>
                    </a:extLst>
                  </p:cNvPr>
                  <p:cNvSpPr>
                    <a:spLocks noChangeArrowheads="1"/>
                  </p:cNvSpPr>
                  <p:nvPr/>
                </p:nvSpPr>
                <p:spPr bwMode="auto">
                  <a:xfrm>
                    <a:off x="1905000" y="3352800"/>
                    <a:ext cx="542925" cy="6096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dirty="0">
                      <a:latin typeface="Atkinson Hyperlegible" pitchFamily="2" charset="0"/>
                    </a:endParaRPr>
                  </a:p>
                </p:txBody>
              </p:sp>
              <p:sp>
                <p:nvSpPr>
                  <p:cNvPr id="12" name="Oval 11">
                    <a:extLst>
                      <a:ext uri="{FF2B5EF4-FFF2-40B4-BE49-F238E27FC236}">
                        <a16:creationId xmlns:a16="http://schemas.microsoft.com/office/drawing/2014/main" id="{2396A18C-FEE4-4801-96E4-06028CF30D06}"/>
                      </a:ext>
                    </a:extLst>
                  </p:cNvPr>
                  <p:cNvSpPr>
                    <a:spLocks noChangeArrowheads="1"/>
                  </p:cNvSpPr>
                  <p:nvPr/>
                </p:nvSpPr>
                <p:spPr bwMode="auto">
                  <a:xfrm rot="2366884">
                    <a:off x="2667000" y="2743200"/>
                    <a:ext cx="541338" cy="11430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dirty="0">
                      <a:latin typeface="Atkinson Hyperlegible" pitchFamily="2" charset="0"/>
                    </a:endParaRPr>
                  </a:p>
                </p:txBody>
              </p:sp>
            </p:grpSp>
          </p:grpSp>
          <p:pic>
            <p:nvPicPr>
              <p:cNvPr id="6" name="Picture 4">
                <a:extLst>
                  <a:ext uri="{FF2B5EF4-FFF2-40B4-BE49-F238E27FC236}">
                    <a16:creationId xmlns:a16="http://schemas.microsoft.com/office/drawing/2014/main" id="{673BA96E-3C33-41F6-A411-5D7DC2D55B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1979" y="3943085"/>
                <a:ext cx="2787519" cy="263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47" name="TextBox 46">
              <a:extLst>
                <a:ext uri="{FF2B5EF4-FFF2-40B4-BE49-F238E27FC236}">
                  <a16:creationId xmlns:a16="http://schemas.microsoft.com/office/drawing/2014/main" id="{D675FC33-55C3-4D1D-8A2E-9CD828D37BD0}"/>
                </a:ext>
              </a:extLst>
            </p:cNvPr>
            <p:cNvSpPr txBox="1"/>
            <p:nvPr/>
          </p:nvSpPr>
          <p:spPr>
            <a:xfrm>
              <a:off x="6211482" y="926068"/>
              <a:ext cx="2322918" cy="291629"/>
            </a:xfrm>
            <a:prstGeom prst="rect">
              <a:avLst/>
            </a:prstGeom>
            <a:noFill/>
          </p:spPr>
          <p:txBody>
            <a:bodyPr wrap="square" rtlCol="0">
              <a:spAutoFit/>
            </a:bodyPr>
            <a:lstStyle/>
            <a:p>
              <a:pPr algn="l"/>
              <a:r>
                <a:rPr lang="en-US" dirty="0">
                  <a:latin typeface="Atkinson Hyperlegible" pitchFamily="2" charset="0"/>
                </a:rPr>
                <a:t>Scatterplot</a:t>
              </a:r>
              <a:endParaRPr lang="en-US" sz="1200" dirty="0">
                <a:latin typeface="Atkinson Hyperlegible" pitchFamily="2" charset="0"/>
              </a:endParaRPr>
            </a:p>
          </p:txBody>
        </p:sp>
      </p:grpSp>
      <p:grpSp>
        <p:nvGrpSpPr>
          <p:cNvPr id="55" name="Group 54">
            <a:extLst>
              <a:ext uri="{FF2B5EF4-FFF2-40B4-BE49-F238E27FC236}">
                <a16:creationId xmlns:a16="http://schemas.microsoft.com/office/drawing/2014/main" id="{4F67D7F9-57F2-4328-AF2A-CA15571902EC}"/>
              </a:ext>
            </a:extLst>
          </p:cNvPr>
          <p:cNvGrpSpPr/>
          <p:nvPr/>
        </p:nvGrpSpPr>
        <p:grpSpPr>
          <a:xfrm>
            <a:off x="8716352" y="1066788"/>
            <a:ext cx="3341670" cy="2158734"/>
            <a:chOff x="152400" y="2983468"/>
            <a:chExt cx="2788099" cy="1893332"/>
          </a:xfrm>
        </p:grpSpPr>
        <p:grpSp>
          <p:nvGrpSpPr>
            <p:cNvPr id="19" name="Group 18">
              <a:extLst>
                <a:ext uri="{FF2B5EF4-FFF2-40B4-BE49-F238E27FC236}">
                  <a16:creationId xmlns:a16="http://schemas.microsoft.com/office/drawing/2014/main" id="{99B8BBEE-34EC-47EB-86EB-B00EAA2B8DF0}"/>
                </a:ext>
              </a:extLst>
            </p:cNvPr>
            <p:cNvGrpSpPr/>
            <p:nvPr/>
          </p:nvGrpSpPr>
          <p:grpSpPr>
            <a:xfrm>
              <a:off x="152400" y="3336040"/>
              <a:ext cx="2788099" cy="1540760"/>
              <a:chOff x="166824" y="1981200"/>
              <a:chExt cx="8615055" cy="3429000"/>
            </a:xfrm>
          </p:grpSpPr>
          <p:pic>
            <p:nvPicPr>
              <p:cNvPr id="20" name="Picture 2">
                <a:extLst>
                  <a:ext uri="{FF2B5EF4-FFF2-40B4-BE49-F238E27FC236}">
                    <a16:creationId xmlns:a16="http://schemas.microsoft.com/office/drawing/2014/main" id="{17546B87-056C-4D3D-BC72-DF148A9141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981200"/>
                <a:ext cx="840087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a:extLst>
                  <a:ext uri="{FF2B5EF4-FFF2-40B4-BE49-F238E27FC236}">
                    <a16:creationId xmlns:a16="http://schemas.microsoft.com/office/drawing/2014/main" id="{E7FC522D-7756-423E-A8F4-1C108E6F492C}"/>
                  </a:ext>
                </a:extLst>
              </p:cNvPr>
              <p:cNvGrpSpPr/>
              <p:nvPr/>
            </p:nvGrpSpPr>
            <p:grpSpPr>
              <a:xfrm>
                <a:off x="166824" y="3714690"/>
                <a:ext cx="1372869" cy="1080068"/>
                <a:chOff x="166824" y="3714690"/>
                <a:chExt cx="1372869" cy="1080068"/>
              </a:xfrm>
            </p:grpSpPr>
            <p:sp>
              <p:nvSpPr>
                <p:cNvPr id="32" name="TextBox 31">
                  <a:extLst>
                    <a:ext uri="{FF2B5EF4-FFF2-40B4-BE49-F238E27FC236}">
                      <a16:creationId xmlns:a16="http://schemas.microsoft.com/office/drawing/2014/main" id="{2C84F1D1-0605-492B-94F9-D50BEEAB16B8}"/>
                    </a:ext>
                  </a:extLst>
                </p:cNvPr>
                <p:cNvSpPr txBox="1"/>
                <p:nvPr/>
              </p:nvSpPr>
              <p:spPr>
                <a:xfrm>
                  <a:off x="166824" y="3714690"/>
                  <a:ext cx="1372869" cy="360452"/>
                </a:xfrm>
                <a:prstGeom prst="rect">
                  <a:avLst/>
                </a:prstGeom>
                <a:noFill/>
              </p:spPr>
              <p:txBody>
                <a:bodyPr wrap="none" rtlCol="0">
                  <a:spAutoFit/>
                </a:bodyPr>
                <a:lstStyle/>
                <a:p>
                  <a:r>
                    <a:rPr lang="en-US" sz="600" dirty="0">
                      <a:latin typeface="Atkinson Hyperlegible" pitchFamily="2" charset="0"/>
                    </a:rPr>
                    <a:t>Hospital B</a:t>
                  </a:r>
                </a:p>
              </p:txBody>
            </p:sp>
            <p:sp>
              <p:nvSpPr>
                <p:cNvPr id="33" name="AutoShape 9">
                  <a:extLst>
                    <a:ext uri="{FF2B5EF4-FFF2-40B4-BE49-F238E27FC236}">
                      <a16:creationId xmlns:a16="http://schemas.microsoft.com/office/drawing/2014/main" id="{7B4002D8-D742-45F5-B6EB-7E68DD82EA4D}"/>
                    </a:ext>
                  </a:extLst>
                </p:cNvPr>
                <p:cNvSpPr>
                  <a:spLocks noChangeArrowheads="1"/>
                </p:cNvSpPr>
                <p:nvPr/>
              </p:nvSpPr>
              <p:spPr bwMode="auto">
                <a:xfrm rot="4808718">
                  <a:off x="618640" y="4402157"/>
                  <a:ext cx="660034" cy="125167"/>
                </a:xfrm>
                <a:prstGeom prst="rightArrow">
                  <a:avLst>
                    <a:gd name="adj1" fmla="val 50000"/>
                    <a:gd name="adj2" fmla="val 137500"/>
                  </a:avLst>
                </a:prstGeom>
                <a:solidFill>
                  <a:schemeClr val="folHlink"/>
                </a:solidFill>
                <a:ln w="9525">
                  <a:solidFill>
                    <a:schemeClr val="tx1"/>
                  </a:solidFill>
                  <a:miter lim="800000"/>
                  <a:headEnd/>
                  <a:tailEnd/>
                </a:ln>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dirty="0">
                    <a:solidFill>
                      <a:schemeClr val="bg1"/>
                    </a:solidFill>
                    <a:latin typeface="Atkinson Hyperlegible" pitchFamily="2" charset="0"/>
                  </a:endParaRPr>
                </a:p>
              </p:txBody>
            </p:sp>
          </p:grpSp>
          <p:grpSp>
            <p:nvGrpSpPr>
              <p:cNvPr id="22" name="Group 21">
                <a:extLst>
                  <a:ext uri="{FF2B5EF4-FFF2-40B4-BE49-F238E27FC236}">
                    <a16:creationId xmlns:a16="http://schemas.microsoft.com/office/drawing/2014/main" id="{90E9269B-5345-4C6F-BA01-C97927B748BF}"/>
                  </a:ext>
                </a:extLst>
              </p:cNvPr>
              <p:cNvGrpSpPr/>
              <p:nvPr/>
            </p:nvGrpSpPr>
            <p:grpSpPr>
              <a:xfrm>
                <a:off x="1038573" y="2895600"/>
                <a:ext cx="1377001" cy="1218995"/>
                <a:chOff x="1267173" y="3105090"/>
                <a:chExt cx="1377001" cy="1218995"/>
              </a:xfrm>
            </p:grpSpPr>
            <p:sp>
              <p:nvSpPr>
                <p:cNvPr id="30" name="TextBox 29">
                  <a:extLst>
                    <a:ext uri="{FF2B5EF4-FFF2-40B4-BE49-F238E27FC236}">
                      <a16:creationId xmlns:a16="http://schemas.microsoft.com/office/drawing/2014/main" id="{BC23E390-8522-4BC5-A079-D2730DDD3301}"/>
                    </a:ext>
                  </a:extLst>
                </p:cNvPr>
                <p:cNvSpPr txBox="1"/>
                <p:nvPr/>
              </p:nvSpPr>
              <p:spPr>
                <a:xfrm>
                  <a:off x="1267173" y="3105090"/>
                  <a:ext cx="1377001" cy="360452"/>
                </a:xfrm>
                <a:prstGeom prst="rect">
                  <a:avLst/>
                </a:prstGeom>
                <a:noFill/>
              </p:spPr>
              <p:txBody>
                <a:bodyPr wrap="none" rtlCol="0">
                  <a:spAutoFit/>
                </a:bodyPr>
                <a:lstStyle/>
                <a:p>
                  <a:r>
                    <a:rPr lang="en-US" sz="600" dirty="0">
                      <a:latin typeface="Atkinson Hyperlegible" pitchFamily="2" charset="0"/>
                    </a:rPr>
                    <a:t>Hospital C</a:t>
                  </a:r>
                </a:p>
              </p:txBody>
            </p:sp>
            <p:sp>
              <p:nvSpPr>
                <p:cNvPr id="31" name="AutoShape 9">
                  <a:extLst>
                    <a:ext uri="{FF2B5EF4-FFF2-40B4-BE49-F238E27FC236}">
                      <a16:creationId xmlns:a16="http://schemas.microsoft.com/office/drawing/2014/main" id="{51AAE36C-E514-4436-8F3E-D0EB3169DC0C}"/>
                    </a:ext>
                  </a:extLst>
                </p:cNvPr>
                <p:cNvSpPr>
                  <a:spLocks noChangeArrowheads="1"/>
                </p:cNvSpPr>
                <p:nvPr/>
              </p:nvSpPr>
              <p:spPr bwMode="auto">
                <a:xfrm rot="3687374">
                  <a:off x="1645337" y="3860931"/>
                  <a:ext cx="880588" cy="45719"/>
                </a:xfrm>
                <a:prstGeom prst="rightArrow">
                  <a:avLst>
                    <a:gd name="adj1" fmla="val 50000"/>
                    <a:gd name="adj2" fmla="val 137500"/>
                  </a:avLst>
                </a:prstGeom>
                <a:solidFill>
                  <a:schemeClr val="folHlink"/>
                </a:solidFill>
                <a:ln w="9525">
                  <a:solidFill>
                    <a:schemeClr val="tx1"/>
                  </a:solidFill>
                  <a:miter lim="800000"/>
                  <a:headEnd/>
                  <a:tailEnd/>
                </a:ln>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dirty="0">
                    <a:solidFill>
                      <a:schemeClr val="bg1"/>
                    </a:solidFill>
                    <a:latin typeface="Atkinson Hyperlegible" pitchFamily="2" charset="0"/>
                  </a:endParaRPr>
                </a:p>
              </p:txBody>
            </p:sp>
          </p:grpSp>
          <p:grpSp>
            <p:nvGrpSpPr>
              <p:cNvPr id="23" name="Group 22">
                <a:extLst>
                  <a:ext uri="{FF2B5EF4-FFF2-40B4-BE49-F238E27FC236}">
                    <a16:creationId xmlns:a16="http://schemas.microsoft.com/office/drawing/2014/main" id="{9A40D793-F6D1-4535-BDC3-74FC7718FC3B}"/>
                  </a:ext>
                </a:extLst>
              </p:cNvPr>
              <p:cNvGrpSpPr/>
              <p:nvPr/>
            </p:nvGrpSpPr>
            <p:grpSpPr>
              <a:xfrm>
                <a:off x="3660439" y="2514600"/>
                <a:ext cx="2590520" cy="1061732"/>
                <a:chOff x="3660439" y="2514600"/>
                <a:chExt cx="2590520" cy="1061732"/>
              </a:xfrm>
            </p:grpSpPr>
            <p:sp>
              <p:nvSpPr>
                <p:cNvPr id="27" name="AutoShape 9">
                  <a:extLst>
                    <a:ext uri="{FF2B5EF4-FFF2-40B4-BE49-F238E27FC236}">
                      <a16:creationId xmlns:a16="http://schemas.microsoft.com/office/drawing/2014/main" id="{87469A43-7234-4AD2-888F-3DFA6F5D565E}"/>
                    </a:ext>
                  </a:extLst>
                </p:cNvPr>
                <p:cNvSpPr>
                  <a:spLocks noChangeArrowheads="1"/>
                </p:cNvSpPr>
                <p:nvPr/>
              </p:nvSpPr>
              <p:spPr bwMode="auto">
                <a:xfrm rot="6283671">
                  <a:off x="3548210" y="3183731"/>
                  <a:ext cx="660034" cy="125167"/>
                </a:xfrm>
                <a:prstGeom prst="rightArrow">
                  <a:avLst>
                    <a:gd name="adj1" fmla="val 50000"/>
                    <a:gd name="adj2" fmla="val 137500"/>
                  </a:avLst>
                </a:prstGeom>
                <a:solidFill>
                  <a:schemeClr val="folHlink"/>
                </a:solidFill>
                <a:ln w="9525">
                  <a:solidFill>
                    <a:schemeClr val="tx1"/>
                  </a:solidFill>
                  <a:miter lim="800000"/>
                  <a:headEnd/>
                  <a:tailEnd/>
                </a:ln>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dirty="0">
                    <a:solidFill>
                      <a:schemeClr val="bg1"/>
                    </a:solidFill>
                    <a:latin typeface="Atkinson Hyperlegible" pitchFamily="2" charset="0"/>
                  </a:endParaRPr>
                </a:p>
              </p:txBody>
            </p:sp>
            <p:sp>
              <p:nvSpPr>
                <p:cNvPr id="28" name="TextBox 27">
                  <a:extLst>
                    <a:ext uri="{FF2B5EF4-FFF2-40B4-BE49-F238E27FC236}">
                      <a16:creationId xmlns:a16="http://schemas.microsoft.com/office/drawing/2014/main" id="{0BD0BC39-D9BB-4E56-BD09-4DDAACA9AD83}"/>
                    </a:ext>
                  </a:extLst>
                </p:cNvPr>
                <p:cNvSpPr txBox="1"/>
                <p:nvPr/>
              </p:nvSpPr>
              <p:spPr>
                <a:xfrm>
                  <a:off x="3660439" y="2514600"/>
                  <a:ext cx="1356337" cy="360452"/>
                </a:xfrm>
                <a:prstGeom prst="rect">
                  <a:avLst/>
                </a:prstGeom>
                <a:noFill/>
              </p:spPr>
              <p:txBody>
                <a:bodyPr wrap="none" rtlCol="0">
                  <a:spAutoFit/>
                </a:bodyPr>
                <a:lstStyle/>
                <a:p>
                  <a:r>
                    <a:rPr lang="en-US" sz="600" dirty="0">
                      <a:latin typeface="Atkinson Hyperlegible" pitchFamily="2" charset="0"/>
                    </a:rPr>
                    <a:t>Hospital F</a:t>
                  </a:r>
                </a:p>
              </p:txBody>
            </p:sp>
            <p:sp>
              <p:nvSpPr>
                <p:cNvPr id="29" name="AutoShape 9">
                  <a:extLst>
                    <a:ext uri="{FF2B5EF4-FFF2-40B4-BE49-F238E27FC236}">
                      <a16:creationId xmlns:a16="http://schemas.microsoft.com/office/drawing/2014/main" id="{FC6AD906-7900-49B3-ADA3-40C3941B6939}"/>
                    </a:ext>
                  </a:extLst>
                </p:cNvPr>
                <p:cNvSpPr>
                  <a:spLocks noChangeArrowheads="1"/>
                </p:cNvSpPr>
                <p:nvPr/>
              </p:nvSpPr>
              <p:spPr bwMode="auto">
                <a:xfrm rot="2616126">
                  <a:off x="5590925" y="3029732"/>
                  <a:ext cx="660034" cy="125167"/>
                </a:xfrm>
                <a:prstGeom prst="rightArrow">
                  <a:avLst>
                    <a:gd name="adj1" fmla="val 50000"/>
                    <a:gd name="adj2" fmla="val 137500"/>
                  </a:avLst>
                </a:prstGeom>
                <a:solidFill>
                  <a:schemeClr val="folHlink"/>
                </a:solidFill>
                <a:ln w="9525">
                  <a:solidFill>
                    <a:schemeClr val="tx1"/>
                  </a:solidFill>
                  <a:miter lim="800000"/>
                  <a:headEnd/>
                  <a:tailEnd/>
                </a:ln>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dirty="0">
                    <a:solidFill>
                      <a:schemeClr val="bg1"/>
                    </a:solidFill>
                    <a:latin typeface="Atkinson Hyperlegible" pitchFamily="2" charset="0"/>
                  </a:endParaRPr>
                </a:p>
              </p:txBody>
            </p:sp>
          </p:grpSp>
          <p:grpSp>
            <p:nvGrpSpPr>
              <p:cNvPr id="24" name="Group 23">
                <a:extLst>
                  <a:ext uri="{FF2B5EF4-FFF2-40B4-BE49-F238E27FC236}">
                    <a16:creationId xmlns:a16="http://schemas.microsoft.com/office/drawing/2014/main" id="{62171F00-B733-400E-9B51-9CB6C287AAE5}"/>
                  </a:ext>
                </a:extLst>
              </p:cNvPr>
              <p:cNvGrpSpPr/>
              <p:nvPr/>
            </p:nvGrpSpPr>
            <p:grpSpPr>
              <a:xfrm>
                <a:off x="1716132" y="3515990"/>
                <a:ext cx="1790265" cy="1035993"/>
                <a:chOff x="1716132" y="3515990"/>
                <a:chExt cx="1790265" cy="1035993"/>
              </a:xfrm>
            </p:grpSpPr>
            <p:sp>
              <p:nvSpPr>
                <p:cNvPr id="25" name="TextBox 24">
                  <a:extLst>
                    <a:ext uri="{FF2B5EF4-FFF2-40B4-BE49-F238E27FC236}">
                      <a16:creationId xmlns:a16="http://schemas.microsoft.com/office/drawing/2014/main" id="{0A1BC3C5-8056-4405-82A7-05EF3CCB11CD}"/>
                    </a:ext>
                  </a:extLst>
                </p:cNvPr>
                <p:cNvSpPr txBox="1"/>
                <p:nvPr/>
              </p:nvSpPr>
              <p:spPr>
                <a:xfrm>
                  <a:off x="1716132" y="3515990"/>
                  <a:ext cx="1790265" cy="360452"/>
                </a:xfrm>
                <a:prstGeom prst="rect">
                  <a:avLst/>
                </a:prstGeom>
                <a:noFill/>
              </p:spPr>
              <p:txBody>
                <a:bodyPr wrap="none" rtlCol="0">
                  <a:spAutoFit/>
                </a:bodyPr>
                <a:lstStyle/>
                <a:p>
                  <a:r>
                    <a:rPr lang="en-US" sz="600" dirty="0">
                      <a:latin typeface="Atkinson Hyperlegible" pitchFamily="2" charset="0"/>
                    </a:rPr>
                    <a:t>Nursing homes</a:t>
                  </a:r>
                </a:p>
              </p:txBody>
            </p:sp>
            <p:sp>
              <p:nvSpPr>
                <p:cNvPr id="26" name="AutoShape 9">
                  <a:extLst>
                    <a:ext uri="{FF2B5EF4-FFF2-40B4-BE49-F238E27FC236}">
                      <a16:creationId xmlns:a16="http://schemas.microsoft.com/office/drawing/2014/main" id="{5AC932DB-B6B4-4782-BFD5-BD7941CD96B2}"/>
                    </a:ext>
                  </a:extLst>
                </p:cNvPr>
                <p:cNvSpPr>
                  <a:spLocks noChangeArrowheads="1"/>
                </p:cNvSpPr>
                <p:nvPr/>
              </p:nvSpPr>
              <p:spPr bwMode="auto">
                <a:xfrm rot="5947411">
                  <a:off x="2451104" y="4159382"/>
                  <a:ext cx="660034" cy="125167"/>
                </a:xfrm>
                <a:prstGeom prst="rightArrow">
                  <a:avLst>
                    <a:gd name="adj1" fmla="val 50000"/>
                    <a:gd name="adj2" fmla="val 137500"/>
                  </a:avLst>
                </a:prstGeom>
                <a:solidFill>
                  <a:schemeClr val="folHlink"/>
                </a:solidFill>
                <a:ln w="9525">
                  <a:solidFill>
                    <a:schemeClr val="tx1"/>
                  </a:solidFill>
                  <a:miter lim="800000"/>
                  <a:headEnd/>
                  <a:tailEnd/>
                </a:ln>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dirty="0">
                    <a:solidFill>
                      <a:schemeClr val="bg1"/>
                    </a:solidFill>
                    <a:latin typeface="Atkinson Hyperlegible" pitchFamily="2" charset="0"/>
                  </a:endParaRPr>
                </a:p>
              </p:txBody>
            </p:sp>
          </p:grpSp>
        </p:grpSp>
        <p:sp>
          <p:nvSpPr>
            <p:cNvPr id="48" name="TextBox 47">
              <a:extLst>
                <a:ext uri="{FF2B5EF4-FFF2-40B4-BE49-F238E27FC236}">
                  <a16:creationId xmlns:a16="http://schemas.microsoft.com/office/drawing/2014/main" id="{762C35DA-A26C-4818-8670-8BC4D13663C8}"/>
                </a:ext>
              </a:extLst>
            </p:cNvPr>
            <p:cNvSpPr txBox="1"/>
            <p:nvPr/>
          </p:nvSpPr>
          <p:spPr>
            <a:xfrm>
              <a:off x="152400" y="2983468"/>
              <a:ext cx="2322918" cy="323925"/>
            </a:xfrm>
            <a:prstGeom prst="rect">
              <a:avLst/>
            </a:prstGeom>
            <a:noFill/>
          </p:spPr>
          <p:txBody>
            <a:bodyPr wrap="square" rtlCol="0">
              <a:spAutoFit/>
            </a:bodyPr>
            <a:lstStyle/>
            <a:p>
              <a:pPr algn="l"/>
              <a:r>
                <a:rPr lang="en-US" dirty="0">
                  <a:latin typeface="Atkinson Hyperlegible" pitchFamily="2" charset="0"/>
                </a:rPr>
                <a:t>Resistance profiles</a:t>
              </a:r>
              <a:endParaRPr lang="en-US" sz="1200" dirty="0">
                <a:latin typeface="Atkinson Hyperlegible" pitchFamily="2" charset="0"/>
              </a:endParaRPr>
            </a:p>
          </p:txBody>
        </p:sp>
      </p:grpSp>
      <p:sp>
        <p:nvSpPr>
          <p:cNvPr id="63" name="TextBox 15">
            <a:extLst>
              <a:ext uri="{FF2B5EF4-FFF2-40B4-BE49-F238E27FC236}">
                <a16:creationId xmlns:a16="http://schemas.microsoft.com/office/drawing/2014/main" id="{64E79786-464F-D09B-4090-33B7F67ABDAB}"/>
              </a:ext>
            </a:extLst>
          </p:cNvPr>
          <p:cNvSpPr txBox="1"/>
          <p:nvPr/>
        </p:nvSpPr>
        <p:spPr>
          <a:xfrm>
            <a:off x="917665" y="125413"/>
            <a:ext cx="8361045" cy="551433"/>
          </a:xfrm>
          <a:prstGeom prst="rect">
            <a:avLst/>
          </a:prstGeom>
        </p:spPr>
        <p:txBody>
          <a:bodyPr lIns="0" tIns="0" rIns="0" bIns="0" rtlCol="0" anchor="t">
            <a:spAutoFit/>
          </a:bodyPr>
          <a:lstStyle/>
          <a:p>
            <a:pPr>
              <a:lnSpc>
                <a:spcPts val="4320"/>
              </a:lnSpc>
            </a:pPr>
            <a:r>
              <a:rPr lang="en-US" sz="3600" dirty="0">
                <a:solidFill>
                  <a:srgbClr val="000066"/>
                </a:solidFill>
                <a:latin typeface="Atkinson Hyperlegible" pitchFamily="2" charset="0"/>
              </a:rPr>
              <a:t>Data analysis, alert, and report features</a:t>
            </a:r>
          </a:p>
        </p:txBody>
      </p:sp>
      <p:grpSp>
        <p:nvGrpSpPr>
          <p:cNvPr id="62" name="Group 61">
            <a:extLst>
              <a:ext uri="{FF2B5EF4-FFF2-40B4-BE49-F238E27FC236}">
                <a16:creationId xmlns:a16="http://schemas.microsoft.com/office/drawing/2014/main" id="{26816AF6-3CF6-DA01-3FE9-ED05BDBB2D91}"/>
              </a:ext>
            </a:extLst>
          </p:cNvPr>
          <p:cNvGrpSpPr/>
          <p:nvPr/>
        </p:nvGrpSpPr>
        <p:grpSpPr>
          <a:xfrm>
            <a:off x="73629" y="72784"/>
            <a:ext cx="588108" cy="596974"/>
            <a:chOff x="97692" y="88826"/>
            <a:chExt cx="588108" cy="596974"/>
          </a:xfrm>
        </p:grpSpPr>
        <p:sp>
          <p:nvSpPr>
            <p:cNvPr id="1024" name="Freeform 4">
              <a:extLst>
                <a:ext uri="{FF2B5EF4-FFF2-40B4-BE49-F238E27FC236}">
                  <a16:creationId xmlns:a16="http://schemas.microsoft.com/office/drawing/2014/main" id="{9BF2F396-414C-7DA3-345E-04D681A26217}"/>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1025" name="TextBox 13">
              <a:extLst>
                <a:ext uri="{FF2B5EF4-FFF2-40B4-BE49-F238E27FC236}">
                  <a16:creationId xmlns:a16="http://schemas.microsoft.com/office/drawing/2014/main" id="{703AB98F-C7FC-C339-1642-13C93BFAD946}"/>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027" name="Group 1026">
            <a:extLst>
              <a:ext uri="{FF2B5EF4-FFF2-40B4-BE49-F238E27FC236}">
                <a16:creationId xmlns:a16="http://schemas.microsoft.com/office/drawing/2014/main" id="{08342CB3-CAD4-2A08-FC1C-E09A53779FF4}"/>
              </a:ext>
            </a:extLst>
          </p:cNvPr>
          <p:cNvGrpSpPr/>
          <p:nvPr/>
        </p:nvGrpSpPr>
        <p:grpSpPr>
          <a:xfrm>
            <a:off x="37531" y="522706"/>
            <a:ext cx="686587" cy="985056"/>
            <a:chOff x="2330260" y="1769955"/>
            <a:chExt cx="1029881" cy="1477583"/>
          </a:xfrm>
        </p:grpSpPr>
        <p:sp>
          <p:nvSpPr>
            <p:cNvPr id="1028" name="Freeform 7">
              <a:extLst>
                <a:ext uri="{FF2B5EF4-FFF2-40B4-BE49-F238E27FC236}">
                  <a16:creationId xmlns:a16="http://schemas.microsoft.com/office/drawing/2014/main" id="{6DC5F357-490A-AB38-0EE7-2BAB2AC3B752}"/>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dirty="0">
                <a:latin typeface="Atkinson Hyperlegible" pitchFamily="2" charset="0"/>
              </a:endParaRPr>
            </a:p>
          </p:txBody>
        </p:sp>
        <p:sp>
          <p:nvSpPr>
            <p:cNvPr id="1029" name="TextBox 10">
              <a:extLst>
                <a:ext uri="{FF2B5EF4-FFF2-40B4-BE49-F238E27FC236}">
                  <a16:creationId xmlns:a16="http://schemas.microsoft.com/office/drawing/2014/main" id="{0D9CAC5B-B469-9BA5-46FB-FCEB46B263EB}"/>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grpSp>
        <p:nvGrpSpPr>
          <p:cNvPr id="36" name="Group 35">
            <a:extLst>
              <a:ext uri="{FF2B5EF4-FFF2-40B4-BE49-F238E27FC236}">
                <a16:creationId xmlns:a16="http://schemas.microsoft.com/office/drawing/2014/main" id="{0DE48F94-5CCF-D177-6C33-E4C1B59CEC6E}"/>
              </a:ext>
            </a:extLst>
          </p:cNvPr>
          <p:cNvGrpSpPr/>
          <p:nvPr/>
        </p:nvGrpSpPr>
        <p:grpSpPr>
          <a:xfrm>
            <a:off x="1429512" y="3929037"/>
            <a:ext cx="3259776" cy="2003536"/>
            <a:chOff x="1741009" y="4517213"/>
            <a:chExt cx="2665751" cy="1849724"/>
          </a:xfrm>
        </p:grpSpPr>
        <p:sp>
          <p:nvSpPr>
            <p:cNvPr id="49" name="TextBox 48">
              <a:extLst>
                <a:ext uri="{FF2B5EF4-FFF2-40B4-BE49-F238E27FC236}">
                  <a16:creationId xmlns:a16="http://schemas.microsoft.com/office/drawing/2014/main" id="{D0D7A2C3-0B36-4B3E-AB0C-C263755B4A03}"/>
                </a:ext>
              </a:extLst>
            </p:cNvPr>
            <p:cNvSpPr txBox="1"/>
            <p:nvPr/>
          </p:nvSpPr>
          <p:spPr>
            <a:xfrm>
              <a:off x="1741009" y="4517213"/>
              <a:ext cx="2322918" cy="681957"/>
            </a:xfrm>
            <a:prstGeom prst="rect">
              <a:avLst/>
            </a:prstGeom>
            <a:noFill/>
          </p:spPr>
          <p:txBody>
            <a:bodyPr wrap="square" rtlCol="0">
              <a:spAutoFit/>
            </a:bodyPr>
            <a:lstStyle/>
            <a:p>
              <a:pPr algn="l"/>
              <a:r>
                <a:rPr lang="en-US" dirty="0">
                  <a:latin typeface="Atkinson Hyperlegible" pitchFamily="2" charset="0"/>
                  <a:cs typeface="Arial" panose="020B0604020202020204" pitchFamily="34" charset="0"/>
                </a:rPr>
                <a:t>Microbiology alerts</a:t>
              </a:r>
            </a:p>
            <a:p>
              <a:pPr algn="l"/>
              <a:endParaRPr lang="en-US" sz="1200" dirty="0">
                <a:latin typeface="Atkinson Hyperlegible" pitchFamily="2" charset="0"/>
                <a:cs typeface="Arial" panose="020B0604020202020204" pitchFamily="34" charset="0"/>
              </a:endParaRPr>
            </a:p>
            <a:p>
              <a:pPr algn="l"/>
              <a:endParaRPr lang="en-US" sz="1200" dirty="0">
                <a:latin typeface="Atkinson Hyperlegible" pitchFamily="2" charset="0"/>
                <a:cs typeface="Arial" panose="020B0604020202020204" pitchFamily="34" charset="0"/>
              </a:endParaRPr>
            </a:p>
          </p:txBody>
        </p:sp>
        <p:pic>
          <p:nvPicPr>
            <p:cNvPr id="3" name="Picture 2">
              <a:extLst>
                <a:ext uri="{FF2B5EF4-FFF2-40B4-BE49-F238E27FC236}">
                  <a16:creationId xmlns:a16="http://schemas.microsoft.com/office/drawing/2014/main" id="{C221FF69-F99E-2284-5553-F52CA67D3739}"/>
                </a:ext>
              </a:extLst>
            </p:cNvPr>
            <p:cNvPicPr>
              <a:picLocks noChangeAspect="1"/>
            </p:cNvPicPr>
            <p:nvPr/>
          </p:nvPicPr>
          <p:blipFill>
            <a:blip r:embed="rId9"/>
            <a:stretch>
              <a:fillRect/>
            </a:stretch>
          </p:blipFill>
          <p:spPr>
            <a:xfrm>
              <a:off x="1796939" y="4891742"/>
              <a:ext cx="2609821" cy="1475195"/>
            </a:xfrm>
            <a:prstGeom prst="rect">
              <a:avLst/>
            </a:prstGeom>
          </p:spPr>
        </p:pic>
      </p:grpSp>
    </p:spTree>
    <p:extLst>
      <p:ext uri="{BB962C8B-B14F-4D97-AF65-F5344CB8AC3E}">
        <p14:creationId xmlns:p14="http://schemas.microsoft.com/office/powerpoint/2010/main" val="1748618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id="{AEC10717-CDEC-9E7B-8A50-4431866F976F}"/>
              </a:ext>
            </a:extLst>
          </p:cNvPr>
          <p:cNvSpPr txBox="1"/>
          <p:nvPr/>
        </p:nvSpPr>
        <p:spPr>
          <a:xfrm>
            <a:off x="1016000" y="-25400"/>
            <a:ext cx="11048384" cy="709874"/>
          </a:xfrm>
          <a:prstGeom prst="rect">
            <a:avLst/>
          </a:prstGeom>
        </p:spPr>
        <p:txBody>
          <a:bodyPr wrap="square" lIns="0" tIns="0" rIns="0" bIns="0" rtlCol="0" anchor="t">
            <a:spAutoFit/>
          </a:bodyPr>
          <a:lstStyle/>
          <a:p>
            <a:pPr>
              <a:lnSpc>
                <a:spcPts val="5973"/>
              </a:lnSpc>
            </a:pPr>
            <a:r>
              <a:rPr lang="en-US" sz="3600" spc="-8" dirty="0">
                <a:solidFill>
                  <a:srgbClr val="0B3A7F"/>
                </a:solidFill>
                <a:latin typeface="Atkinson Hyperlegible" pitchFamily="2" charset="0"/>
                <a:ea typeface="Tahoma" panose="020B0604030504040204" pitchFamily="34" charset="0"/>
                <a:cs typeface="Tahoma" panose="020B0604030504040204" pitchFamily="34" charset="0"/>
              </a:rPr>
              <a:t>Quick Analysis - Output options</a:t>
            </a:r>
          </a:p>
        </p:txBody>
      </p:sp>
      <p:pic>
        <p:nvPicPr>
          <p:cNvPr id="2" name="Picture 1">
            <a:extLst>
              <a:ext uri="{FF2B5EF4-FFF2-40B4-BE49-F238E27FC236}">
                <a16:creationId xmlns:a16="http://schemas.microsoft.com/office/drawing/2014/main" id="{C5A1EACC-C428-0618-CC5D-4B5CDFCB2B15}"/>
              </a:ext>
            </a:extLst>
          </p:cNvPr>
          <p:cNvPicPr>
            <a:picLocks noChangeAspect="1"/>
          </p:cNvPicPr>
          <p:nvPr/>
        </p:nvPicPr>
        <p:blipFill>
          <a:blip r:embed="rId2"/>
          <a:stretch>
            <a:fillRect/>
          </a:stretch>
        </p:blipFill>
        <p:spPr>
          <a:xfrm>
            <a:off x="1342184" y="1644904"/>
            <a:ext cx="3149600" cy="1870075"/>
          </a:xfrm>
          <a:prstGeom prst="rect">
            <a:avLst/>
          </a:prstGeom>
        </p:spPr>
      </p:pic>
      <p:pic>
        <p:nvPicPr>
          <p:cNvPr id="8" name="Picture 7">
            <a:extLst>
              <a:ext uri="{FF2B5EF4-FFF2-40B4-BE49-F238E27FC236}">
                <a16:creationId xmlns:a16="http://schemas.microsoft.com/office/drawing/2014/main" id="{9B1A7890-2E99-7920-8992-DDEEC621805F}"/>
              </a:ext>
            </a:extLst>
          </p:cNvPr>
          <p:cNvPicPr>
            <a:picLocks noChangeAspect="1"/>
          </p:cNvPicPr>
          <p:nvPr/>
        </p:nvPicPr>
        <p:blipFill>
          <a:blip r:embed="rId3"/>
          <a:stretch>
            <a:fillRect/>
          </a:stretch>
        </p:blipFill>
        <p:spPr>
          <a:xfrm>
            <a:off x="4860756" y="1643400"/>
            <a:ext cx="3556000" cy="1880344"/>
          </a:xfrm>
          <a:prstGeom prst="rect">
            <a:avLst/>
          </a:prstGeom>
        </p:spPr>
      </p:pic>
      <p:pic>
        <p:nvPicPr>
          <p:cNvPr id="10" name="Picture 9">
            <a:extLst>
              <a:ext uri="{FF2B5EF4-FFF2-40B4-BE49-F238E27FC236}">
                <a16:creationId xmlns:a16="http://schemas.microsoft.com/office/drawing/2014/main" id="{3CBFC950-7992-B5C1-F8AF-C46258217D1C}"/>
              </a:ext>
            </a:extLst>
          </p:cNvPr>
          <p:cNvPicPr>
            <a:picLocks noChangeAspect="1"/>
          </p:cNvPicPr>
          <p:nvPr/>
        </p:nvPicPr>
        <p:blipFill>
          <a:blip r:embed="rId4"/>
          <a:stretch>
            <a:fillRect/>
          </a:stretch>
        </p:blipFill>
        <p:spPr>
          <a:xfrm>
            <a:off x="8895993" y="1511966"/>
            <a:ext cx="2091833" cy="2594813"/>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C78A21E8-84EF-5398-01C7-1DF6038799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2411" y="4356330"/>
            <a:ext cx="5473353" cy="2068378"/>
          </a:xfrm>
          <a:prstGeom prst="rect">
            <a:avLst/>
          </a:prstGeom>
        </p:spPr>
      </p:pic>
      <p:sp>
        <p:nvSpPr>
          <p:cNvPr id="12" name="TextBox 11">
            <a:extLst>
              <a:ext uri="{FF2B5EF4-FFF2-40B4-BE49-F238E27FC236}">
                <a16:creationId xmlns:a16="http://schemas.microsoft.com/office/drawing/2014/main" id="{A14538B7-FFF6-E8A7-D476-B2B55F8D78FA}"/>
              </a:ext>
            </a:extLst>
          </p:cNvPr>
          <p:cNvSpPr txBox="1"/>
          <p:nvPr/>
        </p:nvSpPr>
        <p:spPr>
          <a:xfrm>
            <a:off x="1342183" y="1204492"/>
            <a:ext cx="1285269" cy="461665"/>
          </a:xfrm>
          <a:prstGeom prst="rect">
            <a:avLst/>
          </a:prstGeom>
          <a:noFill/>
        </p:spPr>
        <p:txBody>
          <a:bodyPr wrap="square" rtlCol="0">
            <a:spAutoFit/>
          </a:bodyPr>
          <a:lstStyle/>
          <a:p>
            <a:pPr algn="l"/>
            <a:r>
              <a:rPr lang="en-US" sz="2400" b="1" dirty="0">
                <a:latin typeface="Atkinson Hyperlegible" pitchFamily="2" charset="0"/>
              </a:rPr>
              <a:t>Screen</a:t>
            </a:r>
            <a:endParaRPr lang="en-US" sz="1600" b="1" dirty="0">
              <a:latin typeface="Atkinson Hyperlegible" pitchFamily="2" charset="0"/>
            </a:endParaRPr>
          </a:p>
        </p:txBody>
      </p:sp>
      <p:sp>
        <p:nvSpPr>
          <p:cNvPr id="13" name="TextBox 12">
            <a:extLst>
              <a:ext uri="{FF2B5EF4-FFF2-40B4-BE49-F238E27FC236}">
                <a16:creationId xmlns:a16="http://schemas.microsoft.com/office/drawing/2014/main" id="{802A6E9B-3D36-50CB-8E05-7885F517970D}"/>
              </a:ext>
            </a:extLst>
          </p:cNvPr>
          <p:cNvSpPr txBox="1"/>
          <p:nvPr/>
        </p:nvSpPr>
        <p:spPr>
          <a:xfrm>
            <a:off x="4930970" y="1212513"/>
            <a:ext cx="1098186" cy="461665"/>
          </a:xfrm>
          <a:prstGeom prst="rect">
            <a:avLst/>
          </a:prstGeom>
          <a:noFill/>
        </p:spPr>
        <p:txBody>
          <a:bodyPr wrap="square" rtlCol="0">
            <a:spAutoFit/>
          </a:bodyPr>
          <a:lstStyle/>
          <a:p>
            <a:pPr algn="l"/>
            <a:r>
              <a:rPr lang="en-US" sz="2400" b="1" dirty="0">
                <a:latin typeface="Atkinson Hyperlegible" pitchFamily="2" charset="0"/>
              </a:rPr>
              <a:t>Excel</a:t>
            </a:r>
            <a:endParaRPr lang="en-US" sz="1600" b="1" dirty="0">
              <a:latin typeface="Atkinson Hyperlegible" pitchFamily="2" charset="0"/>
            </a:endParaRPr>
          </a:p>
        </p:txBody>
      </p:sp>
      <p:sp>
        <p:nvSpPr>
          <p:cNvPr id="14" name="TextBox 13">
            <a:extLst>
              <a:ext uri="{FF2B5EF4-FFF2-40B4-BE49-F238E27FC236}">
                <a16:creationId xmlns:a16="http://schemas.microsoft.com/office/drawing/2014/main" id="{E98CF619-D596-9ECF-08EC-96ACAC330649}"/>
              </a:ext>
            </a:extLst>
          </p:cNvPr>
          <p:cNvSpPr txBox="1"/>
          <p:nvPr/>
        </p:nvSpPr>
        <p:spPr>
          <a:xfrm>
            <a:off x="5411538" y="3915611"/>
            <a:ext cx="1301777" cy="461665"/>
          </a:xfrm>
          <a:prstGeom prst="rect">
            <a:avLst/>
          </a:prstGeom>
          <a:noFill/>
        </p:spPr>
        <p:txBody>
          <a:bodyPr wrap="square" rtlCol="0">
            <a:spAutoFit/>
          </a:bodyPr>
          <a:lstStyle/>
          <a:p>
            <a:pPr algn="l"/>
            <a:r>
              <a:rPr lang="en-US" sz="2400" b="1" dirty="0">
                <a:latin typeface="Atkinson Hyperlegible" pitchFamily="2" charset="0"/>
              </a:rPr>
              <a:t>DHIS2</a:t>
            </a:r>
            <a:endParaRPr lang="en-US" sz="1600" b="1" dirty="0">
              <a:latin typeface="Atkinson Hyperlegible" pitchFamily="2" charset="0"/>
            </a:endParaRPr>
          </a:p>
        </p:txBody>
      </p:sp>
      <p:sp>
        <p:nvSpPr>
          <p:cNvPr id="15" name="TextBox 14">
            <a:extLst>
              <a:ext uri="{FF2B5EF4-FFF2-40B4-BE49-F238E27FC236}">
                <a16:creationId xmlns:a16="http://schemas.microsoft.com/office/drawing/2014/main" id="{6D233A06-8181-5E3D-74F0-B1D1DAB07154}"/>
              </a:ext>
            </a:extLst>
          </p:cNvPr>
          <p:cNvSpPr txBox="1"/>
          <p:nvPr/>
        </p:nvSpPr>
        <p:spPr>
          <a:xfrm>
            <a:off x="8879905" y="1156366"/>
            <a:ext cx="1098186" cy="461665"/>
          </a:xfrm>
          <a:prstGeom prst="rect">
            <a:avLst/>
          </a:prstGeom>
          <a:noFill/>
        </p:spPr>
        <p:txBody>
          <a:bodyPr wrap="square" rtlCol="0">
            <a:spAutoFit/>
          </a:bodyPr>
          <a:lstStyle/>
          <a:p>
            <a:pPr algn="l"/>
            <a:r>
              <a:rPr lang="en-US" sz="2400" b="1" dirty="0">
                <a:latin typeface="Atkinson Hyperlegible" pitchFamily="2" charset="0"/>
              </a:rPr>
              <a:t>Word</a:t>
            </a:r>
            <a:endParaRPr lang="en-US" sz="1600" b="1" dirty="0">
              <a:latin typeface="Atkinson Hyperlegible" pitchFamily="2" charset="0"/>
            </a:endParaRPr>
          </a:p>
        </p:txBody>
      </p:sp>
      <p:sp>
        <p:nvSpPr>
          <p:cNvPr id="20" name="TextBox 19">
            <a:extLst>
              <a:ext uri="{FF2B5EF4-FFF2-40B4-BE49-F238E27FC236}">
                <a16:creationId xmlns:a16="http://schemas.microsoft.com/office/drawing/2014/main" id="{F8A8C0A4-81CA-A1D4-C84A-BD0EA5E5608D}"/>
              </a:ext>
            </a:extLst>
          </p:cNvPr>
          <p:cNvSpPr txBox="1"/>
          <p:nvPr/>
        </p:nvSpPr>
        <p:spPr>
          <a:xfrm>
            <a:off x="1524000" y="3934325"/>
            <a:ext cx="2723786" cy="461665"/>
          </a:xfrm>
          <a:prstGeom prst="rect">
            <a:avLst/>
          </a:prstGeom>
          <a:noFill/>
        </p:spPr>
        <p:txBody>
          <a:bodyPr wrap="square" rtlCol="0">
            <a:spAutoFit/>
          </a:bodyPr>
          <a:lstStyle/>
          <a:p>
            <a:pPr algn="l"/>
            <a:r>
              <a:rPr lang="en-US" sz="2400" b="1" dirty="0">
                <a:latin typeface="Atkinson Hyperlegible" pitchFamily="2" charset="0"/>
              </a:rPr>
              <a:t>PDF (AMASS)</a:t>
            </a:r>
            <a:endParaRPr lang="en-US" sz="1600" b="1" dirty="0">
              <a:latin typeface="Atkinson Hyperlegible" pitchFamily="2" charset="0"/>
            </a:endParaRPr>
          </a:p>
        </p:txBody>
      </p:sp>
      <p:pic>
        <p:nvPicPr>
          <p:cNvPr id="22" name="Picture 21">
            <a:extLst>
              <a:ext uri="{FF2B5EF4-FFF2-40B4-BE49-F238E27FC236}">
                <a16:creationId xmlns:a16="http://schemas.microsoft.com/office/drawing/2014/main" id="{71996603-625F-6A1B-AEBC-19EE421D349D}"/>
              </a:ext>
            </a:extLst>
          </p:cNvPr>
          <p:cNvPicPr>
            <a:picLocks noChangeAspect="1"/>
          </p:cNvPicPr>
          <p:nvPr/>
        </p:nvPicPr>
        <p:blipFill>
          <a:blip r:embed="rId6"/>
          <a:stretch>
            <a:fillRect/>
          </a:stretch>
        </p:blipFill>
        <p:spPr>
          <a:xfrm>
            <a:off x="1592112" y="4422054"/>
            <a:ext cx="1617625" cy="2054348"/>
          </a:xfrm>
          <a:prstGeom prst="rect">
            <a:avLst/>
          </a:prstGeom>
        </p:spPr>
      </p:pic>
      <p:sp>
        <p:nvSpPr>
          <p:cNvPr id="25" name="TextBox 24">
            <a:extLst>
              <a:ext uri="{FF2B5EF4-FFF2-40B4-BE49-F238E27FC236}">
                <a16:creationId xmlns:a16="http://schemas.microsoft.com/office/drawing/2014/main" id="{6F1E5EF5-3D7C-A4A9-501B-A7CAE5E8AE42}"/>
              </a:ext>
            </a:extLst>
          </p:cNvPr>
          <p:cNvSpPr txBox="1"/>
          <p:nvPr/>
        </p:nvSpPr>
        <p:spPr>
          <a:xfrm>
            <a:off x="1473200" y="6401713"/>
            <a:ext cx="3657600" cy="461665"/>
          </a:xfrm>
          <a:prstGeom prst="rect">
            <a:avLst/>
          </a:prstGeom>
          <a:noFill/>
        </p:spPr>
        <p:txBody>
          <a:bodyPr wrap="square" rtlCol="0">
            <a:spAutoFit/>
          </a:bodyPr>
          <a:lstStyle/>
          <a:p>
            <a:pPr algn="l"/>
            <a:r>
              <a:rPr lang="en-US" sz="2400" dirty="0">
                <a:latin typeface="Atkinson Hyperlegible" pitchFamily="2" charset="0"/>
                <a:hlinkClick r:id="rId7"/>
              </a:rPr>
              <a:t>www.amass.website</a:t>
            </a:r>
            <a:endParaRPr lang="en-US" sz="1600" dirty="0">
              <a:latin typeface="Atkinson Hyperlegible" pitchFamily="2" charset="0"/>
            </a:endParaRPr>
          </a:p>
        </p:txBody>
      </p:sp>
      <p:sp>
        <p:nvSpPr>
          <p:cNvPr id="26" name="TextBox 25">
            <a:extLst>
              <a:ext uri="{FF2B5EF4-FFF2-40B4-BE49-F238E27FC236}">
                <a16:creationId xmlns:a16="http://schemas.microsoft.com/office/drawing/2014/main" id="{32E190C9-5836-52AA-3E30-8D05D8AABF7D}"/>
              </a:ext>
            </a:extLst>
          </p:cNvPr>
          <p:cNvSpPr txBox="1"/>
          <p:nvPr/>
        </p:nvSpPr>
        <p:spPr>
          <a:xfrm>
            <a:off x="5507791" y="6375400"/>
            <a:ext cx="2204290" cy="461665"/>
          </a:xfrm>
          <a:prstGeom prst="rect">
            <a:avLst/>
          </a:prstGeom>
          <a:noFill/>
        </p:spPr>
        <p:txBody>
          <a:bodyPr wrap="square" rtlCol="0">
            <a:spAutoFit/>
          </a:bodyPr>
          <a:lstStyle/>
          <a:p>
            <a:pPr algn="l"/>
            <a:r>
              <a:rPr lang="en-US" sz="2400" dirty="0">
                <a:latin typeface="Atkinson Hyperlegible" pitchFamily="2" charset="0"/>
                <a:hlinkClick r:id="rId8"/>
              </a:rPr>
              <a:t>www.dhis2.org</a:t>
            </a:r>
            <a:endParaRPr lang="en-US" sz="1600" dirty="0">
              <a:latin typeface="Atkinson Hyperlegible" pitchFamily="2" charset="0"/>
            </a:endParaRPr>
          </a:p>
        </p:txBody>
      </p:sp>
      <p:grpSp>
        <p:nvGrpSpPr>
          <p:cNvPr id="3" name="Group 2">
            <a:extLst>
              <a:ext uri="{FF2B5EF4-FFF2-40B4-BE49-F238E27FC236}">
                <a16:creationId xmlns:a16="http://schemas.microsoft.com/office/drawing/2014/main" id="{3C4C1645-285A-1A20-6A0F-1EE19D64AD1E}"/>
              </a:ext>
            </a:extLst>
          </p:cNvPr>
          <p:cNvGrpSpPr/>
          <p:nvPr/>
        </p:nvGrpSpPr>
        <p:grpSpPr>
          <a:xfrm>
            <a:off x="73629" y="80805"/>
            <a:ext cx="588108" cy="596974"/>
            <a:chOff x="97692" y="88826"/>
            <a:chExt cx="588108" cy="596974"/>
          </a:xfrm>
        </p:grpSpPr>
        <p:sp>
          <p:nvSpPr>
            <p:cNvPr id="9" name="Freeform 4">
              <a:extLst>
                <a:ext uri="{FF2B5EF4-FFF2-40B4-BE49-F238E27FC236}">
                  <a16:creationId xmlns:a16="http://schemas.microsoft.com/office/drawing/2014/main" id="{7B66A145-B0CC-EE57-2E3C-E161BAB987DC}"/>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16" name="TextBox 13">
              <a:extLst>
                <a:ext uri="{FF2B5EF4-FFF2-40B4-BE49-F238E27FC236}">
                  <a16:creationId xmlns:a16="http://schemas.microsoft.com/office/drawing/2014/main" id="{C73CD559-484E-C11B-05E6-3FD7F01C0546}"/>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7" name="Group 16">
            <a:extLst>
              <a:ext uri="{FF2B5EF4-FFF2-40B4-BE49-F238E27FC236}">
                <a16:creationId xmlns:a16="http://schemas.microsoft.com/office/drawing/2014/main" id="{D3380BA3-A6B7-1947-5CCF-6B3D96742690}"/>
              </a:ext>
            </a:extLst>
          </p:cNvPr>
          <p:cNvGrpSpPr/>
          <p:nvPr/>
        </p:nvGrpSpPr>
        <p:grpSpPr>
          <a:xfrm>
            <a:off x="37531" y="522706"/>
            <a:ext cx="686587" cy="985056"/>
            <a:chOff x="2330260" y="1769955"/>
            <a:chExt cx="1029881" cy="1477583"/>
          </a:xfrm>
        </p:grpSpPr>
        <p:sp>
          <p:nvSpPr>
            <p:cNvPr id="18" name="Freeform 7">
              <a:extLst>
                <a:ext uri="{FF2B5EF4-FFF2-40B4-BE49-F238E27FC236}">
                  <a16:creationId xmlns:a16="http://schemas.microsoft.com/office/drawing/2014/main" id="{3B5E7B83-6492-DF34-15D8-D43FD428545A}"/>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dirty="0">
                <a:latin typeface="Atkinson Hyperlegible" pitchFamily="2" charset="0"/>
              </a:endParaRPr>
            </a:p>
          </p:txBody>
        </p:sp>
        <p:sp>
          <p:nvSpPr>
            <p:cNvPr id="19" name="TextBox 10">
              <a:extLst>
                <a:ext uri="{FF2B5EF4-FFF2-40B4-BE49-F238E27FC236}">
                  <a16:creationId xmlns:a16="http://schemas.microsoft.com/office/drawing/2014/main" id="{25D25554-4613-DDE7-C332-0918194F9EE0}"/>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extLst>
      <p:ext uri="{BB962C8B-B14F-4D97-AF65-F5344CB8AC3E}">
        <p14:creationId xmlns:p14="http://schemas.microsoft.com/office/powerpoint/2010/main" val="1704939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214B056-EC22-4474-A765-CD67EE4EC039}"/>
              </a:ext>
            </a:extLst>
          </p:cNvPr>
          <p:cNvGrpSpPr/>
          <p:nvPr/>
        </p:nvGrpSpPr>
        <p:grpSpPr>
          <a:xfrm>
            <a:off x="49427" y="4130844"/>
            <a:ext cx="2549138" cy="1805454"/>
            <a:chOff x="228600" y="4916906"/>
            <a:chExt cx="2549138" cy="1805454"/>
          </a:xfrm>
        </p:grpSpPr>
        <p:pic>
          <p:nvPicPr>
            <p:cNvPr id="1026" name="Picture 2" descr="WHO | Call for participation: Global Antimicrobial Resistance Surveillance  System (GLASS)">
              <a:extLst>
                <a:ext uri="{FF2B5EF4-FFF2-40B4-BE49-F238E27FC236}">
                  <a16:creationId xmlns:a16="http://schemas.microsoft.com/office/drawing/2014/main" id="{E2CA9D79-EE81-46C3-8E6E-839416A40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181600"/>
              <a:ext cx="2396738" cy="154076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0B3ECD50-902C-42E3-8158-95D5D10680AD}"/>
                </a:ext>
              </a:extLst>
            </p:cNvPr>
            <p:cNvSpPr txBox="1"/>
            <p:nvPr/>
          </p:nvSpPr>
          <p:spPr>
            <a:xfrm>
              <a:off x="228600" y="4916906"/>
              <a:ext cx="2322918" cy="369332"/>
            </a:xfrm>
            <a:prstGeom prst="rect">
              <a:avLst/>
            </a:prstGeom>
            <a:noFill/>
          </p:spPr>
          <p:txBody>
            <a:bodyPr wrap="square" rtlCol="0">
              <a:spAutoFit/>
            </a:bodyPr>
            <a:lstStyle/>
            <a:p>
              <a:pPr algn="l"/>
              <a:r>
                <a:rPr lang="en-US" dirty="0">
                  <a:latin typeface="Atkinson Hyperlegible" pitchFamily="2" charset="0"/>
                  <a:cs typeface="Arial" panose="020B0604020202020204" pitchFamily="34" charset="0"/>
                </a:rPr>
                <a:t>WHO GLASS</a:t>
              </a:r>
              <a:endParaRPr lang="en-US" sz="1200" dirty="0">
                <a:latin typeface="Atkinson Hyperlegible" pitchFamily="2" charset="0"/>
                <a:cs typeface="Arial" panose="020B0604020202020204" pitchFamily="34" charset="0"/>
              </a:endParaRPr>
            </a:p>
          </p:txBody>
        </p:sp>
      </p:grpSp>
      <p:grpSp>
        <p:nvGrpSpPr>
          <p:cNvPr id="59" name="Group 58">
            <a:extLst>
              <a:ext uri="{FF2B5EF4-FFF2-40B4-BE49-F238E27FC236}">
                <a16:creationId xmlns:a16="http://schemas.microsoft.com/office/drawing/2014/main" id="{C0F1B190-166D-4652-89A5-176039217AFE}"/>
              </a:ext>
            </a:extLst>
          </p:cNvPr>
          <p:cNvGrpSpPr/>
          <p:nvPr/>
        </p:nvGrpSpPr>
        <p:grpSpPr>
          <a:xfrm>
            <a:off x="7733316" y="4106832"/>
            <a:ext cx="2690377" cy="1838610"/>
            <a:chOff x="3048000" y="4759330"/>
            <a:chExt cx="2959415" cy="2022470"/>
          </a:xfrm>
        </p:grpSpPr>
        <p:pic>
          <p:nvPicPr>
            <p:cNvPr id="37" name="Picture 36" descr="Graphical user interface&#10;&#10;Description automatically generated">
              <a:extLst>
                <a:ext uri="{FF2B5EF4-FFF2-40B4-BE49-F238E27FC236}">
                  <a16:creationId xmlns:a16="http://schemas.microsoft.com/office/drawing/2014/main" id="{E947E3AF-CE38-4666-9BCA-A9F25AB40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5102029"/>
              <a:ext cx="2883215" cy="1679771"/>
            </a:xfrm>
            <a:prstGeom prst="rect">
              <a:avLst/>
            </a:prstGeom>
          </p:spPr>
        </p:pic>
        <p:sp>
          <p:nvSpPr>
            <p:cNvPr id="52" name="TextBox 51">
              <a:extLst>
                <a:ext uri="{FF2B5EF4-FFF2-40B4-BE49-F238E27FC236}">
                  <a16:creationId xmlns:a16="http://schemas.microsoft.com/office/drawing/2014/main" id="{57AA9EE1-8E64-486D-A39A-936ACC1A0D9C}"/>
                </a:ext>
              </a:extLst>
            </p:cNvPr>
            <p:cNvSpPr txBox="1"/>
            <p:nvPr/>
          </p:nvSpPr>
          <p:spPr>
            <a:xfrm>
              <a:off x="3048000" y="4759330"/>
              <a:ext cx="2322918" cy="406265"/>
            </a:xfrm>
            <a:prstGeom prst="rect">
              <a:avLst/>
            </a:prstGeom>
            <a:noFill/>
          </p:spPr>
          <p:txBody>
            <a:bodyPr wrap="square" rtlCol="0">
              <a:spAutoFit/>
            </a:bodyPr>
            <a:lstStyle/>
            <a:p>
              <a:pPr algn="l"/>
              <a:r>
                <a:rPr lang="en-US" dirty="0">
                  <a:latin typeface="Atkinson Hyperlegible" pitchFamily="2" charset="0"/>
                </a:rPr>
                <a:t>DHIS2</a:t>
              </a:r>
              <a:endParaRPr lang="en-US" sz="1200" dirty="0">
                <a:latin typeface="Atkinson Hyperlegible" pitchFamily="2" charset="0"/>
              </a:endParaRPr>
            </a:p>
          </p:txBody>
        </p:sp>
      </p:grpSp>
      <p:sp>
        <p:nvSpPr>
          <p:cNvPr id="63" name="TextBox 15">
            <a:extLst>
              <a:ext uri="{FF2B5EF4-FFF2-40B4-BE49-F238E27FC236}">
                <a16:creationId xmlns:a16="http://schemas.microsoft.com/office/drawing/2014/main" id="{64E79786-464F-D09B-4090-33B7F67ABDAB}"/>
              </a:ext>
            </a:extLst>
          </p:cNvPr>
          <p:cNvSpPr txBox="1"/>
          <p:nvPr/>
        </p:nvSpPr>
        <p:spPr>
          <a:xfrm>
            <a:off x="845476" y="125413"/>
            <a:ext cx="8361045" cy="551433"/>
          </a:xfrm>
          <a:prstGeom prst="rect">
            <a:avLst/>
          </a:prstGeom>
        </p:spPr>
        <p:txBody>
          <a:bodyPr lIns="0" tIns="0" rIns="0" bIns="0" rtlCol="0" anchor="t">
            <a:spAutoFit/>
          </a:bodyPr>
          <a:lstStyle/>
          <a:p>
            <a:pPr>
              <a:lnSpc>
                <a:spcPts val="4320"/>
              </a:lnSpc>
            </a:pPr>
            <a:r>
              <a:rPr lang="en-US" sz="3600" dirty="0">
                <a:solidFill>
                  <a:srgbClr val="000066"/>
                </a:solidFill>
                <a:latin typeface="Atkinson Hyperlegible" pitchFamily="2" charset="0"/>
              </a:rPr>
              <a:t>Data exports and interoperability</a:t>
            </a:r>
          </a:p>
        </p:txBody>
      </p:sp>
      <p:grpSp>
        <p:nvGrpSpPr>
          <p:cNvPr id="62" name="Group 61">
            <a:extLst>
              <a:ext uri="{FF2B5EF4-FFF2-40B4-BE49-F238E27FC236}">
                <a16:creationId xmlns:a16="http://schemas.microsoft.com/office/drawing/2014/main" id="{5708A8AF-9FE6-B2BD-CDD8-73785E713796}"/>
              </a:ext>
            </a:extLst>
          </p:cNvPr>
          <p:cNvGrpSpPr/>
          <p:nvPr/>
        </p:nvGrpSpPr>
        <p:grpSpPr>
          <a:xfrm>
            <a:off x="73629" y="72784"/>
            <a:ext cx="588108" cy="596974"/>
            <a:chOff x="97692" y="88826"/>
            <a:chExt cx="588108" cy="596974"/>
          </a:xfrm>
        </p:grpSpPr>
        <p:sp>
          <p:nvSpPr>
            <p:cNvPr id="1024" name="Freeform 4">
              <a:extLst>
                <a:ext uri="{FF2B5EF4-FFF2-40B4-BE49-F238E27FC236}">
                  <a16:creationId xmlns:a16="http://schemas.microsoft.com/office/drawing/2014/main" id="{946F673B-7AA7-A3C3-2F7D-9FFD82258335}"/>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1025" name="TextBox 13">
              <a:extLst>
                <a:ext uri="{FF2B5EF4-FFF2-40B4-BE49-F238E27FC236}">
                  <a16:creationId xmlns:a16="http://schemas.microsoft.com/office/drawing/2014/main" id="{98FC117D-E4C8-EEA8-608A-EBAB17F67789}"/>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027" name="Group 1026">
            <a:extLst>
              <a:ext uri="{FF2B5EF4-FFF2-40B4-BE49-F238E27FC236}">
                <a16:creationId xmlns:a16="http://schemas.microsoft.com/office/drawing/2014/main" id="{291C861D-8D02-850A-4473-C3A7DD6EF641}"/>
              </a:ext>
            </a:extLst>
          </p:cNvPr>
          <p:cNvGrpSpPr/>
          <p:nvPr/>
        </p:nvGrpSpPr>
        <p:grpSpPr>
          <a:xfrm>
            <a:off x="37531" y="522706"/>
            <a:ext cx="686587" cy="985056"/>
            <a:chOff x="2330260" y="1769955"/>
            <a:chExt cx="1029881" cy="1477583"/>
          </a:xfrm>
        </p:grpSpPr>
        <p:sp>
          <p:nvSpPr>
            <p:cNvPr id="1028" name="Freeform 7">
              <a:extLst>
                <a:ext uri="{FF2B5EF4-FFF2-40B4-BE49-F238E27FC236}">
                  <a16:creationId xmlns:a16="http://schemas.microsoft.com/office/drawing/2014/main" id="{D7B9B0E6-4FC1-591B-E343-BA1005644EC9}"/>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dirty="0">
                <a:latin typeface="Atkinson Hyperlegible" pitchFamily="2" charset="0"/>
              </a:endParaRPr>
            </a:p>
          </p:txBody>
        </p:sp>
        <p:sp>
          <p:nvSpPr>
            <p:cNvPr id="1029" name="TextBox 10">
              <a:extLst>
                <a:ext uri="{FF2B5EF4-FFF2-40B4-BE49-F238E27FC236}">
                  <a16:creationId xmlns:a16="http://schemas.microsoft.com/office/drawing/2014/main" id="{D7FD90F6-6830-396C-08C4-2E81F46D5681}"/>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
        <p:nvSpPr>
          <p:cNvPr id="4" name="TextBox 2">
            <a:extLst>
              <a:ext uri="{FF2B5EF4-FFF2-40B4-BE49-F238E27FC236}">
                <a16:creationId xmlns:a16="http://schemas.microsoft.com/office/drawing/2014/main" id="{33AC24E9-E2DF-0CB5-DD74-E71CEBDEBCD2}"/>
              </a:ext>
            </a:extLst>
          </p:cNvPr>
          <p:cNvSpPr txBox="1"/>
          <p:nvPr/>
        </p:nvSpPr>
        <p:spPr>
          <a:xfrm>
            <a:off x="1096382" y="781833"/>
            <a:ext cx="10542165" cy="2945358"/>
          </a:xfrm>
          <a:prstGeom prst="rect">
            <a:avLst/>
          </a:prstGeom>
        </p:spPr>
        <p:txBody>
          <a:bodyPr wrap="square" lIns="0" tIns="0" rIns="0" bIns="0" rtlCol="0" anchor="t">
            <a:spAutoFit/>
          </a:bodyPr>
          <a:lstStyle/>
          <a:p>
            <a:pPr>
              <a:lnSpc>
                <a:spcPts val="2879"/>
              </a:lnSpc>
            </a:pPr>
            <a:r>
              <a:rPr lang="en-US" sz="2399" dirty="0">
                <a:solidFill>
                  <a:srgbClr val="000066"/>
                </a:solidFill>
                <a:latin typeface="Atkinson Hyperlegible" pitchFamily="2" charset="0"/>
              </a:rPr>
              <a:t>As mentioned in the discussion of “data imports” with BacLink, the principle of interoperability is very important to ensure efficiency, sustainability, and impact of collaborative efforts.</a:t>
            </a:r>
          </a:p>
          <a:p>
            <a:pPr>
              <a:lnSpc>
                <a:spcPts val="2879"/>
              </a:lnSpc>
            </a:pPr>
            <a:endParaRPr lang="en-US" sz="2399" dirty="0">
              <a:solidFill>
                <a:srgbClr val="000066"/>
              </a:solidFill>
              <a:latin typeface="Atkinson Hyperlegible" pitchFamily="2" charset="0"/>
            </a:endParaRPr>
          </a:p>
          <a:p>
            <a:pPr>
              <a:lnSpc>
                <a:spcPts val="2879"/>
              </a:lnSpc>
            </a:pPr>
            <a:r>
              <a:rPr lang="en-US" sz="2399" dirty="0">
                <a:solidFill>
                  <a:srgbClr val="000066"/>
                </a:solidFill>
                <a:latin typeface="Atkinson Hyperlegible" pitchFamily="2" charset="0"/>
              </a:rPr>
              <a:t>This is also true in data exports.  WHONET has the ability to export to a number of public health reporting systems such GLASS modules (GLASS-AMR, GLASS-FUNGI, GLASS-EGASP), FAO InFARM, DHIS2, AMASS, EARS-Net, CAESAR, ASIARS-Net, MicroReact, and others.</a:t>
            </a:r>
            <a:endParaRPr lang="en-US" sz="2000" dirty="0">
              <a:solidFill>
                <a:srgbClr val="000066"/>
              </a:solidFill>
              <a:latin typeface="Atkinson Hyperlegible" pitchFamily="2" charset="0"/>
            </a:endParaRPr>
          </a:p>
        </p:txBody>
      </p:sp>
      <p:grpSp>
        <p:nvGrpSpPr>
          <p:cNvPr id="9" name="Group 8">
            <a:extLst>
              <a:ext uri="{FF2B5EF4-FFF2-40B4-BE49-F238E27FC236}">
                <a16:creationId xmlns:a16="http://schemas.microsoft.com/office/drawing/2014/main" id="{C74C3465-CB87-F786-7D95-BD5BEA4A0A20}"/>
              </a:ext>
            </a:extLst>
          </p:cNvPr>
          <p:cNvGrpSpPr/>
          <p:nvPr/>
        </p:nvGrpSpPr>
        <p:grpSpPr>
          <a:xfrm>
            <a:off x="10382656" y="4131232"/>
            <a:ext cx="2322918" cy="2325403"/>
            <a:chOff x="6424880" y="4118915"/>
            <a:chExt cx="2322918" cy="2325403"/>
          </a:xfrm>
        </p:grpSpPr>
        <p:pic>
          <p:nvPicPr>
            <p:cNvPr id="6" name="Picture 5">
              <a:extLst>
                <a:ext uri="{FF2B5EF4-FFF2-40B4-BE49-F238E27FC236}">
                  <a16:creationId xmlns:a16="http://schemas.microsoft.com/office/drawing/2014/main" id="{93B6C1FC-BAF5-295F-3B4A-E1DC151B7C8F}"/>
                </a:ext>
              </a:extLst>
            </p:cNvPr>
            <p:cNvPicPr>
              <a:picLocks noChangeAspect="1"/>
            </p:cNvPicPr>
            <p:nvPr/>
          </p:nvPicPr>
          <p:blipFill>
            <a:blip r:embed="rId6"/>
            <a:stretch>
              <a:fillRect/>
            </a:stretch>
          </p:blipFill>
          <p:spPr>
            <a:xfrm>
              <a:off x="6500998" y="4389970"/>
              <a:ext cx="1617625" cy="2054348"/>
            </a:xfrm>
            <a:prstGeom prst="rect">
              <a:avLst/>
            </a:prstGeom>
          </p:spPr>
        </p:pic>
        <p:sp>
          <p:nvSpPr>
            <p:cNvPr id="8" name="TextBox 7">
              <a:extLst>
                <a:ext uri="{FF2B5EF4-FFF2-40B4-BE49-F238E27FC236}">
                  <a16:creationId xmlns:a16="http://schemas.microsoft.com/office/drawing/2014/main" id="{61C2B420-C021-F880-7628-393BDBCA996B}"/>
                </a:ext>
              </a:extLst>
            </p:cNvPr>
            <p:cNvSpPr txBox="1"/>
            <p:nvPr/>
          </p:nvSpPr>
          <p:spPr>
            <a:xfrm>
              <a:off x="6424880" y="4118915"/>
              <a:ext cx="2322918" cy="369332"/>
            </a:xfrm>
            <a:prstGeom prst="rect">
              <a:avLst/>
            </a:prstGeom>
            <a:noFill/>
          </p:spPr>
          <p:txBody>
            <a:bodyPr wrap="square" rtlCol="0">
              <a:spAutoFit/>
            </a:bodyPr>
            <a:lstStyle/>
            <a:p>
              <a:pPr algn="l"/>
              <a:r>
                <a:rPr lang="en-US" dirty="0">
                  <a:latin typeface="Atkinson Hyperlegible" pitchFamily="2" charset="0"/>
                </a:rPr>
                <a:t>AMASS</a:t>
              </a:r>
              <a:endParaRPr lang="en-US" sz="1200" dirty="0">
                <a:latin typeface="Atkinson Hyperlegible" pitchFamily="2" charset="0"/>
              </a:endParaRPr>
            </a:p>
          </p:txBody>
        </p:sp>
      </p:grpSp>
      <p:grpSp>
        <p:nvGrpSpPr>
          <p:cNvPr id="12" name="Group 11">
            <a:extLst>
              <a:ext uri="{FF2B5EF4-FFF2-40B4-BE49-F238E27FC236}">
                <a16:creationId xmlns:a16="http://schemas.microsoft.com/office/drawing/2014/main" id="{68D6BCEB-6269-63C6-4F46-BEC59B6CFDA9}"/>
              </a:ext>
            </a:extLst>
          </p:cNvPr>
          <p:cNvGrpSpPr/>
          <p:nvPr/>
        </p:nvGrpSpPr>
        <p:grpSpPr>
          <a:xfrm>
            <a:off x="5586059" y="4133839"/>
            <a:ext cx="2057423" cy="2054348"/>
            <a:chOff x="2656270" y="4456176"/>
            <a:chExt cx="2380695" cy="2276411"/>
          </a:xfrm>
        </p:grpSpPr>
        <p:pic>
          <p:nvPicPr>
            <p:cNvPr id="10" name="Picture 2">
              <a:extLst>
                <a:ext uri="{FF2B5EF4-FFF2-40B4-BE49-F238E27FC236}">
                  <a16:creationId xmlns:a16="http://schemas.microsoft.com/office/drawing/2014/main" id="{9CBD3121-75EE-9046-D002-9C9B8E4AB4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0965" y="4732337"/>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5917503-ECCA-F9FA-A37A-5DDE9E035846}"/>
                </a:ext>
              </a:extLst>
            </p:cNvPr>
            <p:cNvSpPr txBox="1"/>
            <p:nvPr/>
          </p:nvSpPr>
          <p:spPr>
            <a:xfrm>
              <a:off x="2656270" y="4456176"/>
              <a:ext cx="2322918" cy="369332"/>
            </a:xfrm>
            <a:prstGeom prst="rect">
              <a:avLst/>
            </a:prstGeom>
            <a:noFill/>
          </p:spPr>
          <p:txBody>
            <a:bodyPr wrap="square" rtlCol="0">
              <a:spAutoFit/>
            </a:bodyPr>
            <a:lstStyle/>
            <a:p>
              <a:pPr algn="l"/>
              <a:r>
                <a:rPr lang="en-US" dirty="0">
                  <a:latin typeface="Atkinson Hyperlegible" pitchFamily="2" charset="0"/>
                  <a:cs typeface="Arial" panose="020B0604020202020204" pitchFamily="34" charset="0"/>
                </a:rPr>
                <a:t>EARS-Net</a:t>
              </a:r>
              <a:endParaRPr lang="en-US" sz="1200" dirty="0">
                <a:latin typeface="Atkinson Hyperlegible" pitchFamily="2" charset="0"/>
                <a:cs typeface="Arial" panose="020B0604020202020204" pitchFamily="34" charset="0"/>
              </a:endParaRPr>
            </a:p>
          </p:txBody>
        </p:sp>
      </p:grpSp>
      <p:grpSp>
        <p:nvGrpSpPr>
          <p:cNvPr id="7" name="Group 6">
            <a:extLst>
              <a:ext uri="{FF2B5EF4-FFF2-40B4-BE49-F238E27FC236}">
                <a16:creationId xmlns:a16="http://schemas.microsoft.com/office/drawing/2014/main" id="{6D094600-382C-90EA-7D0D-53CA576DC505}"/>
              </a:ext>
            </a:extLst>
          </p:cNvPr>
          <p:cNvGrpSpPr/>
          <p:nvPr/>
        </p:nvGrpSpPr>
        <p:grpSpPr>
          <a:xfrm>
            <a:off x="2574961" y="4142251"/>
            <a:ext cx="2720777" cy="1692982"/>
            <a:chOff x="9254896" y="4203742"/>
            <a:chExt cx="2720777" cy="1692982"/>
          </a:xfrm>
        </p:grpSpPr>
        <p:pic>
          <p:nvPicPr>
            <p:cNvPr id="3" name="Picture 2">
              <a:extLst>
                <a:ext uri="{FF2B5EF4-FFF2-40B4-BE49-F238E27FC236}">
                  <a16:creationId xmlns:a16="http://schemas.microsoft.com/office/drawing/2014/main" id="{449051BB-D198-B446-37B4-D0E97B17F928}"/>
                </a:ext>
              </a:extLst>
            </p:cNvPr>
            <p:cNvPicPr>
              <a:picLocks noChangeAspect="1"/>
            </p:cNvPicPr>
            <p:nvPr/>
          </p:nvPicPr>
          <p:blipFill>
            <a:blip r:embed="rId8"/>
            <a:stretch>
              <a:fillRect/>
            </a:stretch>
          </p:blipFill>
          <p:spPr>
            <a:xfrm>
              <a:off x="9256938" y="4573074"/>
              <a:ext cx="2718735" cy="1323650"/>
            </a:xfrm>
            <a:prstGeom prst="rect">
              <a:avLst/>
            </a:prstGeom>
          </p:spPr>
        </p:pic>
        <p:sp>
          <p:nvSpPr>
            <p:cNvPr id="5" name="TextBox 4">
              <a:extLst>
                <a:ext uri="{FF2B5EF4-FFF2-40B4-BE49-F238E27FC236}">
                  <a16:creationId xmlns:a16="http://schemas.microsoft.com/office/drawing/2014/main" id="{EC189536-0491-2063-D359-ECB7CAFEB233}"/>
                </a:ext>
              </a:extLst>
            </p:cNvPr>
            <p:cNvSpPr txBox="1"/>
            <p:nvPr/>
          </p:nvSpPr>
          <p:spPr>
            <a:xfrm>
              <a:off x="9254896" y="4203742"/>
              <a:ext cx="2322918" cy="369332"/>
            </a:xfrm>
            <a:prstGeom prst="rect">
              <a:avLst/>
            </a:prstGeom>
            <a:noFill/>
          </p:spPr>
          <p:txBody>
            <a:bodyPr wrap="square" rtlCol="0">
              <a:spAutoFit/>
            </a:bodyPr>
            <a:lstStyle/>
            <a:p>
              <a:pPr algn="l"/>
              <a:r>
                <a:rPr lang="en-US" dirty="0">
                  <a:latin typeface="Atkinson Hyperlegible" pitchFamily="2" charset="0"/>
                </a:rPr>
                <a:t>FAO InFARM</a:t>
              </a:r>
              <a:endParaRPr lang="en-US" sz="1200" dirty="0">
                <a:latin typeface="Atkinson Hyperlegible" pitchFamily="2" charset="0"/>
              </a:endParaRPr>
            </a:p>
          </p:txBody>
        </p:sp>
      </p:grpSp>
    </p:spTree>
    <p:extLst>
      <p:ext uri="{BB962C8B-B14F-4D97-AF65-F5344CB8AC3E}">
        <p14:creationId xmlns:p14="http://schemas.microsoft.com/office/powerpoint/2010/main" val="807181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56494" y="72209"/>
            <a:ext cx="10125074" cy="551433"/>
          </a:xfrm>
          <a:prstGeom prst="rect">
            <a:avLst/>
          </a:prstGeom>
        </p:spPr>
        <p:txBody>
          <a:bodyPr wrap="square" lIns="0" tIns="0" rIns="0" bIns="0" rtlCol="0" anchor="t">
            <a:spAutoFit/>
          </a:bodyPr>
          <a:lstStyle/>
          <a:p>
            <a:pPr>
              <a:lnSpc>
                <a:spcPts val="4320"/>
              </a:lnSpc>
            </a:pPr>
            <a:r>
              <a:rPr lang="en-US" sz="3600" dirty="0">
                <a:solidFill>
                  <a:srgbClr val="000066"/>
                </a:solidFill>
                <a:latin typeface="Atkinson Hyperlegible" pitchFamily="2" charset="0"/>
              </a:rPr>
              <a:t>Adaptations for One Health surveillance</a:t>
            </a:r>
          </a:p>
        </p:txBody>
      </p:sp>
      <p:sp>
        <p:nvSpPr>
          <p:cNvPr id="3" name="TextBox 3"/>
          <p:cNvSpPr txBox="1"/>
          <p:nvPr/>
        </p:nvSpPr>
        <p:spPr>
          <a:xfrm>
            <a:off x="1181583" y="1013409"/>
            <a:ext cx="10856786" cy="5114926"/>
          </a:xfrm>
          <a:prstGeom prst="rect">
            <a:avLst/>
          </a:prstGeom>
        </p:spPr>
        <p:txBody>
          <a:bodyPr lIns="0" tIns="0" rIns="0" bIns="0" rtlCol="0" anchor="t">
            <a:spAutoFit/>
          </a:bodyPr>
          <a:lstStyle/>
          <a:p>
            <a:pPr marL="360359" lvl="1" indent="-180180">
              <a:lnSpc>
                <a:spcPts val="3360"/>
              </a:lnSpc>
              <a:buFont typeface="Arial"/>
              <a:buChar char="•"/>
            </a:pPr>
            <a:r>
              <a:rPr lang="en-US" sz="2400" dirty="0">
                <a:solidFill>
                  <a:srgbClr val="000066"/>
                </a:solidFill>
                <a:latin typeface="Atkinson Hyperlegible" pitchFamily="2" charset="0"/>
              </a:rPr>
              <a:t>Introduced in 2001 with gradual improvements over time with support from WHO, FAO, USDA, FDA, and many others</a:t>
            </a:r>
          </a:p>
          <a:p>
            <a:pPr marL="360359" lvl="1" indent="-180180">
              <a:lnSpc>
                <a:spcPts val="3360"/>
              </a:lnSpc>
              <a:buFont typeface="Arial"/>
              <a:buChar char="•"/>
            </a:pPr>
            <a:r>
              <a:rPr lang="en-US" sz="2400" dirty="0">
                <a:solidFill>
                  <a:srgbClr val="000066"/>
                </a:solidFill>
                <a:latin typeface="Atkinson Hyperlegible" pitchFamily="2" charset="0"/>
              </a:rPr>
              <a:t>Expanded data field lists, code lists, and analyses</a:t>
            </a:r>
          </a:p>
          <a:p>
            <a:pPr marL="766102" lvl="2" indent="-255367">
              <a:lnSpc>
                <a:spcPts val="2879"/>
              </a:lnSpc>
              <a:buFont typeface="Arial"/>
              <a:buChar char="⚬"/>
            </a:pPr>
            <a:r>
              <a:rPr lang="en-US" sz="2000" dirty="0">
                <a:solidFill>
                  <a:srgbClr val="000066"/>
                </a:solidFill>
                <a:latin typeface="Atkinson Hyperlegible" pitchFamily="2" charset="0"/>
              </a:rPr>
              <a:t>Animal species, production types, food types, etc.</a:t>
            </a:r>
          </a:p>
          <a:p>
            <a:pPr marL="766102" lvl="2" indent="-255367">
              <a:lnSpc>
                <a:spcPts val="2879"/>
              </a:lnSpc>
              <a:buFont typeface="Arial"/>
              <a:buChar char="⚬"/>
            </a:pPr>
            <a:r>
              <a:rPr lang="en-US" sz="2000" dirty="0">
                <a:solidFill>
                  <a:srgbClr val="000066"/>
                </a:solidFill>
                <a:latin typeface="Atkinson Hyperlegible" pitchFamily="2" charset="0"/>
              </a:rPr>
              <a:t>Specimen types, pathogens, antimicrobials, etc.</a:t>
            </a:r>
          </a:p>
          <a:p>
            <a:pPr marL="766102" lvl="2" indent="-255367">
              <a:lnSpc>
                <a:spcPts val="2879"/>
              </a:lnSpc>
              <a:buFont typeface="Arial"/>
              <a:buChar char="⚬"/>
            </a:pPr>
            <a:r>
              <a:rPr lang="en-US" sz="2000" dirty="0">
                <a:solidFill>
                  <a:srgbClr val="000066"/>
                </a:solidFill>
                <a:latin typeface="Atkinson Hyperlegible" pitchFamily="2" charset="0"/>
              </a:rPr>
              <a:t>Data entry and report templates for FAO surveillance protocols, InFARM, and the WHO ESBL-producing </a:t>
            </a:r>
            <a:r>
              <a:rPr lang="en-US" sz="2000" i="1" dirty="0">
                <a:solidFill>
                  <a:srgbClr val="000066"/>
                </a:solidFill>
                <a:latin typeface="Atkinson Hyperlegible" pitchFamily="2" charset="0"/>
              </a:rPr>
              <a:t>Escherichia coli </a:t>
            </a:r>
            <a:r>
              <a:rPr lang="en-US" sz="2000" dirty="0">
                <a:solidFill>
                  <a:srgbClr val="000066"/>
                </a:solidFill>
                <a:latin typeface="Atkinson Hyperlegible" pitchFamily="2" charset="0"/>
              </a:rPr>
              <a:t>TriCycle project</a:t>
            </a:r>
          </a:p>
          <a:p>
            <a:pPr marL="360359" lvl="1" indent="-180180">
              <a:lnSpc>
                <a:spcPts val="3360"/>
              </a:lnSpc>
              <a:buFont typeface="Arial"/>
              <a:buChar char="•"/>
            </a:pPr>
            <a:r>
              <a:rPr lang="en-US" sz="2400" dirty="0">
                <a:solidFill>
                  <a:srgbClr val="000066"/>
                </a:solidFill>
                <a:latin typeface="Atkinson Hyperlegible" pitchFamily="2" charset="0"/>
              </a:rPr>
              <a:t>Interpretation guidelines</a:t>
            </a:r>
          </a:p>
          <a:p>
            <a:pPr marL="766102" lvl="2" indent="-255367">
              <a:lnSpc>
                <a:spcPts val="2879"/>
              </a:lnSpc>
              <a:buFont typeface="Arial"/>
              <a:buChar char="⚬"/>
            </a:pPr>
            <a:r>
              <a:rPr lang="en-US" sz="2000" dirty="0">
                <a:solidFill>
                  <a:srgbClr val="000066"/>
                </a:solidFill>
                <a:latin typeface="Atkinson Hyperlegible" pitchFamily="2" charset="0"/>
              </a:rPr>
              <a:t>CLSI Human and animal clinical breakpoints</a:t>
            </a:r>
          </a:p>
          <a:p>
            <a:pPr marL="766102" lvl="2" indent="-255367">
              <a:lnSpc>
                <a:spcPts val="2879"/>
              </a:lnSpc>
              <a:buFont typeface="Arial"/>
              <a:buChar char="⚬"/>
            </a:pPr>
            <a:r>
              <a:rPr lang="en-US" sz="2000" dirty="0">
                <a:solidFill>
                  <a:srgbClr val="000066"/>
                </a:solidFill>
                <a:latin typeface="Atkinson Hyperlegible" pitchFamily="2" charset="0"/>
              </a:rPr>
              <a:t>EUCAST Human and animal clinical breakpoints</a:t>
            </a:r>
          </a:p>
          <a:p>
            <a:pPr marL="766102" lvl="2" indent="-255367">
              <a:lnSpc>
                <a:spcPts val="2879"/>
              </a:lnSpc>
              <a:buFont typeface="Arial"/>
              <a:buChar char="⚬"/>
            </a:pPr>
            <a:r>
              <a:rPr lang="en-US" sz="2000" dirty="0">
                <a:solidFill>
                  <a:srgbClr val="000066"/>
                </a:solidFill>
                <a:latin typeface="Atkinson Hyperlegible" pitchFamily="2" charset="0"/>
              </a:rPr>
              <a:t>EUCAST Epidemiological Cutoff Values for MIC results</a:t>
            </a:r>
          </a:p>
          <a:p>
            <a:pPr marL="360359" lvl="1" indent="-180180">
              <a:lnSpc>
                <a:spcPts val="3360"/>
              </a:lnSpc>
              <a:buFont typeface="Arial"/>
              <a:buChar char="•"/>
            </a:pPr>
            <a:r>
              <a:rPr lang="en-US" sz="2400" dirty="0">
                <a:solidFill>
                  <a:srgbClr val="000066"/>
                </a:solidFill>
                <a:latin typeface="Atkinson Hyperlegible" pitchFamily="2" charset="0"/>
              </a:rPr>
              <a:t>Training data set with One Health results</a:t>
            </a:r>
          </a:p>
          <a:p>
            <a:pPr marL="766102" lvl="2" indent="-255367">
              <a:lnSpc>
                <a:spcPts val="2879"/>
              </a:lnSpc>
              <a:buFont typeface="Arial"/>
              <a:buChar char="⚬"/>
            </a:pPr>
            <a:r>
              <a:rPr lang="en-US" sz="2000" dirty="0">
                <a:solidFill>
                  <a:srgbClr val="000066"/>
                </a:solidFill>
                <a:latin typeface="Atkinson Hyperlegible" pitchFamily="2" charset="0"/>
              </a:rPr>
              <a:t>100 isolates each of human, animal, food, and environmental origin</a:t>
            </a:r>
          </a:p>
        </p:txBody>
      </p:sp>
      <p:grpSp>
        <p:nvGrpSpPr>
          <p:cNvPr id="9" name="Group 8">
            <a:extLst>
              <a:ext uri="{FF2B5EF4-FFF2-40B4-BE49-F238E27FC236}">
                <a16:creationId xmlns:a16="http://schemas.microsoft.com/office/drawing/2014/main" id="{790B81E0-0729-E4CE-9F83-AD42EA2ED9E0}"/>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9B924C59-6128-7D1E-D4B1-7BA14FF80D73}"/>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11" name="TextBox 13">
              <a:extLst>
                <a:ext uri="{FF2B5EF4-FFF2-40B4-BE49-F238E27FC236}">
                  <a16:creationId xmlns:a16="http://schemas.microsoft.com/office/drawing/2014/main" id="{2278AE49-B693-EC4D-1E89-F0BE212408A6}"/>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2" name="Group 11">
            <a:extLst>
              <a:ext uri="{FF2B5EF4-FFF2-40B4-BE49-F238E27FC236}">
                <a16:creationId xmlns:a16="http://schemas.microsoft.com/office/drawing/2014/main" id="{036A28BE-BBF1-EF91-067F-A4183258CCD4}"/>
              </a:ext>
            </a:extLst>
          </p:cNvPr>
          <p:cNvGrpSpPr/>
          <p:nvPr/>
        </p:nvGrpSpPr>
        <p:grpSpPr>
          <a:xfrm>
            <a:off x="37531" y="522706"/>
            <a:ext cx="686587" cy="985056"/>
            <a:chOff x="2330260" y="1769955"/>
            <a:chExt cx="1029881" cy="1477583"/>
          </a:xfrm>
        </p:grpSpPr>
        <p:sp>
          <p:nvSpPr>
            <p:cNvPr id="13" name="Freeform 7">
              <a:extLst>
                <a:ext uri="{FF2B5EF4-FFF2-40B4-BE49-F238E27FC236}">
                  <a16:creationId xmlns:a16="http://schemas.microsoft.com/office/drawing/2014/main" id="{9FB754D9-1122-163D-91A4-CBEACBE97EAA}"/>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latin typeface="Atkinson Hyperlegible" pitchFamily="2" charset="0"/>
              </a:endParaRPr>
            </a:p>
          </p:txBody>
        </p:sp>
        <p:sp>
          <p:nvSpPr>
            <p:cNvPr id="14" name="TextBox 10">
              <a:extLst>
                <a:ext uri="{FF2B5EF4-FFF2-40B4-BE49-F238E27FC236}">
                  <a16:creationId xmlns:a16="http://schemas.microsoft.com/office/drawing/2014/main" id="{E6225E2B-F840-72AE-C396-3F1DC5943896}"/>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E1012-8589-ECA9-7253-3F25084C1B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E6DC4F-FB3E-FB1E-8945-966C4EA8BA68}"/>
              </a:ext>
            </a:extLst>
          </p:cNvPr>
          <p:cNvSpPr>
            <a:spLocks noGrp="1"/>
          </p:cNvSpPr>
          <p:nvPr>
            <p:ph type="title"/>
          </p:nvPr>
        </p:nvSpPr>
        <p:spPr/>
        <p:txBody>
          <a:bodyPr/>
          <a:lstStyle/>
          <a:p>
            <a:r>
              <a:rPr lang="en-US" dirty="0"/>
              <a:t>CLSI VET05 Report</a:t>
            </a:r>
          </a:p>
        </p:txBody>
      </p:sp>
      <p:pic>
        <p:nvPicPr>
          <p:cNvPr id="11" name="Picture 10">
            <a:extLst>
              <a:ext uri="{FF2B5EF4-FFF2-40B4-BE49-F238E27FC236}">
                <a16:creationId xmlns:a16="http://schemas.microsoft.com/office/drawing/2014/main" id="{A5370498-4642-7CE4-5536-538B0084611F}"/>
              </a:ext>
            </a:extLst>
          </p:cNvPr>
          <p:cNvPicPr>
            <a:picLocks noChangeAspect="1"/>
          </p:cNvPicPr>
          <p:nvPr/>
        </p:nvPicPr>
        <p:blipFill>
          <a:blip r:embed="rId2"/>
          <a:stretch>
            <a:fillRect/>
          </a:stretch>
        </p:blipFill>
        <p:spPr>
          <a:xfrm>
            <a:off x="2529531" y="1371600"/>
            <a:ext cx="7132938" cy="3673158"/>
          </a:xfrm>
          <a:prstGeom prst="rect">
            <a:avLst/>
          </a:prstGeom>
        </p:spPr>
      </p:pic>
    </p:spTree>
    <p:extLst>
      <p:ext uri="{BB962C8B-B14F-4D97-AF65-F5344CB8AC3E}">
        <p14:creationId xmlns:p14="http://schemas.microsoft.com/office/powerpoint/2010/main" val="184802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EC88F0-1517-E875-5EFE-3BF0BF3F0BB9}"/>
              </a:ext>
            </a:extLst>
          </p:cNvPr>
          <p:cNvSpPr>
            <a:spLocks noGrp="1"/>
          </p:cNvSpPr>
          <p:nvPr>
            <p:ph type="body" idx="1"/>
          </p:nvPr>
        </p:nvSpPr>
        <p:spPr>
          <a:xfrm>
            <a:off x="2057400" y="1066801"/>
            <a:ext cx="7886700" cy="4745327"/>
          </a:xfrm>
        </p:spPr>
        <p:txBody>
          <a:bodyPr>
            <a:normAutofit/>
          </a:bodyPr>
          <a:lstStyle/>
          <a:p>
            <a:r>
              <a:rPr lang="en-US" sz="2000" dirty="0"/>
              <a:t>Objectives</a:t>
            </a:r>
          </a:p>
          <a:p>
            <a:pPr lvl="1"/>
            <a:r>
              <a:rPr lang="en-US" sz="1800" dirty="0"/>
              <a:t>Identification of results of clinical and public health significance</a:t>
            </a:r>
          </a:p>
          <a:p>
            <a:pPr lvl="1"/>
            <a:r>
              <a:rPr lang="en-US" sz="1800" dirty="0"/>
              <a:t>Identification of possible errors in organism identification or susceptibility test results</a:t>
            </a:r>
          </a:p>
          <a:p>
            <a:pPr lvl="1"/>
            <a:r>
              <a:rPr lang="en-US" sz="1800" dirty="0"/>
              <a:t>Summaries of sample/patient demographics by animal species, location, organism, specimen type, and time</a:t>
            </a:r>
          </a:p>
          <a:p>
            <a:r>
              <a:rPr lang="en-US" sz="2000" dirty="0"/>
              <a:t>Examples</a:t>
            </a:r>
          </a:p>
          <a:p>
            <a:pPr lvl="1"/>
            <a:endParaRPr lang="en-US" sz="1800" dirty="0"/>
          </a:p>
        </p:txBody>
      </p:sp>
      <p:sp>
        <p:nvSpPr>
          <p:cNvPr id="3" name="Title 2">
            <a:extLst>
              <a:ext uri="{FF2B5EF4-FFF2-40B4-BE49-F238E27FC236}">
                <a16:creationId xmlns:a16="http://schemas.microsoft.com/office/drawing/2014/main" id="{BD3B6777-188E-7390-F62B-50A0D4664DCC}"/>
              </a:ext>
            </a:extLst>
          </p:cNvPr>
          <p:cNvSpPr>
            <a:spLocks noGrp="1"/>
          </p:cNvSpPr>
          <p:nvPr>
            <p:ph type="title"/>
          </p:nvPr>
        </p:nvSpPr>
        <p:spPr>
          <a:xfrm>
            <a:off x="1693230" y="145428"/>
            <a:ext cx="8822370" cy="692772"/>
          </a:xfrm>
        </p:spPr>
        <p:txBody>
          <a:bodyPr>
            <a:normAutofit fontScale="90000"/>
          </a:bodyPr>
          <a:lstStyle/>
          <a:p>
            <a:r>
              <a:rPr lang="en-US" dirty="0"/>
              <a:t>CLSI VET05 9.1 – Isolate listings for important or unlikely phenotypes</a:t>
            </a:r>
            <a:br>
              <a:rPr lang="en-US" dirty="0"/>
            </a:br>
            <a:r>
              <a:rPr lang="en-US" dirty="0"/>
              <a:t>		Isolate listing summaries</a:t>
            </a:r>
          </a:p>
        </p:txBody>
      </p:sp>
      <p:grpSp>
        <p:nvGrpSpPr>
          <p:cNvPr id="56" name="Group 55">
            <a:extLst>
              <a:ext uri="{FF2B5EF4-FFF2-40B4-BE49-F238E27FC236}">
                <a16:creationId xmlns:a16="http://schemas.microsoft.com/office/drawing/2014/main" id="{43ED85EE-0C7B-411F-B347-AFCEB15B78B3}"/>
              </a:ext>
            </a:extLst>
          </p:cNvPr>
          <p:cNvGrpSpPr/>
          <p:nvPr/>
        </p:nvGrpSpPr>
        <p:grpSpPr>
          <a:xfrm>
            <a:off x="1447800" y="3581400"/>
            <a:ext cx="5105400" cy="1981200"/>
            <a:chOff x="3163482" y="3135868"/>
            <a:chExt cx="2843933" cy="1131332"/>
          </a:xfrm>
        </p:grpSpPr>
        <p:pic>
          <p:nvPicPr>
            <p:cNvPr id="35" name="Picture 34">
              <a:extLst>
                <a:ext uri="{FF2B5EF4-FFF2-40B4-BE49-F238E27FC236}">
                  <a16:creationId xmlns:a16="http://schemas.microsoft.com/office/drawing/2014/main" id="{91D7254D-E4BA-41A1-8454-44060F48465C}"/>
                </a:ext>
              </a:extLst>
            </p:cNvPr>
            <p:cNvPicPr>
              <a:picLocks noChangeAspect="1"/>
            </p:cNvPicPr>
            <p:nvPr/>
          </p:nvPicPr>
          <p:blipFill>
            <a:blip r:embed="rId2"/>
            <a:stretch>
              <a:fillRect/>
            </a:stretch>
          </p:blipFill>
          <p:spPr>
            <a:xfrm>
              <a:off x="3257071" y="3495675"/>
              <a:ext cx="2750344" cy="771525"/>
            </a:xfrm>
            <a:prstGeom prst="rect">
              <a:avLst/>
            </a:prstGeom>
          </p:spPr>
        </p:pic>
        <p:sp>
          <p:nvSpPr>
            <p:cNvPr id="49" name="TextBox 48">
              <a:extLst>
                <a:ext uri="{FF2B5EF4-FFF2-40B4-BE49-F238E27FC236}">
                  <a16:creationId xmlns:a16="http://schemas.microsoft.com/office/drawing/2014/main" id="{D0D7A2C3-0B36-4B3E-AB0C-C263755B4A03}"/>
                </a:ext>
              </a:extLst>
            </p:cNvPr>
            <p:cNvSpPr txBox="1"/>
            <p:nvPr/>
          </p:nvSpPr>
          <p:spPr>
            <a:xfrm>
              <a:off x="3163482" y="3135868"/>
              <a:ext cx="2322918" cy="210901"/>
            </a:xfrm>
            <a:prstGeom prst="rect">
              <a:avLst/>
            </a:prstGeom>
            <a:noFill/>
          </p:spPr>
          <p:txBody>
            <a:bodyPr wrap="square" rtlCol="0">
              <a:spAutoFit/>
            </a:bodyPr>
            <a:lstStyle/>
            <a:p>
              <a:pPr algn="l"/>
              <a:r>
                <a:rPr lang="en-US" dirty="0">
                  <a:latin typeface="Arial" panose="020B0604020202020204" pitchFamily="34" charset="0"/>
                  <a:cs typeface="Arial" panose="020B0604020202020204" pitchFamily="34" charset="0"/>
                </a:rPr>
                <a:t>Microbiology alerts</a:t>
              </a:r>
              <a:endParaRPr lang="en-US" sz="1200" dirty="0">
                <a:latin typeface="Arial" panose="020B0604020202020204" pitchFamily="34" charset="0"/>
                <a:cs typeface="Arial" panose="020B0604020202020204" pitchFamily="34" charset="0"/>
              </a:endParaRPr>
            </a:p>
          </p:txBody>
        </p:sp>
      </p:grpSp>
      <p:pic>
        <p:nvPicPr>
          <p:cNvPr id="17" name="Picture 16">
            <a:extLst>
              <a:ext uri="{FF2B5EF4-FFF2-40B4-BE49-F238E27FC236}">
                <a16:creationId xmlns:a16="http://schemas.microsoft.com/office/drawing/2014/main" id="{26BB51F5-925A-CE61-2D3C-ED00ABC39FB3}"/>
              </a:ext>
            </a:extLst>
          </p:cNvPr>
          <p:cNvPicPr>
            <a:picLocks noChangeAspect="1"/>
          </p:cNvPicPr>
          <p:nvPr/>
        </p:nvPicPr>
        <p:blipFill>
          <a:blip r:embed="rId3"/>
          <a:stretch>
            <a:fillRect/>
          </a:stretch>
        </p:blipFill>
        <p:spPr>
          <a:xfrm>
            <a:off x="6743394" y="3495646"/>
            <a:ext cx="3315007" cy="2295554"/>
          </a:xfrm>
          <a:prstGeom prst="rect">
            <a:avLst/>
          </a:prstGeom>
        </p:spPr>
      </p:pic>
      <p:sp>
        <p:nvSpPr>
          <p:cNvPr id="18" name="TextBox 17">
            <a:extLst>
              <a:ext uri="{FF2B5EF4-FFF2-40B4-BE49-F238E27FC236}">
                <a16:creationId xmlns:a16="http://schemas.microsoft.com/office/drawing/2014/main" id="{111F1F89-5B20-94E9-4889-FA3DB4AB12DB}"/>
              </a:ext>
            </a:extLst>
          </p:cNvPr>
          <p:cNvSpPr txBox="1"/>
          <p:nvPr/>
        </p:nvSpPr>
        <p:spPr>
          <a:xfrm>
            <a:off x="6736786" y="3135868"/>
            <a:ext cx="4312215" cy="369332"/>
          </a:xfrm>
          <a:prstGeom prst="rect">
            <a:avLst/>
          </a:prstGeom>
          <a:noFill/>
        </p:spPr>
        <p:txBody>
          <a:bodyPr wrap="square" rtlCol="0">
            <a:spAutoFit/>
          </a:bodyPr>
          <a:lstStyle/>
          <a:p>
            <a:pPr algn="l"/>
            <a:r>
              <a:rPr lang="en-US" b="1" dirty="0">
                <a:latin typeface="Arial" charset="0"/>
              </a:rPr>
              <a:t>Most common animal species</a:t>
            </a:r>
          </a:p>
        </p:txBody>
      </p:sp>
    </p:spTree>
    <p:extLst>
      <p:ext uri="{BB962C8B-B14F-4D97-AF65-F5344CB8AC3E}">
        <p14:creationId xmlns:p14="http://schemas.microsoft.com/office/powerpoint/2010/main" val="28673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21559" y="810153"/>
            <a:ext cx="9935967" cy="1805751"/>
          </a:xfrm>
          <a:prstGeom prst="rect">
            <a:avLst/>
          </a:prstGeom>
        </p:spPr>
        <p:txBody>
          <a:bodyPr wrap="square" lIns="0" tIns="0" rIns="0" bIns="0" rtlCol="0" anchor="t">
            <a:spAutoFit/>
          </a:bodyPr>
          <a:lstStyle/>
          <a:p>
            <a:r>
              <a:rPr lang="en-US" sz="5867" dirty="0">
                <a:solidFill>
                  <a:srgbClr val="000066"/>
                </a:solidFill>
                <a:latin typeface="Atkinson Hyperlegible" pitchFamily="2" charset="0"/>
              </a:rPr>
              <a:t>Antimicrobial resistance from a One Health perspective</a:t>
            </a:r>
          </a:p>
        </p:txBody>
      </p:sp>
      <p:grpSp>
        <p:nvGrpSpPr>
          <p:cNvPr id="9" name="Group 8">
            <a:extLst>
              <a:ext uri="{FF2B5EF4-FFF2-40B4-BE49-F238E27FC236}">
                <a16:creationId xmlns:a16="http://schemas.microsoft.com/office/drawing/2014/main" id="{B33CA5A3-515B-8EB8-8225-A5EC0E7B9C69}"/>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9C0697C3-A953-4533-6344-E6A0E669C8EA}"/>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11" name="TextBox 13">
              <a:extLst>
                <a:ext uri="{FF2B5EF4-FFF2-40B4-BE49-F238E27FC236}">
                  <a16:creationId xmlns:a16="http://schemas.microsoft.com/office/drawing/2014/main" id="{CEE91889-85FE-DDE1-421A-FB2AB5F80469}"/>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48EF10-48D0-9021-3474-BCBAF3E1BAD2}"/>
              </a:ext>
            </a:extLst>
          </p:cNvPr>
          <p:cNvSpPr>
            <a:spLocks noGrp="1"/>
          </p:cNvSpPr>
          <p:nvPr>
            <p:ph type="body" idx="1"/>
          </p:nvPr>
        </p:nvSpPr>
        <p:spPr>
          <a:xfrm>
            <a:off x="1905000" y="990601"/>
            <a:ext cx="7886700" cy="4745327"/>
          </a:xfrm>
        </p:spPr>
        <p:txBody>
          <a:bodyPr>
            <a:normAutofit/>
          </a:bodyPr>
          <a:lstStyle/>
          <a:p>
            <a:r>
              <a:rPr lang="en-US" sz="2400" dirty="0"/>
              <a:t>Objectives</a:t>
            </a:r>
          </a:p>
          <a:p>
            <a:pPr lvl="1"/>
            <a:r>
              <a:rPr lang="en-US" sz="2000" dirty="0"/>
              <a:t>Antibiogram summaries:  Monitoring of trends, treatment guidelines, benchmarking, quality improvement, hypothesis testing and risk factor identification, monitoring impact of interventions</a:t>
            </a:r>
          </a:p>
          <a:p>
            <a:pPr lvl="1"/>
            <a:endParaRPr lang="en-US" sz="2000" dirty="0"/>
          </a:p>
          <a:p>
            <a:r>
              <a:rPr lang="en-US" sz="2400" dirty="0"/>
              <a:t>Example</a:t>
            </a:r>
          </a:p>
          <a:p>
            <a:endParaRPr lang="en-US" dirty="0"/>
          </a:p>
        </p:txBody>
      </p:sp>
      <p:sp>
        <p:nvSpPr>
          <p:cNvPr id="3" name="Title 2">
            <a:extLst>
              <a:ext uri="{FF2B5EF4-FFF2-40B4-BE49-F238E27FC236}">
                <a16:creationId xmlns:a16="http://schemas.microsoft.com/office/drawing/2014/main" id="{B0201225-0280-8A64-0917-E00CFBA40F6A}"/>
              </a:ext>
            </a:extLst>
          </p:cNvPr>
          <p:cNvSpPr>
            <a:spLocks noGrp="1"/>
          </p:cNvSpPr>
          <p:nvPr>
            <p:ph type="title"/>
          </p:nvPr>
        </p:nvSpPr>
        <p:spPr/>
        <p:txBody>
          <a:bodyPr>
            <a:normAutofit/>
          </a:bodyPr>
          <a:lstStyle/>
          <a:p>
            <a:r>
              <a:rPr lang="en-US" dirty="0"/>
              <a:t>CLSI VET05 9.2 – Statistics for Susceptibility Test Interpretations</a:t>
            </a:r>
          </a:p>
        </p:txBody>
      </p:sp>
      <p:pic>
        <p:nvPicPr>
          <p:cNvPr id="9" name="Picture 8">
            <a:extLst>
              <a:ext uri="{FF2B5EF4-FFF2-40B4-BE49-F238E27FC236}">
                <a16:creationId xmlns:a16="http://schemas.microsoft.com/office/drawing/2014/main" id="{734CBF2F-20CF-8F17-30A3-05850587EF2A}"/>
              </a:ext>
            </a:extLst>
          </p:cNvPr>
          <p:cNvPicPr>
            <a:picLocks noChangeAspect="1"/>
          </p:cNvPicPr>
          <p:nvPr/>
        </p:nvPicPr>
        <p:blipFill>
          <a:blip r:embed="rId2"/>
          <a:stretch>
            <a:fillRect/>
          </a:stretch>
        </p:blipFill>
        <p:spPr>
          <a:xfrm>
            <a:off x="5105400" y="2834398"/>
            <a:ext cx="4191000" cy="3133867"/>
          </a:xfrm>
          <a:prstGeom prst="rect">
            <a:avLst/>
          </a:prstGeom>
        </p:spPr>
      </p:pic>
    </p:spTree>
    <p:extLst>
      <p:ext uri="{BB962C8B-B14F-4D97-AF65-F5344CB8AC3E}">
        <p14:creationId xmlns:p14="http://schemas.microsoft.com/office/powerpoint/2010/main" val="62698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BE0460-35CD-4ADF-B592-A3A357C21030}"/>
              </a:ext>
            </a:extLst>
          </p:cNvPr>
          <p:cNvSpPr>
            <a:spLocks noGrp="1"/>
          </p:cNvSpPr>
          <p:nvPr>
            <p:ph type="title"/>
          </p:nvPr>
        </p:nvSpPr>
        <p:spPr/>
        <p:txBody>
          <a:bodyPr/>
          <a:lstStyle/>
          <a:p>
            <a:r>
              <a:rPr lang="en-US" dirty="0"/>
              <a:t>Interpretation statistics – Temporal trends</a:t>
            </a:r>
          </a:p>
        </p:txBody>
      </p:sp>
      <p:pic>
        <p:nvPicPr>
          <p:cNvPr id="4" name="Picture 3">
            <a:extLst>
              <a:ext uri="{FF2B5EF4-FFF2-40B4-BE49-F238E27FC236}">
                <a16:creationId xmlns:a16="http://schemas.microsoft.com/office/drawing/2014/main" id="{8BBAF4DE-C3C1-945A-ED66-701C270CEE1A}"/>
              </a:ext>
            </a:extLst>
          </p:cNvPr>
          <p:cNvPicPr>
            <a:picLocks noChangeAspect="1"/>
          </p:cNvPicPr>
          <p:nvPr/>
        </p:nvPicPr>
        <p:blipFill>
          <a:blip r:embed="rId2"/>
          <a:stretch>
            <a:fillRect/>
          </a:stretch>
        </p:blipFill>
        <p:spPr>
          <a:xfrm>
            <a:off x="5460890" y="3070362"/>
            <a:ext cx="5130911" cy="2949439"/>
          </a:xfrm>
          <a:prstGeom prst="rect">
            <a:avLst/>
          </a:prstGeom>
        </p:spPr>
      </p:pic>
      <p:pic>
        <p:nvPicPr>
          <p:cNvPr id="6" name="Picture 5">
            <a:extLst>
              <a:ext uri="{FF2B5EF4-FFF2-40B4-BE49-F238E27FC236}">
                <a16:creationId xmlns:a16="http://schemas.microsoft.com/office/drawing/2014/main" id="{50754916-2997-8260-8521-3A1D479280B9}"/>
              </a:ext>
            </a:extLst>
          </p:cNvPr>
          <p:cNvPicPr>
            <a:picLocks noChangeAspect="1"/>
          </p:cNvPicPr>
          <p:nvPr/>
        </p:nvPicPr>
        <p:blipFill>
          <a:blip r:embed="rId3"/>
          <a:stretch>
            <a:fillRect/>
          </a:stretch>
        </p:blipFill>
        <p:spPr>
          <a:xfrm>
            <a:off x="1676401" y="933648"/>
            <a:ext cx="4666561" cy="3104953"/>
          </a:xfrm>
          <a:prstGeom prst="rect">
            <a:avLst/>
          </a:prstGeom>
        </p:spPr>
      </p:pic>
    </p:spTree>
    <p:extLst>
      <p:ext uri="{BB962C8B-B14F-4D97-AF65-F5344CB8AC3E}">
        <p14:creationId xmlns:p14="http://schemas.microsoft.com/office/powerpoint/2010/main" val="545865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589A46-8C2B-D3D9-9904-D45924707590}"/>
              </a:ext>
            </a:extLst>
          </p:cNvPr>
          <p:cNvSpPr>
            <a:spLocks noGrp="1"/>
          </p:cNvSpPr>
          <p:nvPr>
            <p:ph type="body" idx="1"/>
          </p:nvPr>
        </p:nvSpPr>
        <p:spPr>
          <a:xfrm>
            <a:off x="2133600" y="1066801"/>
            <a:ext cx="7886700" cy="4745327"/>
          </a:xfrm>
        </p:spPr>
        <p:txBody>
          <a:bodyPr>
            <a:normAutofit/>
          </a:bodyPr>
          <a:lstStyle/>
          <a:p>
            <a:r>
              <a:rPr lang="en-US" sz="2000" dirty="0"/>
              <a:t>Objectives</a:t>
            </a:r>
          </a:p>
          <a:p>
            <a:pPr lvl="1"/>
            <a:r>
              <a:rPr lang="en-US" sz="1800" dirty="0"/>
              <a:t>Recognition of (phenotypic) microbial subpopulations</a:t>
            </a:r>
          </a:p>
          <a:p>
            <a:pPr lvl="1"/>
            <a:r>
              <a:rPr lang="en-US" sz="1800" dirty="0"/>
              <a:t>Inferences on possible resistance mechanisms</a:t>
            </a:r>
          </a:p>
          <a:p>
            <a:pPr lvl="1"/>
            <a:r>
              <a:rPr lang="en-US" sz="1800" dirty="0"/>
              <a:t>Prioritization of strains for molecular typing</a:t>
            </a:r>
          </a:p>
          <a:p>
            <a:pPr lvl="1"/>
            <a:r>
              <a:rPr lang="en-US" sz="1800" dirty="0"/>
              <a:t>Quality assessment of AST results</a:t>
            </a:r>
          </a:p>
          <a:p>
            <a:r>
              <a:rPr lang="en-US" sz="2000" dirty="0"/>
              <a:t>Examples</a:t>
            </a:r>
          </a:p>
          <a:p>
            <a:pPr lvl="1"/>
            <a:endParaRPr lang="en-US" sz="1800" dirty="0"/>
          </a:p>
          <a:p>
            <a:pPr lvl="1"/>
            <a:endParaRPr lang="en-US" sz="2000" dirty="0"/>
          </a:p>
        </p:txBody>
      </p:sp>
      <p:sp>
        <p:nvSpPr>
          <p:cNvPr id="3" name="Title 2">
            <a:extLst>
              <a:ext uri="{FF2B5EF4-FFF2-40B4-BE49-F238E27FC236}">
                <a16:creationId xmlns:a16="http://schemas.microsoft.com/office/drawing/2014/main" id="{6C23CA5C-6660-3575-4F81-92592B5395CE}"/>
              </a:ext>
            </a:extLst>
          </p:cNvPr>
          <p:cNvSpPr>
            <a:spLocks noGrp="1"/>
          </p:cNvSpPr>
          <p:nvPr>
            <p:ph type="title"/>
          </p:nvPr>
        </p:nvSpPr>
        <p:spPr/>
        <p:txBody>
          <a:bodyPr>
            <a:normAutofit/>
          </a:bodyPr>
          <a:lstStyle/>
          <a:p>
            <a:r>
              <a:rPr lang="en-US" dirty="0"/>
              <a:t>CLSI VET05 9.3 – Frequency distributions of test measurements</a:t>
            </a:r>
          </a:p>
        </p:txBody>
      </p:sp>
      <p:pic>
        <p:nvPicPr>
          <p:cNvPr id="11" name="Picture 10">
            <a:extLst>
              <a:ext uri="{FF2B5EF4-FFF2-40B4-BE49-F238E27FC236}">
                <a16:creationId xmlns:a16="http://schemas.microsoft.com/office/drawing/2014/main" id="{4FE5C7B3-B610-2F94-8D5C-2764199AFE9A}"/>
              </a:ext>
            </a:extLst>
          </p:cNvPr>
          <p:cNvPicPr>
            <a:picLocks noChangeAspect="1"/>
          </p:cNvPicPr>
          <p:nvPr/>
        </p:nvPicPr>
        <p:blipFill>
          <a:blip r:embed="rId2"/>
          <a:stretch>
            <a:fillRect/>
          </a:stretch>
        </p:blipFill>
        <p:spPr>
          <a:xfrm>
            <a:off x="1828800" y="3657601"/>
            <a:ext cx="3505200" cy="2357769"/>
          </a:xfrm>
          <a:prstGeom prst="rect">
            <a:avLst/>
          </a:prstGeom>
        </p:spPr>
      </p:pic>
      <p:grpSp>
        <p:nvGrpSpPr>
          <p:cNvPr id="26" name="Group 25">
            <a:extLst>
              <a:ext uri="{FF2B5EF4-FFF2-40B4-BE49-F238E27FC236}">
                <a16:creationId xmlns:a16="http://schemas.microsoft.com/office/drawing/2014/main" id="{F44ED9D6-1183-7798-E5DF-D36C34798C9D}"/>
              </a:ext>
            </a:extLst>
          </p:cNvPr>
          <p:cNvGrpSpPr/>
          <p:nvPr/>
        </p:nvGrpSpPr>
        <p:grpSpPr>
          <a:xfrm>
            <a:off x="5791200" y="3596164"/>
            <a:ext cx="4876800" cy="2576036"/>
            <a:chOff x="4495800" y="1487269"/>
            <a:chExt cx="4876800" cy="2576036"/>
          </a:xfrm>
        </p:grpSpPr>
        <p:pic>
          <p:nvPicPr>
            <p:cNvPr id="15" name="Picture 14">
              <a:extLst>
                <a:ext uri="{FF2B5EF4-FFF2-40B4-BE49-F238E27FC236}">
                  <a16:creationId xmlns:a16="http://schemas.microsoft.com/office/drawing/2014/main" id="{57B51114-39A5-C64C-25C7-83167840EE00}"/>
                </a:ext>
              </a:extLst>
            </p:cNvPr>
            <p:cNvPicPr>
              <a:picLocks noChangeAspect="1"/>
            </p:cNvPicPr>
            <p:nvPr/>
          </p:nvPicPr>
          <p:blipFill>
            <a:blip r:embed="rId3"/>
            <a:stretch>
              <a:fillRect/>
            </a:stretch>
          </p:blipFill>
          <p:spPr>
            <a:xfrm>
              <a:off x="4495800" y="1905000"/>
              <a:ext cx="4350560" cy="2158305"/>
            </a:xfrm>
            <a:prstGeom prst="rect">
              <a:avLst/>
            </a:prstGeom>
          </p:spPr>
        </p:pic>
        <p:sp>
          <p:nvSpPr>
            <p:cNvPr id="19" name="TextBox 18">
              <a:extLst>
                <a:ext uri="{FF2B5EF4-FFF2-40B4-BE49-F238E27FC236}">
                  <a16:creationId xmlns:a16="http://schemas.microsoft.com/office/drawing/2014/main" id="{A310168F-3B85-0CA4-626A-043EB1E0FA7E}"/>
                </a:ext>
              </a:extLst>
            </p:cNvPr>
            <p:cNvSpPr txBox="1"/>
            <p:nvPr/>
          </p:nvSpPr>
          <p:spPr>
            <a:xfrm>
              <a:off x="4629163" y="1487269"/>
              <a:ext cx="4743437" cy="369332"/>
            </a:xfrm>
            <a:prstGeom prst="rect">
              <a:avLst/>
            </a:prstGeom>
            <a:noFill/>
          </p:spPr>
          <p:txBody>
            <a:bodyPr wrap="square" rtlCol="0">
              <a:spAutoFit/>
            </a:bodyPr>
            <a:lstStyle/>
            <a:p>
              <a:pPr algn="l"/>
              <a:r>
                <a:rPr lang="en-US" b="1" dirty="0">
                  <a:latin typeface="Arial" charset="0"/>
                </a:rPr>
                <a:t>Disk measurements for </a:t>
              </a:r>
              <a:r>
                <a:rPr lang="en-US" b="1" i="1" dirty="0">
                  <a:latin typeface="Arial" charset="0"/>
                </a:rPr>
                <a:t>E. coli </a:t>
              </a:r>
              <a:r>
                <a:rPr lang="en-US" b="1" dirty="0">
                  <a:latin typeface="Arial" charset="0"/>
                </a:rPr>
                <a:t>and CHL</a:t>
              </a:r>
            </a:p>
          </p:txBody>
        </p:sp>
        <p:sp>
          <p:nvSpPr>
            <p:cNvPr id="20" name="TextBox 19">
              <a:extLst>
                <a:ext uri="{FF2B5EF4-FFF2-40B4-BE49-F238E27FC236}">
                  <a16:creationId xmlns:a16="http://schemas.microsoft.com/office/drawing/2014/main" id="{B580595C-4862-4AE1-09A1-E3441AFBE1DA}"/>
                </a:ext>
              </a:extLst>
            </p:cNvPr>
            <p:cNvSpPr txBox="1"/>
            <p:nvPr/>
          </p:nvSpPr>
          <p:spPr>
            <a:xfrm>
              <a:off x="5257800" y="2286000"/>
              <a:ext cx="261190" cy="369332"/>
            </a:xfrm>
            <a:prstGeom prst="rect">
              <a:avLst/>
            </a:prstGeom>
            <a:noFill/>
          </p:spPr>
          <p:txBody>
            <a:bodyPr wrap="square" rtlCol="0">
              <a:spAutoFit/>
            </a:bodyPr>
            <a:lstStyle/>
            <a:p>
              <a:pPr algn="l"/>
              <a:r>
                <a:rPr lang="en-US" b="1" dirty="0">
                  <a:latin typeface="Arial" charset="0"/>
                </a:rPr>
                <a:t>R</a:t>
              </a:r>
            </a:p>
          </p:txBody>
        </p:sp>
        <p:sp>
          <p:nvSpPr>
            <p:cNvPr id="21" name="TextBox 20">
              <a:extLst>
                <a:ext uri="{FF2B5EF4-FFF2-40B4-BE49-F238E27FC236}">
                  <a16:creationId xmlns:a16="http://schemas.microsoft.com/office/drawing/2014/main" id="{4916DF16-231A-5D84-1482-C243C7EA43CD}"/>
                </a:ext>
              </a:extLst>
            </p:cNvPr>
            <p:cNvSpPr txBox="1"/>
            <p:nvPr/>
          </p:nvSpPr>
          <p:spPr>
            <a:xfrm>
              <a:off x="5987210" y="2289647"/>
              <a:ext cx="261190" cy="369332"/>
            </a:xfrm>
            <a:prstGeom prst="rect">
              <a:avLst/>
            </a:prstGeom>
            <a:noFill/>
          </p:spPr>
          <p:txBody>
            <a:bodyPr wrap="square" rtlCol="0">
              <a:spAutoFit/>
            </a:bodyPr>
            <a:lstStyle/>
            <a:p>
              <a:pPr algn="l"/>
              <a:r>
                <a:rPr lang="en-US" dirty="0"/>
                <a:t>I</a:t>
              </a:r>
              <a:endParaRPr lang="en-US" b="1" dirty="0">
                <a:latin typeface="Arial" charset="0"/>
              </a:endParaRPr>
            </a:p>
          </p:txBody>
        </p:sp>
        <p:sp>
          <p:nvSpPr>
            <p:cNvPr id="22" name="TextBox 21">
              <a:extLst>
                <a:ext uri="{FF2B5EF4-FFF2-40B4-BE49-F238E27FC236}">
                  <a16:creationId xmlns:a16="http://schemas.microsoft.com/office/drawing/2014/main" id="{45DF13A1-8544-044C-5B49-DEEF0C638EB1}"/>
                </a:ext>
              </a:extLst>
            </p:cNvPr>
            <p:cNvSpPr txBox="1"/>
            <p:nvPr/>
          </p:nvSpPr>
          <p:spPr>
            <a:xfrm>
              <a:off x="6901610" y="2286000"/>
              <a:ext cx="261190" cy="369332"/>
            </a:xfrm>
            <a:prstGeom prst="rect">
              <a:avLst/>
            </a:prstGeom>
            <a:noFill/>
          </p:spPr>
          <p:txBody>
            <a:bodyPr wrap="square" rtlCol="0">
              <a:spAutoFit/>
            </a:bodyPr>
            <a:lstStyle/>
            <a:p>
              <a:pPr algn="l"/>
              <a:r>
                <a:rPr lang="en-US" b="1" dirty="0">
                  <a:latin typeface="Arial" charset="0"/>
                </a:rPr>
                <a:t>S</a:t>
              </a:r>
            </a:p>
          </p:txBody>
        </p:sp>
      </p:grpSp>
    </p:spTree>
    <p:extLst>
      <p:ext uri="{BB962C8B-B14F-4D97-AF65-F5344CB8AC3E}">
        <p14:creationId xmlns:p14="http://schemas.microsoft.com/office/powerpoint/2010/main" val="1538769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1F3316-CAE1-8CEA-BE17-44F7EDD03DD7}"/>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BDCFA173-031A-45FF-8924-AA5A73847AB6}"/>
              </a:ext>
            </a:extLst>
          </p:cNvPr>
          <p:cNvSpPr>
            <a:spLocks noGrp="1"/>
          </p:cNvSpPr>
          <p:nvPr>
            <p:ph type="title"/>
          </p:nvPr>
        </p:nvSpPr>
        <p:spPr/>
        <p:txBody>
          <a:bodyPr>
            <a:normAutofit/>
          </a:bodyPr>
          <a:lstStyle/>
          <a:p>
            <a:r>
              <a:rPr lang="en-US" dirty="0"/>
              <a:t>CLSI VET05 9.3 – Frequency distributions of test measurements</a:t>
            </a:r>
          </a:p>
        </p:txBody>
      </p:sp>
      <p:pic>
        <p:nvPicPr>
          <p:cNvPr id="9" name="Picture 8">
            <a:extLst>
              <a:ext uri="{FF2B5EF4-FFF2-40B4-BE49-F238E27FC236}">
                <a16:creationId xmlns:a16="http://schemas.microsoft.com/office/drawing/2014/main" id="{CE5916F0-A72D-4254-D8F5-D953138FB14F}"/>
              </a:ext>
            </a:extLst>
          </p:cNvPr>
          <p:cNvPicPr>
            <a:picLocks noChangeAspect="1"/>
          </p:cNvPicPr>
          <p:nvPr/>
        </p:nvPicPr>
        <p:blipFill>
          <a:blip r:embed="rId2"/>
          <a:stretch>
            <a:fillRect/>
          </a:stretch>
        </p:blipFill>
        <p:spPr>
          <a:xfrm>
            <a:off x="1828800" y="990601"/>
            <a:ext cx="5715000" cy="2295769"/>
          </a:xfrm>
          <a:prstGeom prst="rect">
            <a:avLst/>
          </a:prstGeom>
        </p:spPr>
      </p:pic>
      <p:pic>
        <p:nvPicPr>
          <p:cNvPr id="5" name="Picture 4">
            <a:extLst>
              <a:ext uri="{FF2B5EF4-FFF2-40B4-BE49-F238E27FC236}">
                <a16:creationId xmlns:a16="http://schemas.microsoft.com/office/drawing/2014/main" id="{FF9F1324-BE9E-88F6-C266-90C7F7D6C930}"/>
              </a:ext>
            </a:extLst>
          </p:cNvPr>
          <p:cNvPicPr>
            <a:picLocks noChangeAspect="1"/>
          </p:cNvPicPr>
          <p:nvPr/>
        </p:nvPicPr>
        <p:blipFill>
          <a:blip r:embed="rId3"/>
          <a:stretch>
            <a:fillRect/>
          </a:stretch>
        </p:blipFill>
        <p:spPr>
          <a:xfrm>
            <a:off x="4663132" y="3429000"/>
            <a:ext cx="5471469" cy="2688970"/>
          </a:xfrm>
          <a:prstGeom prst="rect">
            <a:avLst/>
          </a:prstGeom>
        </p:spPr>
      </p:pic>
    </p:spTree>
    <p:extLst>
      <p:ext uri="{BB962C8B-B14F-4D97-AF65-F5344CB8AC3E}">
        <p14:creationId xmlns:p14="http://schemas.microsoft.com/office/powerpoint/2010/main" val="2966620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596442-5473-CC85-4AF3-E9EDAD45DEA4}"/>
              </a:ext>
            </a:extLst>
          </p:cNvPr>
          <p:cNvSpPr>
            <a:spLocks noGrp="1"/>
          </p:cNvSpPr>
          <p:nvPr>
            <p:ph type="body" idx="1"/>
          </p:nvPr>
        </p:nvSpPr>
        <p:spPr>
          <a:xfrm>
            <a:off x="2209800" y="817274"/>
            <a:ext cx="7886700" cy="4745327"/>
          </a:xfrm>
        </p:spPr>
        <p:txBody>
          <a:bodyPr>
            <a:normAutofit/>
          </a:bodyPr>
          <a:lstStyle/>
          <a:p>
            <a:r>
              <a:rPr lang="en-US" sz="2400" dirty="0"/>
              <a:t>Objectives with two antibiotic tests (Scatterplots)</a:t>
            </a:r>
          </a:p>
          <a:p>
            <a:pPr lvl="1"/>
            <a:r>
              <a:rPr lang="en-US" sz="2000" dirty="0"/>
              <a:t>Identify correlations among AST results</a:t>
            </a:r>
          </a:p>
          <a:p>
            <a:pPr lvl="2"/>
            <a:r>
              <a:rPr lang="en-US" sz="1800" dirty="0"/>
              <a:t>Different methods with the same (or similar) antibiotic</a:t>
            </a:r>
          </a:p>
          <a:p>
            <a:pPr lvl="2"/>
            <a:r>
              <a:rPr lang="en-US" sz="1800" dirty="0"/>
              <a:t>Same method with similar antibiotics</a:t>
            </a:r>
          </a:p>
          <a:p>
            <a:pPr lvl="2"/>
            <a:r>
              <a:rPr lang="en-US" sz="1800" dirty="0"/>
              <a:t>Same method with unrelated antibiotics</a:t>
            </a:r>
          </a:p>
          <a:p>
            <a:pPr lvl="1"/>
            <a:r>
              <a:rPr lang="en-US" sz="2000" dirty="0"/>
              <a:t>Quality assessment</a:t>
            </a:r>
          </a:p>
          <a:p>
            <a:pPr lvl="1"/>
            <a:r>
              <a:rPr lang="en-US" sz="2000" dirty="0"/>
              <a:t>Treatment guidelines</a:t>
            </a:r>
          </a:p>
          <a:p>
            <a:pPr lvl="1"/>
            <a:endParaRPr lang="en-US" sz="2000" dirty="0"/>
          </a:p>
          <a:p>
            <a:r>
              <a:rPr lang="en-US" sz="2400" dirty="0"/>
              <a:t>Example – Two similar antibiotics</a:t>
            </a:r>
          </a:p>
        </p:txBody>
      </p:sp>
      <p:sp>
        <p:nvSpPr>
          <p:cNvPr id="3" name="Title 2">
            <a:extLst>
              <a:ext uri="{FF2B5EF4-FFF2-40B4-BE49-F238E27FC236}">
                <a16:creationId xmlns:a16="http://schemas.microsoft.com/office/drawing/2014/main" id="{0AE2339B-2BCD-897A-549B-179F76BD4673}"/>
              </a:ext>
            </a:extLst>
          </p:cNvPr>
          <p:cNvSpPr>
            <a:spLocks noGrp="1"/>
          </p:cNvSpPr>
          <p:nvPr>
            <p:ph type="title"/>
          </p:nvPr>
        </p:nvSpPr>
        <p:spPr/>
        <p:txBody>
          <a:bodyPr>
            <a:normAutofit/>
          </a:bodyPr>
          <a:lstStyle/>
          <a:p>
            <a:r>
              <a:rPr lang="en-US" dirty="0"/>
              <a:t>CLSI VET05 9.5 – Antimicrobial coresistance and cross-resistance</a:t>
            </a:r>
          </a:p>
        </p:txBody>
      </p:sp>
      <p:grpSp>
        <p:nvGrpSpPr>
          <p:cNvPr id="4" name="Group 3">
            <a:extLst>
              <a:ext uri="{FF2B5EF4-FFF2-40B4-BE49-F238E27FC236}">
                <a16:creationId xmlns:a16="http://schemas.microsoft.com/office/drawing/2014/main" id="{6D810544-0AEE-4CC7-91FC-B16A7C1E201E}"/>
              </a:ext>
            </a:extLst>
          </p:cNvPr>
          <p:cNvGrpSpPr/>
          <p:nvPr/>
        </p:nvGrpSpPr>
        <p:grpSpPr>
          <a:xfrm>
            <a:off x="3657600" y="4114801"/>
            <a:ext cx="4572000" cy="1834287"/>
            <a:chOff x="0" y="3940965"/>
            <a:chExt cx="5099498" cy="2677641"/>
          </a:xfrm>
        </p:grpSpPr>
        <p:grpSp>
          <p:nvGrpSpPr>
            <p:cNvPr id="6" name="Group 5">
              <a:extLst>
                <a:ext uri="{FF2B5EF4-FFF2-40B4-BE49-F238E27FC236}">
                  <a16:creationId xmlns:a16="http://schemas.microsoft.com/office/drawing/2014/main" id="{FEBD551B-E61B-4453-9135-78227B189EE1}"/>
                </a:ext>
              </a:extLst>
            </p:cNvPr>
            <p:cNvGrpSpPr/>
            <p:nvPr/>
          </p:nvGrpSpPr>
          <p:grpSpPr>
            <a:xfrm>
              <a:off x="0" y="3940965"/>
              <a:ext cx="2787516" cy="2677641"/>
              <a:chOff x="373063" y="1761049"/>
              <a:chExt cx="4046537" cy="3822189"/>
            </a:xfrm>
          </p:grpSpPr>
          <p:pic>
            <p:nvPicPr>
              <p:cNvPr id="10" name="Picture 3">
                <a:extLst>
                  <a:ext uri="{FF2B5EF4-FFF2-40B4-BE49-F238E27FC236}">
                    <a16:creationId xmlns:a16="http://schemas.microsoft.com/office/drawing/2014/main" id="{11AC9250-7687-4225-AAD2-2B9BFC4503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063" y="1761049"/>
                <a:ext cx="4046537" cy="38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1" name="Group 10">
                <a:extLst>
                  <a:ext uri="{FF2B5EF4-FFF2-40B4-BE49-F238E27FC236}">
                    <a16:creationId xmlns:a16="http://schemas.microsoft.com/office/drawing/2014/main" id="{51E3A90E-8D53-405C-BA0A-F7F555245BD6}"/>
                  </a:ext>
                </a:extLst>
              </p:cNvPr>
              <p:cNvGrpSpPr/>
              <p:nvPr/>
            </p:nvGrpSpPr>
            <p:grpSpPr>
              <a:xfrm>
                <a:off x="1648142" y="2590800"/>
                <a:ext cx="1684338" cy="1600200"/>
                <a:chOff x="1524000" y="2743200"/>
                <a:chExt cx="1684338" cy="1600200"/>
              </a:xfrm>
            </p:grpSpPr>
            <p:sp>
              <p:nvSpPr>
                <p:cNvPr id="12" name="Oval 6">
                  <a:extLst>
                    <a:ext uri="{FF2B5EF4-FFF2-40B4-BE49-F238E27FC236}">
                      <a16:creationId xmlns:a16="http://schemas.microsoft.com/office/drawing/2014/main" id="{2CA0230C-2D38-4D96-B3DB-176107E6B7B8}"/>
                    </a:ext>
                  </a:extLst>
                </p:cNvPr>
                <p:cNvSpPr>
                  <a:spLocks noChangeArrowheads="1"/>
                </p:cNvSpPr>
                <p:nvPr/>
              </p:nvSpPr>
              <p:spPr bwMode="auto">
                <a:xfrm>
                  <a:off x="2070100" y="4191000"/>
                  <a:ext cx="152400" cy="1524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dirty="0"/>
                </a:p>
              </p:txBody>
            </p:sp>
            <p:sp>
              <p:nvSpPr>
                <p:cNvPr id="13" name="Oval 12">
                  <a:extLst>
                    <a:ext uri="{FF2B5EF4-FFF2-40B4-BE49-F238E27FC236}">
                      <a16:creationId xmlns:a16="http://schemas.microsoft.com/office/drawing/2014/main" id="{2B53318D-4400-4A9E-A586-5A28B581FF82}"/>
                    </a:ext>
                  </a:extLst>
                </p:cNvPr>
                <p:cNvSpPr>
                  <a:spLocks noChangeArrowheads="1"/>
                </p:cNvSpPr>
                <p:nvPr/>
              </p:nvSpPr>
              <p:spPr bwMode="auto">
                <a:xfrm>
                  <a:off x="1524000" y="2971800"/>
                  <a:ext cx="271463" cy="11430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dirty="0"/>
                </a:p>
              </p:txBody>
            </p:sp>
            <p:sp>
              <p:nvSpPr>
                <p:cNvPr id="14" name="Oval 13">
                  <a:extLst>
                    <a:ext uri="{FF2B5EF4-FFF2-40B4-BE49-F238E27FC236}">
                      <a16:creationId xmlns:a16="http://schemas.microsoft.com/office/drawing/2014/main" id="{190D049C-C4C9-41C1-B2DC-19E788912414}"/>
                    </a:ext>
                  </a:extLst>
                </p:cNvPr>
                <p:cNvSpPr>
                  <a:spLocks noChangeArrowheads="1"/>
                </p:cNvSpPr>
                <p:nvPr/>
              </p:nvSpPr>
              <p:spPr bwMode="auto">
                <a:xfrm>
                  <a:off x="1905000" y="3352800"/>
                  <a:ext cx="542925" cy="6096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dirty="0"/>
                </a:p>
              </p:txBody>
            </p:sp>
            <p:sp>
              <p:nvSpPr>
                <p:cNvPr id="15" name="Oval 14">
                  <a:extLst>
                    <a:ext uri="{FF2B5EF4-FFF2-40B4-BE49-F238E27FC236}">
                      <a16:creationId xmlns:a16="http://schemas.microsoft.com/office/drawing/2014/main" id="{2396A18C-FEE4-4801-96E4-06028CF30D06}"/>
                    </a:ext>
                  </a:extLst>
                </p:cNvPr>
                <p:cNvSpPr>
                  <a:spLocks noChangeArrowheads="1"/>
                </p:cNvSpPr>
                <p:nvPr/>
              </p:nvSpPr>
              <p:spPr bwMode="auto">
                <a:xfrm rot="2366884">
                  <a:off x="2667000" y="2743200"/>
                  <a:ext cx="541338" cy="11430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dirty="0"/>
                </a:p>
              </p:txBody>
            </p:sp>
          </p:grpSp>
        </p:grpSp>
        <p:pic>
          <p:nvPicPr>
            <p:cNvPr id="8" name="Picture 4">
              <a:extLst>
                <a:ext uri="{FF2B5EF4-FFF2-40B4-BE49-F238E27FC236}">
                  <a16:creationId xmlns:a16="http://schemas.microsoft.com/office/drawing/2014/main" id="{673BA96E-3C33-41F6-A411-5D7DC2D55B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1979" y="3943085"/>
              <a:ext cx="2787519" cy="263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3825317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5DCBFF-E152-CBE4-39D2-F9AFD64CC9E1}"/>
              </a:ext>
            </a:extLst>
          </p:cNvPr>
          <p:cNvSpPr>
            <a:spLocks noGrp="1"/>
          </p:cNvSpPr>
          <p:nvPr>
            <p:ph type="body" idx="1"/>
          </p:nvPr>
        </p:nvSpPr>
        <p:spPr>
          <a:xfrm>
            <a:off x="2247900" y="990601"/>
            <a:ext cx="7886700" cy="4745327"/>
          </a:xfrm>
        </p:spPr>
        <p:txBody>
          <a:bodyPr/>
          <a:lstStyle/>
          <a:p>
            <a:r>
              <a:rPr lang="en-US" dirty="0"/>
              <a:t>By number of classes</a:t>
            </a:r>
          </a:p>
          <a:p>
            <a:pPr lvl="1"/>
            <a:r>
              <a:rPr lang="en-US" dirty="0"/>
              <a:t>ECDC approach for MDR/XDR/PDR</a:t>
            </a:r>
          </a:p>
        </p:txBody>
      </p:sp>
      <p:sp>
        <p:nvSpPr>
          <p:cNvPr id="3" name="Title 2">
            <a:extLst>
              <a:ext uri="{FF2B5EF4-FFF2-40B4-BE49-F238E27FC236}">
                <a16:creationId xmlns:a16="http://schemas.microsoft.com/office/drawing/2014/main" id="{1A8D9872-6F73-73EF-1786-E3BD8E156D1E}"/>
              </a:ext>
            </a:extLst>
          </p:cNvPr>
          <p:cNvSpPr>
            <a:spLocks noGrp="1"/>
          </p:cNvSpPr>
          <p:nvPr>
            <p:ph type="title"/>
          </p:nvPr>
        </p:nvSpPr>
        <p:spPr/>
        <p:txBody>
          <a:bodyPr/>
          <a:lstStyle/>
          <a:p>
            <a:r>
              <a:rPr lang="en-US" dirty="0"/>
              <a:t>Multidrug resistance tracking – Number of classes/subclasses</a:t>
            </a:r>
          </a:p>
        </p:txBody>
      </p:sp>
      <p:pic>
        <p:nvPicPr>
          <p:cNvPr id="5" name="Picture 4">
            <a:extLst>
              <a:ext uri="{FF2B5EF4-FFF2-40B4-BE49-F238E27FC236}">
                <a16:creationId xmlns:a16="http://schemas.microsoft.com/office/drawing/2014/main" id="{249C3021-1306-6F00-2369-C74A3B89D641}"/>
              </a:ext>
            </a:extLst>
          </p:cNvPr>
          <p:cNvPicPr>
            <a:picLocks noChangeAspect="1"/>
          </p:cNvPicPr>
          <p:nvPr/>
        </p:nvPicPr>
        <p:blipFill>
          <a:blip r:embed="rId2"/>
          <a:stretch>
            <a:fillRect/>
          </a:stretch>
        </p:blipFill>
        <p:spPr>
          <a:xfrm>
            <a:off x="6267450" y="2272796"/>
            <a:ext cx="4400550" cy="3659405"/>
          </a:xfrm>
          <a:prstGeom prst="rect">
            <a:avLst/>
          </a:prstGeom>
        </p:spPr>
      </p:pic>
      <p:pic>
        <p:nvPicPr>
          <p:cNvPr id="6" name="Picture 5">
            <a:extLst>
              <a:ext uri="{FF2B5EF4-FFF2-40B4-BE49-F238E27FC236}">
                <a16:creationId xmlns:a16="http://schemas.microsoft.com/office/drawing/2014/main" id="{C032D000-A196-AF06-C844-EBCD748A4273}"/>
              </a:ext>
            </a:extLst>
          </p:cNvPr>
          <p:cNvPicPr>
            <a:picLocks noChangeAspect="1"/>
          </p:cNvPicPr>
          <p:nvPr/>
        </p:nvPicPr>
        <p:blipFill>
          <a:blip r:embed="rId3"/>
          <a:stretch>
            <a:fillRect/>
          </a:stretch>
        </p:blipFill>
        <p:spPr>
          <a:xfrm>
            <a:off x="1695450" y="2286001"/>
            <a:ext cx="4495800" cy="3264277"/>
          </a:xfrm>
          <a:prstGeom prst="rect">
            <a:avLst/>
          </a:prstGeom>
        </p:spPr>
      </p:pic>
    </p:spTree>
    <p:extLst>
      <p:ext uri="{BB962C8B-B14F-4D97-AF65-F5344CB8AC3E}">
        <p14:creationId xmlns:p14="http://schemas.microsoft.com/office/powerpoint/2010/main" val="1103480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014D51-2C91-E5E2-CC50-EAF4AD2EDED4}"/>
              </a:ext>
            </a:extLst>
          </p:cNvPr>
          <p:cNvSpPr>
            <a:spLocks noGrp="1"/>
          </p:cNvSpPr>
          <p:nvPr>
            <p:ph type="body" idx="1"/>
          </p:nvPr>
        </p:nvSpPr>
        <p:spPr>
          <a:xfrm>
            <a:off x="2171700" y="1066801"/>
            <a:ext cx="7886700" cy="4745327"/>
          </a:xfrm>
        </p:spPr>
        <p:txBody>
          <a:bodyPr/>
          <a:lstStyle/>
          <a:p>
            <a:r>
              <a:rPr lang="en-US" dirty="0"/>
              <a:t>By specific antibiotic profile sets</a:t>
            </a:r>
          </a:p>
        </p:txBody>
      </p:sp>
      <p:sp>
        <p:nvSpPr>
          <p:cNvPr id="3" name="Title 2">
            <a:extLst>
              <a:ext uri="{FF2B5EF4-FFF2-40B4-BE49-F238E27FC236}">
                <a16:creationId xmlns:a16="http://schemas.microsoft.com/office/drawing/2014/main" id="{E9171650-DD0D-D920-48BF-FC972C2D73F5}"/>
              </a:ext>
            </a:extLst>
          </p:cNvPr>
          <p:cNvSpPr>
            <a:spLocks noGrp="1"/>
          </p:cNvSpPr>
          <p:nvPr>
            <p:ph type="title"/>
          </p:nvPr>
        </p:nvSpPr>
        <p:spPr/>
        <p:txBody>
          <a:bodyPr/>
          <a:lstStyle/>
          <a:p>
            <a:r>
              <a:rPr lang="en-US" dirty="0"/>
              <a:t>Multidrug resistance tracking – Specific MDR profiles</a:t>
            </a:r>
          </a:p>
        </p:txBody>
      </p:sp>
      <p:pic>
        <p:nvPicPr>
          <p:cNvPr id="1026" name="Picture 2">
            <a:extLst>
              <a:ext uri="{FF2B5EF4-FFF2-40B4-BE49-F238E27FC236}">
                <a16:creationId xmlns:a16="http://schemas.microsoft.com/office/drawing/2014/main" id="{2AF1C9EF-1BFD-03FF-FE0D-17BBB0BECB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8110" y="1905001"/>
            <a:ext cx="6934200" cy="35357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4DBD1B2-D152-0477-00DD-8306501191B9}"/>
              </a:ext>
            </a:extLst>
          </p:cNvPr>
          <p:cNvSpPr txBox="1"/>
          <p:nvPr/>
        </p:nvSpPr>
        <p:spPr>
          <a:xfrm>
            <a:off x="2514600" y="5862936"/>
            <a:ext cx="8390382" cy="276999"/>
          </a:xfrm>
          <a:prstGeom prst="rect">
            <a:avLst/>
          </a:prstGeom>
          <a:noFill/>
        </p:spPr>
        <p:txBody>
          <a:bodyPr wrap="square" rtlCol="0">
            <a:spAutoFit/>
          </a:bodyPr>
          <a:lstStyle/>
          <a:p>
            <a:pPr algn="l"/>
            <a:r>
              <a:rPr lang="en-US" sz="1200" b="1" dirty="0">
                <a:latin typeface="Arial" charset="0"/>
              </a:rPr>
              <a:t>https://www.frontiersin.org/files/Articles/450730/fmicb-10-00985-HTML-r1/image_m/fmicb-10-00985-g004.jpg</a:t>
            </a:r>
          </a:p>
        </p:txBody>
      </p:sp>
    </p:spTree>
    <p:extLst>
      <p:ext uri="{BB962C8B-B14F-4D97-AF65-F5344CB8AC3E}">
        <p14:creationId xmlns:p14="http://schemas.microsoft.com/office/powerpoint/2010/main" val="847468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66C06-BC6E-14B5-047A-6EC19AAA6975}"/>
              </a:ext>
            </a:extLst>
          </p:cNvPr>
          <p:cNvSpPr>
            <a:spLocks noGrp="1"/>
          </p:cNvSpPr>
          <p:nvPr>
            <p:ph type="body" idx="1"/>
          </p:nvPr>
        </p:nvSpPr>
        <p:spPr>
          <a:xfrm>
            <a:off x="1905000" y="1066801"/>
            <a:ext cx="8362950" cy="4745327"/>
          </a:xfrm>
        </p:spPr>
        <p:txBody>
          <a:bodyPr>
            <a:normAutofit/>
          </a:bodyPr>
          <a:lstStyle/>
          <a:p>
            <a:r>
              <a:rPr lang="en-US" sz="2400" dirty="0"/>
              <a:t>Statistical algorithms</a:t>
            </a:r>
          </a:p>
          <a:p>
            <a:pPr lvl="1"/>
            <a:r>
              <a:rPr lang="en-US" sz="2000" dirty="0"/>
              <a:t>Farrington</a:t>
            </a:r>
          </a:p>
          <a:p>
            <a:pPr lvl="1"/>
            <a:r>
              <a:rPr lang="en-US" sz="2000" dirty="0"/>
              <a:t>Weighted moving averages</a:t>
            </a:r>
          </a:p>
          <a:p>
            <a:pPr lvl="1"/>
            <a:r>
              <a:rPr lang="en-US" sz="2000" dirty="0"/>
              <a:t>CDC EARS, CDC SODA</a:t>
            </a:r>
          </a:p>
          <a:p>
            <a:pPr lvl="1"/>
            <a:r>
              <a:rPr lang="en-US" sz="2000" dirty="0"/>
              <a:t>SaTScan</a:t>
            </a:r>
          </a:p>
        </p:txBody>
      </p:sp>
      <p:sp>
        <p:nvSpPr>
          <p:cNvPr id="3" name="Title 2">
            <a:extLst>
              <a:ext uri="{FF2B5EF4-FFF2-40B4-BE49-F238E27FC236}">
                <a16:creationId xmlns:a16="http://schemas.microsoft.com/office/drawing/2014/main" id="{E9C26618-A34A-2438-2D11-269AE47E5A98}"/>
              </a:ext>
            </a:extLst>
          </p:cNvPr>
          <p:cNvSpPr>
            <a:spLocks noGrp="1"/>
          </p:cNvSpPr>
          <p:nvPr>
            <p:ph type="title"/>
          </p:nvPr>
        </p:nvSpPr>
        <p:spPr/>
        <p:txBody>
          <a:bodyPr/>
          <a:lstStyle/>
          <a:p>
            <a:r>
              <a:rPr lang="en-US" dirty="0"/>
              <a:t>Detection of possible outbreaks</a:t>
            </a:r>
          </a:p>
        </p:txBody>
      </p:sp>
      <p:sp>
        <p:nvSpPr>
          <p:cNvPr id="50" name="TextBox 49">
            <a:extLst>
              <a:ext uri="{FF2B5EF4-FFF2-40B4-BE49-F238E27FC236}">
                <a16:creationId xmlns:a16="http://schemas.microsoft.com/office/drawing/2014/main" id="{50056677-44CA-48C8-9A3F-D3858FE20F88}"/>
              </a:ext>
            </a:extLst>
          </p:cNvPr>
          <p:cNvSpPr txBox="1"/>
          <p:nvPr/>
        </p:nvSpPr>
        <p:spPr>
          <a:xfrm>
            <a:off x="5486400" y="4133626"/>
            <a:ext cx="2322918" cy="369332"/>
          </a:xfrm>
          <a:prstGeom prst="rect">
            <a:avLst/>
          </a:prstGeom>
          <a:noFill/>
        </p:spPr>
        <p:txBody>
          <a:bodyPr wrap="square" rtlCol="0">
            <a:spAutoFit/>
          </a:bodyPr>
          <a:lstStyle/>
          <a:p>
            <a:pPr algn="l"/>
            <a:r>
              <a:rPr lang="en-US" dirty="0"/>
              <a:t>Outbreak detection</a:t>
            </a:r>
            <a:endParaRPr lang="en-US" sz="1200" dirty="0"/>
          </a:p>
        </p:txBody>
      </p:sp>
      <p:grpSp>
        <p:nvGrpSpPr>
          <p:cNvPr id="25" name="Group 24">
            <a:extLst>
              <a:ext uri="{FF2B5EF4-FFF2-40B4-BE49-F238E27FC236}">
                <a16:creationId xmlns:a16="http://schemas.microsoft.com/office/drawing/2014/main" id="{E1EC67DE-F44F-5122-7E39-56AFDC927CCA}"/>
              </a:ext>
            </a:extLst>
          </p:cNvPr>
          <p:cNvGrpSpPr/>
          <p:nvPr/>
        </p:nvGrpSpPr>
        <p:grpSpPr>
          <a:xfrm>
            <a:off x="1524000" y="3657602"/>
            <a:ext cx="9332120" cy="2362199"/>
            <a:chOff x="-35720" y="4419601"/>
            <a:chExt cx="9332120" cy="2362199"/>
          </a:xfrm>
        </p:grpSpPr>
        <p:pic>
          <p:nvPicPr>
            <p:cNvPr id="9" name="Picture 8">
              <a:extLst>
                <a:ext uri="{FF2B5EF4-FFF2-40B4-BE49-F238E27FC236}">
                  <a16:creationId xmlns:a16="http://schemas.microsoft.com/office/drawing/2014/main" id="{D87CF66E-8A49-9C0E-57C9-C48A2A9E6EEB}"/>
                </a:ext>
              </a:extLst>
            </p:cNvPr>
            <p:cNvPicPr>
              <a:picLocks noChangeAspect="1"/>
            </p:cNvPicPr>
            <p:nvPr/>
          </p:nvPicPr>
          <p:blipFill>
            <a:blip r:embed="rId2"/>
            <a:stretch>
              <a:fillRect/>
            </a:stretch>
          </p:blipFill>
          <p:spPr>
            <a:xfrm>
              <a:off x="-35720" y="4862093"/>
              <a:ext cx="4531520" cy="1919707"/>
            </a:xfrm>
            <a:prstGeom prst="rect">
              <a:avLst/>
            </a:prstGeom>
          </p:spPr>
        </p:pic>
        <p:pic>
          <p:nvPicPr>
            <p:cNvPr id="11" name="Picture 10">
              <a:extLst>
                <a:ext uri="{FF2B5EF4-FFF2-40B4-BE49-F238E27FC236}">
                  <a16:creationId xmlns:a16="http://schemas.microsoft.com/office/drawing/2014/main" id="{5A24BBE5-6588-9931-D330-E6061F2ED77A}"/>
                </a:ext>
              </a:extLst>
            </p:cNvPr>
            <p:cNvPicPr>
              <a:picLocks noChangeAspect="1"/>
            </p:cNvPicPr>
            <p:nvPr/>
          </p:nvPicPr>
          <p:blipFill>
            <a:blip r:embed="rId3"/>
            <a:stretch>
              <a:fillRect/>
            </a:stretch>
          </p:blipFill>
          <p:spPr>
            <a:xfrm>
              <a:off x="4460081" y="4862093"/>
              <a:ext cx="4531519" cy="1919707"/>
            </a:xfrm>
            <a:prstGeom prst="rect">
              <a:avLst/>
            </a:prstGeom>
          </p:spPr>
        </p:pic>
        <p:sp>
          <p:nvSpPr>
            <p:cNvPr id="23" name="TextBox 22">
              <a:extLst>
                <a:ext uri="{FF2B5EF4-FFF2-40B4-BE49-F238E27FC236}">
                  <a16:creationId xmlns:a16="http://schemas.microsoft.com/office/drawing/2014/main" id="{50D61CE3-9FB7-1CA4-5D81-4A9DD2317CC6}"/>
                </a:ext>
              </a:extLst>
            </p:cNvPr>
            <p:cNvSpPr txBox="1"/>
            <p:nvPr/>
          </p:nvSpPr>
          <p:spPr>
            <a:xfrm>
              <a:off x="381000" y="4419601"/>
              <a:ext cx="8915400" cy="369332"/>
            </a:xfrm>
            <a:prstGeom prst="rect">
              <a:avLst/>
            </a:prstGeom>
            <a:noFill/>
          </p:spPr>
          <p:txBody>
            <a:bodyPr wrap="square" rtlCol="0">
              <a:spAutoFit/>
            </a:bodyPr>
            <a:lstStyle/>
            <a:p>
              <a:pPr algn="l"/>
              <a:r>
                <a:rPr lang="en-US" b="1" dirty="0">
                  <a:latin typeface="Arial" charset="0"/>
                </a:rPr>
                <a:t>Multidrug resistance profiles and cluster detection with WHONET-SaTScan</a:t>
              </a:r>
            </a:p>
          </p:txBody>
        </p:sp>
      </p:grpSp>
      <p:pic>
        <p:nvPicPr>
          <p:cNvPr id="4" name="Picture 6">
            <a:extLst>
              <a:ext uri="{FF2B5EF4-FFF2-40B4-BE49-F238E27FC236}">
                <a16:creationId xmlns:a16="http://schemas.microsoft.com/office/drawing/2014/main" id="{B176AD30-F42F-4EF0-AD39-5EA636A241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1" y="1176630"/>
            <a:ext cx="3548703" cy="209997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8163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8E112D6F-8608-F5EB-B048-A49A3F22DE2C}"/>
              </a:ext>
            </a:extLst>
          </p:cNvPr>
          <p:cNvSpPr>
            <a:spLocks noGrp="1"/>
          </p:cNvSpPr>
          <p:nvPr>
            <p:ph type="title"/>
          </p:nvPr>
        </p:nvSpPr>
        <p:spPr>
          <a:xfrm>
            <a:off x="2057400" y="-152401"/>
            <a:ext cx="5123662" cy="1371597"/>
          </a:xfrm>
        </p:spPr>
        <p:txBody>
          <a:bodyPr/>
          <a:lstStyle/>
          <a:p>
            <a:pPr algn="l"/>
            <a:r>
              <a:rPr lang="nl-NL" altLang="en-US" dirty="0"/>
              <a:t>Netherlands example</a:t>
            </a:r>
          </a:p>
        </p:txBody>
      </p:sp>
      <p:sp>
        <p:nvSpPr>
          <p:cNvPr id="82947" name="Line 4">
            <a:extLst>
              <a:ext uri="{FF2B5EF4-FFF2-40B4-BE49-F238E27FC236}">
                <a16:creationId xmlns:a16="http://schemas.microsoft.com/office/drawing/2014/main" id="{2C4DB406-B5B6-55AD-0770-A556CAFDAFFA}"/>
              </a:ext>
            </a:extLst>
          </p:cNvPr>
          <p:cNvSpPr>
            <a:spLocks noChangeShapeType="1"/>
          </p:cNvSpPr>
          <p:nvPr/>
        </p:nvSpPr>
        <p:spPr bwMode="auto">
          <a:xfrm>
            <a:off x="1487488" y="981075"/>
            <a:ext cx="91805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000" tIns="46800" rIns="90000" bIns="46800">
            <a:spAutoFit/>
          </a:bodyPr>
          <a:lstStyle/>
          <a:p>
            <a:endParaRPr lang="en-US" dirty="0"/>
          </a:p>
        </p:txBody>
      </p:sp>
      <p:grpSp>
        <p:nvGrpSpPr>
          <p:cNvPr id="14" name="Group 13">
            <a:extLst>
              <a:ext uri="{FF2B5EF4-FFF2-40B4-BE49-F238E27FC236}">
                <a16:creationId xmlns:a16="http://schemas.microsoft.com/office/drawing/2014/main" id="{ECBB4A9B-7C30-792F-0400-98AAF4E54B2E}"/>
              </a:ext>
            </a:extLst>
          </p:cNvPr>
          <p:cNvGrpSpPr/>
          <p:nvPr/>
        </p:nvGrpSpPr>
        <p:grpSpPr>
          <a:xfrm>
            <a:off x="6781800" y="4323457"/>
            <a:ext cx="3352800" cy="1998863"/>
            <a:chOff x="5257800" y="4323456"/>
            <a:chExt cx="3352800" cy="1998863"/>
          </a:xfrm>
        </p:grpSpPr>
        <p:pic>
          <p:nvPicPr>
            <p:cNvPr id="82949" name="Afbeelding 4">
              <a:extLst>
                <a:ext uri="{FF2B5EF4-FFF2-40B4-BE49-F238E27FC236}">
                  <a16:creationId xmlns:a16="http://schemas.microsoft.com/office/drawing/2014/main" id="{BB785BBB-6725-A04A-A649-06F66244683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323456"/>
              <a:ext cx="1407233" cy="19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Afbeelding 5">
              <a:extLst>
                <a:ext uri="{FF2B5EF4-FFF2-40B4-BE49-F238E27FC236}">
                  <a16:creationId xmlns:a16="http://schemas.microsoft.com/office/drawing/2014/main" id="{8155FE22-5858-5525-2181-F6ED7A9674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6611" y="4326871"/>
              <a:ext cx="1383989" cy="197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4">
            <a:extLst>
              <a:ext uri="{FF2B5EF4-FFF2-40B4-BE49-F238E27FC236}">
                <a16:creationId xmlns:a16="http://schemas.microsoft.com/office/drawing/2014/main" id="{C80700BC-2C8B-BC24-D2BA-A79090B486CF}"/>
              </a:ext>
            </a:extLst>
          </p:cNvPr>
          <p:cNvSpPr>
            <a:spLocks noChangeArrowheads="1"/>
          </p:cNvSpPr>
          <p:nvPr/>
        </p:nvSpPr>
        <p:spPr bwMode="auto">
          <a:xfrm>
            <a:off x="7086600" y="6477001"/>
            <a:ext cx="35895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GB" altLang="en-US" sz="1400" dirty="0">
                <a:solidFill>
                  <a:srgbClr val="000000"/>
                </a:solidFill>
                <a:latin typeface="Calibri" panose="020F0502020204030204" pitchFamily="34" charset="0"/>
              </a:rPr>
              <a:t>Adapted from slides from Dr. Jaap Wagenaar</a:t>
            </a:r>
          </a:p>
        </p:txBody>
      </p:sp>
      <p:pic>
        <p:nvPicPr>
          <p:cNvPr id="3" name="Afbeelding 1">
            <a:extLst>
              <a:ext uri="{FF2B5EF4-FFF2-40B4-BE49-F238E27FC236}">
                <a16:creationId xmlns:a16="http://schemas.microsoft.com/office/drawing/2014/main" id="{63151EDC-7E67-9C50-4BF0-9C9C207BF0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6250" y="1473086"/>
            <a:ext cx="3740150" cy="256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2EC3E42-E0F2-E6E1-025C-DB5605D5E1EF}"/>
              </a:ext>
            </a:extLst>
          </p:cNvPr>
          <p:cNvSpPr txBox="1"/>
          <p:nvPr/>
        </p:nvSpPr>
        <p:spPr>
          <a:xfrm>
            <a:off x="1600201" y="1066801"/>
            <a:ext cx="2458475" cy="461665"/>
          </a:xfrm>
          <a:prstGeom prst="rect">
            <a:avLst/>
          </a:prstGeom>
          <a:noFill/>
        </p:spPr>
        <p:txBody>
          <a:bodyPr wrap="square" rtlCol="0">
            <a:spAutoFit/>
          </a:bodyPr>
          <a:lstStyle/>
          <a:p>
            <a:r>
              <a:rPr lang="en-US" sz="2400" dirty="0"/>
              <a:t>Decreasing use</a:t>
            </a:r>
            <a:endParaRPr lang="en-US" sz="2400" dirty="0">
              <a:latin typeface="Arial" charset="0"/>
            </a:endParaRPr>
          </a:p>
        </p:txBody>
      </p:sp>
      <p:grpSp>
        <p:nvGrpSpPr>
          <p:cNvPr id="5" name="Group 4">
            <a:extLst>
              <a:ext uri="{FF2B5EF4-FFF2-40B4-BE49-F238E27FC236}">
                <a16:creationId xmlns:a16="http://schemas.microsoft.com/office/drawing/2014/main" id="{0BE876EC-599B-9362-BE4E-7AC723F61942}"/>
              </a:ext>
            </a:extLst>
          </p:cNvPr>
          <p:cNvGrpSpPr/>
          <p:nvPr/>
        </p:nvGrpSpPr>
        <p:grpSpPr>
          <a:xfrm>
            <a:off x="6324600" y="1150204"/>
            <a:ext cx="3599454" cy="2812197"/>
            <a:chOff x="4800600" y="1150203"/>
            <a:chExt cx="3599454" cy="2812197"/>
          </a:xfrm>
        </p:grpSpPr>
        <p:pic>
          <p:nvPicPr>
            <p:cNvPr id="7" name="Picture 6">
              <a:extLst>
                <a:ext uri="{FF2B5EF4-FFF2-40B4-BE49-F238E27FC236}">
                  <a16:creationId xmlns:a16="http://schemas.microsoft.com/office/drawing/2014/main" id="{7CD8B478-194A-882C-32D7-66F5A8F1A9F2}"/>
                </a:ext>
              </a:extLst>
            </p:cNvPr>
            <p:cNvPicPr>
              <a:picLocks noChangeAspect="1"/>
            </p:cNvPicPr>
            <p:nvPr/>
          </p:nvPicPr>
          <p:blipFill>
            <a:blip r:embed="rId5"/>
            <a:stretch>
              <a:fillRect/>
            </a:stretch>
          </p:blipFill>
          <p:spPr>
            <a:xfrm>
              <a:off x="4914369" y="1590497"/>
              <a:ext cx="3371057" cy="2371903"/>
            </a:xfrm>
            <a:prstGeom prst="rect">
              <a:avLst/>
            </a:prstGeom>
          </p:spPr>
        </p:pic>
        <p:sp>
          <p:nvSpPr>
            <p:cNvPr id="8" name="TextBox 7">
              <a:extLst>
                <a:ext uri="{FF2B5EF4-FFF2-40B4-BE49-F238E27FC236}">
                  <a16:creationId xmlns:a16="http://schemas.microsoft.com/office/drawing/2014/main" id="{997AEC69-9D85-6C56-D86D-1B8DAA417C6D}"/>
                </a:ext>
              </a:extLst>
            </p:cNvPr>
            <p:cNvSpPr txBox="1"/>
            <p:nvPr/>
          </p:nvSpPr>
          <p:spPr>
            <a:xfrm>
              <a:off x="4800600" y="1150203"/>
              <a:ext cx="3599454" cy="461665"/>
            </a:xfrm>
            <a:prstGeom prst="rect">
              <a:avLst/>
            </a:prstGeom>
            <a:noFill/>
          </p:spPr>
          <p:txBody>
            <a:bodyPr wrap="square" rtlCol="0">
              <a:spAutoFit/>
            </a:bodyPr>
            <a:lstStyle/>
            <a:p>
              <a:r>
                <a:rPr lang="en-US" sz="2400" dirty="0"/>
                <a:t>Decreasing resistance</a:t>
              </a:r>
              <a:endParaRPr lang="en-US" sz="2400" dirty="0">
                <a:latin typeface="Arial" charset="0"/>
              </a:endParaRPr>
            </a:p>
          </p:txBody>
        </p:sp>
      </p:grpSp>
      <p:sp>
        <p:nvSpPr>
          <p:cNvPr id="6" name="TextBox 5">
            <a:extLst>
              <a:ext uri="{FF2B5EF4-FFF2-40B4-BE49-F238E27FC236}">
                <a16:creationId xmlns:a16="http://schemas.microsoft.com/office/drawing/2014/main" id="{4DF22828-A29A-CD40-D06B-07D0CC358338}"/>
              </a:ext>
            </a:extLst>
          </p:cNvPr>
          <p:cNvSpPr txBox="1"/>
          <p:nvPr/>
        </p:nvSpPr>
        <p:spPr>
          <a:xfrm>
            <a:off x="1676400" y="4034136"/>
            <a:ext cx="4419600" cy="461665"/>
          </a:xfrm>
          <a:prstGeom prst="rect">
            <a:avLst/>
          </a:prstGeom>
          <a:noFill/>
        </p:spPr>
        <p:txBody>
          <a:bodyPr wrap="square" rtlCol="0">
            <a:spAutoFit/>
          </a:bodyPr>
          <a:lstStyle/>
          <a:p>
            <a:pPr algn="l"/>
            <a:r>
              <a:rPr lang="en-US" sz="2400" dirty="0"/>
              <a:t>Sustained profitability</a:t>
            </a:r>
            <a:endParaRPr lang="en-US" sz="2400" dirty="0">
              <a:latin typeface="Arial" charset="0"/>
            </a:endParaRPr>
          </a:p>
        </p:txBody>
      </p:sp>
      <p:pic>
        <p:nvPicPr>
          <p:cNvPr id="10" name="Content Placeholder 11">
            <a:extLst>
              <a:ext uri="{FF2B5EF4-FFF2-40B4-BE49-F238E27FC236}">
                <a16:creationId xmlns:a16="http://schemas.microsoft.com/office/drawing/2014/main" id="{790ABB29-421D-00C3-6B3D-63C23FE2192B}"/>
              </a:ext>
            </a:extLst>
          </p:cNvPr>
          <p:cNvPicPr>
            <a:picLocks noGrp="1" noChangeAspect="1"/>
          </p:cNvPicPr>
          <p:nvPr>
            <p:ph sz="half" idx="1"/>
          </p:nvPr>
        </p:nvPicPr>
        <p:blipFill>
          <a:blip r:embed="rId6"/>
          <a:stretch>
            <a:fillRect/>
          </a:stretch>
        </p:blipFill>
        <p:spPr>
          <a:xfrm>
            <a:off x="1752600" y="4489792"/>
            <a:ext cx="3810000" cy="2215808"/>
          </a:xfrm>
          <a:prstGeom prst="rect">
            <a:avLst/>
          </a:prstGeom>
        </p:spPr>
      </p:pic>
    </p:spTree>
    <p:extLst>
      <p:ext uri="{BB962C8B-B14F-4D97-AF65-F5344CB8AC3E}">
        <p14:creationId xmlns:p14="http://schemas.microsoft.com/office/powerpoint/2010/main" val="505935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90E1D9-0C85-8B47-D55C-2F15AEFAE382}"/>
              </a:ext>
            </a:extLst>
          </p:cNvPr>
          <p:cNvPicPr>
            <a:picLocks noChangeAspect="1"/>
          </p:cNvPicPr>
          <p:nvPr/>
        </p:nvPicPr>
        <p:blipFill>
          <a:blip r:embed="rId3"/>
          <a:stretch>
            <a:fillRect/>
          </a:stretch>
        </p:blipFill>
        <p:spPr>
          <a:xfrm>
            <a:off x="950626" y="499673"/>
            <a:ext cx="6759526" cy="1699407"/>
          </a:xfrm>
          <a:prstGeom prst="rect">
            <a:avLst/>
          </a:prstGeom>
        </p:spPr>
      </p:pic>
      <p:pic>
        <p:nvPicPr>
          <p:cNvPr id="7" name="Content Placeholder 3">
            <a:extLst>
              <a:ext uri="{FF2B5EF4-FFF2-40B4-BE49-F238E27FC236}">
                <a16:creationId xmlns:a16="http://schemas.microsoft.com/office/drawing/2014/main" id="{71DCA8F0-4BDF-2201-6819-F5E17DE218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337093" y="1965571"/>
            <a:ext cx="2574560" cy="362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8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90988" y="865632"/>
            <a:ext cx="7245877" cy="568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4"/>
          <p:cNvSpPr>
            <a:spLocks noChangeArrowheads="1"/>
          </p:cNvSpPr>
          <p:nvPr/>
        </p:nvSpPr>
        <p:spPr bwMode="auto">
          <a:xfrm>
            <a:off x="397934" y="2379133"/>
            <a:ext cx="2771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noProof="0" dirty="0">
                <a:solidFill>
                  <a:srgbClr val="000000"/>
                </a:solidFill>
                <a:latin typeface="Calibri" panose="020F0502020204030204" pitchFamily="34" charset="0"/>
              </a:rPr>
              <a:t>Antimicrobial usage in humans, animals and agriculture, and resulting dispersion of antimicrobial residues into aquatic and terrestrial environments </a:t>
            </a:r>
          </a:p>
          <a:p>
            <a:r>
              <a:rPr lang="en-US" sz="1200" noProof="0" dirty="0">
                <a:solidFill>
                  <a:srgbClr val="000000"/>
                </a:solidFill>
                <a:latin typeface="Calibri" panose="020F0502020204030204" pitchFamily="34" charset="0"/>
              </a:rPr>
              <a:t>(represented by red dots) (source: Berkner et al., 2014)</a:t>
            </a:r>
          </a:p>
        </p:txBody>
      </p:sp>
      <p:sp>
        <p:nvSpPr>
          <p:cNvPr id="2" name="Rectangle 4">
            <a:extLst>
              <a:ext uri="{FF2B5EF4-FFF2-40B4-BE49-F238E27FC236}">
                <a16:creationId xmlns:a16="http://schemas.microsoft.com/office/drawing/2014/main" id="{70A5B04B-FC5A-2D09-BB29-4447B4C8038F}"/>
              </a:ext>
            </a:extLst>
          </p:cNvPr>
          <p:cNvSpPr>
            <a:spLocks noChangeArrowheads="1"/>
          </p:cNvSpPr>
          <p:nvPr/>
        </p:nvSpPr>
        <p:spPr bwMode="auto">
          <a:xfrm>
            <a:off x="474134" y="3750733"/>
            <a:ext cx="25892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noProof="0" dirty="0">
                <a:solidFill>
                  <a:srgbClr val="000000"/>
                </a:solidFill>
                <a:latin typeface="Calibri" panose="020F0502020204030204" pitchFamily="34" charset="0"/>
              </a:rPr>
              <a:t>AMR drivers are selection and spread</a:t>
            </a:r>
          </a:p>
        </p:txBody>
      </p:sp>
      <p:sp>
        <p:nvSpPr>
          <p:cNvPr id="3" name="Titel 1">
            <a:extLst>
              <a:ext uri="{FF2B5EF4-FFF2-40B4-BE49-F238E27FC236}">
                <a16:creationId xmlns:a16="http://schemas.microsoft.com/office/drawing/2014/main" id="{CE61B686-FFE2-DCDF-5B7B-3006555D0C17}"/>
              </a:ext>
            </a:extLst>
          </p:cNvPr>
          <p:cNvSpPr>
            <a:spLocks noGrp="1"/>
          </p:cNvSpPr>
          <p:nvPr>
            <p:ph type="title"/>
          </p:nvPr>
        </p:nvSpPr>
        <p:spPr>
          <a:xfrm>
            <a:off x="366540" y="76200"/>
            <a:ext cx="12560295" cy="1143001"/>
          </a:xfrm>
        </p:spPr>
        <p:txBody>
          <a:bodyPr>
            <a:normAutofit fontScale="90000"/>
          </a:bodyPr>
          <a:lstStyle/>
          <a:p>
            <a:pPr algn="l"/>
            <a:r>
              <a:rPr lang="en-US" noProof="0" dirty="0"/>
              <a:t>Antimicrobial use and resistance from a One Health perspective</a:t>
            </a:r>
            <a:endParaRPr lang="en-US" sz="3200" noProof="0" dirty="0"/>
          </a:p>
        </p:txBody>
      </p:sp>
      <p:sp>
        <p:nvSpPr>
          <p:cNvPr id="5" name="Rectangle 4">
            <a:extLst>
              <a:ext uri="{FF2B5EF4-FFF2-40B4-BE49-F238E27FC236}">
                <a16:creationId xmlns:a16="http://schemas.microsoft.com/office/drawing/2014/main" id="{3C0E6E2F-5D23-185B-7376-B608012776BE}"/>
              </a:ext>
            </a:extLst>
          </p:cNvPr>
          <p:cNvSpPr>
            <a:spLocks noChangeArrowheads="1"/>
          </p:cNvSpPr>
          <p:nvPr/>
        </p:nvSpPr>
        <p:spPr bwMode="auto">
          <a:xfrm>
            <a:off x="7450360" y="6550224"/>
            <a:ext cx="3446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noProof="0" dirty="0">
                <a:solidFill>
                  <a:srgbClr val="000000"/>
                </a:solidFill>
                <a:latin typeface="Calibri" panose="020F0502020204030204" pitchFamily="34" charset="0"/>
              </a:rPr>
              <a:t>Slide adapted from Dr. Jaap Wagenaar</a:t>
            </a:r>
          </a:p>
        </p:txBody>
      </p:sp>
      <p:sp>
        <p:nvSpPr>
          <p:cNvPr id="4" name="Rectangle 4">
            <a:extLst>
              <a:ext uri="{FF2B5EF4-FFF2-40B4-BE49-F238E27FC236}">
                <a16:creationId xmlns:a16="http://schemas.microsoft.com/office/drawing/2014/main" id="{D229503F-D7E5-CC0F-0FD1-5D5E2F08D874}"/>
              </a:ext>
            </a:extLst>
          </p:cNvPr>
          <p:cNvSpPr>
            <a:spLocks noChangeArrowheads="1"/>
          </p:cNvSpPr>
          <p:nvPr/>
        </p:nvSpPr>
        <p:spPr bwMode="auto">
          <a:xfrm>
            <a:off x="855134" y="5375758"/>
            <a:ext cx="25892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noProof="0" dirty="0">
                <a:solidFill>
                  <a:srgbClr val="000000"/>
                </a:solidFill>
                <a:latin typeface="Calibri" panose="020F0502020204030204" pitchFamily="34" charset="0"/>
              </a:rPr>
              <a:t>Diverse data are needed in all spaces at all levels</a:t>
            </a:r>
          </a:p>
        </p:txBody>
      </p:sp>
    </p:spTree>
    <p:extLst>
      <p:ext uri="{BB962C8B-B14F-4D97-AF65-F5344CB8AC3E}">
        <p14:creationId xmlns:p14="http://schemas.microsoft.com/office/powerpoint/2010/main" val="308422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13">
            <a:extLst>
              <a:ext uri="{FF2B5EF4-FFF2-40B4-BE49-F238E27FC236}">
                <a16:creationId xmlns:a16="http://schemas.microsoft.com/office/drawing/2014/main" id="{EAF4B154-69B2-9426-9087-07A32899CB56}"/>
              </a:ext>
            </a:extLst>
          </p:cNvPr>
          <p:cNvGrpSpPr>
            <a:grpSpLocks/>
          </p:cNvGrpSpPr>
          <p:nvPr/>
        </p:nvGrpSpPr>
        <p:grpSpPr bwMode="auto">
          <a:xfrm>
            <a:off x="5167314" y="1219201"/>
            <a:ext cx="4822825" cy="5273675"/>
            <a:chOff x="3779912" y="980728"/>
            <a:chExt cx="4822439" cy="5272974"/>
          </a:xfrm>
        </p:grpSpPr>
        <p:pic>
          <p:nvPicPr>
            <p:cNvPr id="87047" name="Picture 3" descr="Screen Shot 2018-09-02 at 18.40.18.png">
              <a:extLst>
                <a:ext uri="{FF2B5EF4-FFF2-40B4-BE49-F238E27FC236}">
                  <a16:creationId xmlns:a16="http://schemas.microsoft.com/office/drawing/2014/main" id="{A18F8837-F50B-F199-3DB9-910326570A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052736"/>
              <a:ext cx="4822439" cy="520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a:extLst>
                <a:ext uri="{FF2B5EF4-FFF2-40B4-BE49-F238E27FC236}">
                  <a16:creationId xmlns:a16="http://schemas.microsoft.com/office/drawing/2014/main" id="{08DF9C30-ADC8-3AA4-98B6-CC1D7F6008DE}"/>
                </a:ext>
              </a:extLst>
            </p:cNvPr>
            <p:cNvSpPr/>
            <p:nvPr/>
          </p:nvSpPr>
          <p:spPr>
            <a:xfrm>
              <a:off x="3779912" y="980728"/>
              <a:ext cx="287314" cy="3603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87043" name="Titel 1">
            <a:extLst>
              <a:ext uri="{FF2B5EF4-FFF2-40B4-BE49-F238E27FC236}">
                <a16:creationId xmlns:a16="http://schemas.microsoft.com/office/drawing/2014/main" id="{6CD8F9E5-4CB1-FB54-DFDF-AEB545270D51}"/>
              </a:ext>
            </a:extLst>
          </p:cNvPr>
          <p:cNvSpPr>
            <a:spLocks noGrp="1"/>
          </p:cNvSpPr>
          <p:nvPr>
            <p:ph type="ctrTitle"/>
          </p:nvPr>
        </p:nvSpPr>
        <p:spPr>
          <a:xfrm>
            <a:off x="733595" y="-355601"/>
            <a:ext cx="11379570" cy="1470025"/>
          </a:xfrm>
        </p:spPr>
        <p:txBody>
          <a:bodyPr/>
          <a:lstStyle/>
          <a:p>
            <a:pPr algn="l"/>
            <a:r>
              <a:rPr lang="en-US" altLang="en-US" sz="2800" dirty="0"/>
              <a:t>ESBL-producing </a:t>
            </a:r>
            <a:r>
              <a:rPr lang="en-US" altLang="en-US" sz="2800" i="1" dirty="0"/>
              <a:t>Escherichia coli.  </a:t>
            </a:r>
            <a:r>
              <a:rPr lang="en-US" altLang="en-US" sz="2800" dirty="0"/>
              <a:t>ESBL/AmpC gene frequencies by sampling population</a:t>
            </a:r>
          </a:p>
        </p:txBody>
      </p:sp>
      <p:pic>
        <p:nvPicPr>
          <p:cNvPr id="87044" name="Afbeelding 2">
            <a:extLst>
              <a:ext uri="{FF2B5EF4-FFF2-40B4-BE49-F238E27FC236}">
                <a16:creationId xmlns:a16="http://schemas.microsoft.com/office/drawing/2014/main" id="{E1445362-B13D-6AD9-A4F1-DD7D14DD7E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3225" y="1219201"/>
            <a:ext cx="3099972"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019ED13E-EF2E-9A96-5B33-29B6F1D18779}"/>
              </a:ext>
            </a:extLst>
          </p:cNvPr>
          <p:cNvSpPr>
            <a:spLocks noChangeArrowheads="1"/>
          </p:cNvSpPr>
          <p:nvPr/>
        </p:nvSpPr>
        <p:spPr bwMode="auto">
          <a:xfrm>
            <a:off x="8078790" y="6550224"/>
            <a:ext cx="25892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400" dirty="0">
                <a:solidFill>
                  <a:srgbClr val="000000"/>
                </a:solidFill>
                <a:latin typeface="Calibri" panose="020F0502020204030204" pitchFamily="34" charset="0"/>
              </a:rPr>
              <a:t>Slide from Dr. Jaap Wagenaar</a:t>
            </a:r>
          </a:p>
        </p:txBody>
      </p:sp>
      <p:sp>
        <p:nvSpPr>
          <p:cNvPr id="4" name="TextBox 10">
            <a:extLst>
              <a:ext uri="{FF2B5EF4-FFF2-40B4-BE49-F238E27FC236}">
                <a16:creationId xmlns:a16="http://schemas.microsoft.com/office/drawing/2014/main" id="{AD93CE16-F53B-E70A-7329-AB5D07BD9118}"/>
              </a:ext>
            </a:extLst>
          </p:cNvPr>
          <p:cNvSpPr txBox="1">
            <a:spLocks noChangeArrowheads="1"/>
          </p:cNvSpPr>
          <p:nvPr/>
        </p:nvSpPr>
        <p:spPr bwMode="auto">
          <a:xfrm>
            <a:off x="1785982" y="6400801"/>
            <a:ext cx="4157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l">
              <a:spcBef>
                <a:spcPct val="0"/>
              </a:spcBef>
              <a:buFontTx/>
              <a:buNone/>
            </a:pPr>
            <a:r>
              <a:rPr lang="en-US" altLang="en-US" sz="1200" dirty="0">
                <a:latin typeface="News Gothic" pitchFamily="34" charset="0"/>
              </a:rPr>
              <a:t>Taken from: Dorado-Garcia et al, JAC, 2017 and Mughini-Gras, Lancet Plan Health 2019.</a:t>
            </a:r>
          </a:p>
        </p:txBody>
      </p:sp>
      <p:sp>
        <p:nvSpPr>
          <p:cNvPr id="5" name="Tekstvak 1">
            <a:extLst>
              <a:ext uri="{FF2B5EF4-FFF2-40B4-BE49-F238E27FC236}">
                <a16:creationId xmlns:a16="http://schemas.microsoft.com/office/drawing/2014/main" id="{4C788C57-29CF-1A91-FC9D-020C070B2DC7}"/>
              </a:ext>
            </a:extLst>
          </p:cNvPr>
          <p:cNvSpPr txBox="1"/>
          <p:nvPr/>
        </p:nvSpPr>
        <p:spPr>
          <a:xfrm>
            <a:off x="3808589" y="3505201"/>
            <a:ext cx="6337300" cy="2031325"/>
          </a:xfrm>
          <a:prstGeom prst="rect">
            <a:avLst/>
          </a:prstGeom>
          <a:solidFill>
            <a:schemeClr val="bg1">
              <a:lumMod val="75000"/>
            </a:schemeClr>
          </a:solidFill>
        </p:spPr>
        <p:txBody>
          <a:bodyPr>
            <a:spAutoFit/>
          </a:bodyPr>
          <a:lstStyle/>
          <a:p>
            <a:pPr algn="l">
              <a:defRPr/>
            </a:pPr>
            <a:r>
              <a:rPr lang="nl-NL" dirty="0"/>
              <a:t>For ESBL-producing </a:t>
            </a:r>
            <a:r>
              <a:rPr lang="nl-NL" i="1" dirty="0"/>
              <a:t>E. coli </a:t>
            </a:r>
            <a:r>
              <a:rPr lang="nl-NL" dirty="0"/>
              <a:t>in the Netherlands</a:t>
            </a:r>
            <a:endParaRPr lang="en-US" dirty="0"/>
          </a:p>
          <a:p>
            <a:pPr marL="342900" indent="-342900">
              <a:buFont typeface="Arial" panose="020B0604020202020204" pitchFamily="34" charset="0"/>
              <a:buChar char="•"/>
              <a:defRPr/>
            </a:pPr>
            <a:r>
              <a:rPr lang="en-US" dirty="0"/>
              <a:t>Limited similarity between farm animals and humans in clinical settings or general population</a:t>
            </a:r>
          </a:p>
          <a:p>
            <a:pPr marL="342900" indent="-342900">
              <a:buFont typeface="Arial" panose="020B0604020202020204" pitchFamily="34" charset="0"/>
              <a:buChar char="•"/>
              <a:defRPr/>
            </a:pPr>
            <a:r>
              <a:rPr lang="en-US" dirty="0"/>
              <a:t>Farmers/family members very similar to animal reservoirs (occupational ESBL transmission)</a:t>
            </a:r>
          </a:p>
          <a:p>
            <a:pPr marL="342900" indent="-342900">
              <a:buFont typeface="Arial" panose="020B0604020202020204" pitchFamily="34" charset="0"/>
              <a:buChar char="•"/>
              <a:defRPr/>
            </a:pPr>
            <a:r>
              <a:rPr lang="en-US" dirty="0"/>
              <a:t>Human to human attribution overall highly relevant</a:t>
            </a:r>
          </a:p>
          <a:p>
            <a:pPr marL="342900" indent="-342900">
              <a:buFont typeface="Arial" panose="020B0604020202020204" pitchFamily="34" charset="0"/>
              <a:buChar char="•"/>
              <a:defRPr/>
            </a:pPr>
            <a:r>
              <a:rPr lang="en-US" dirty="0"/>
              <a:t>1/3</a:t>
            </a:r>
            <a:r>
              <a:rPr lang="en-US" baseline="30000" dirty="0"/>
              <a:t>rd</a:t>
            </a:r>
            <a:r>
              <a:rPr lang="en-US" dirty="0"/>
              <a:t> of human ESBL has non-human source</a:t>
            </a:r>
          </a:p>
        </p:txBody>
      </p:sp>
    </p:spTree>
    <p:extLst>
      <p:ext uri="{BB962C8B-B14F-4D97-AF65-F5344CB8AC3E}">
        <p14:creationId xmlns:p14="http://schemas.microsoft.com/office/powerpoint/2010/main" val="140915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07D5F-BA2B-60F7-40DC-4C11EE889258}"/>
              </a:ext>
            </a:extLst>
          </p:cNvPr>
          <p:cNvSpPr>
            <a:spLocks noGrp="1"/>
          </p:cNvSpPr>
          <p:nvPr>
            <p:ph type="title"/>
          </p:nvPr>
        </p:nvSpPr>
        <p:spPr/>
        <p:txBody>
          <a:bodyPr/>
          <a:lstStyle/>
          <a:p>
            <a:r>
              <a:rPr lang="en-US" dirty="0"/>
              <a:t>Correlation of phenotypes and genotypes</a:t>
            </a:r>
          </a:p>
        </p:txBody>
      </p:sp>
      <p:pic>
        <p:nvPicPr>
          <p:cNvPr id="7" name="Picture 6">
            <a:extLst>
              <a:ext uri="{FF2B5EF4-FFF2-40B4-BE49-F238E27FC236}">
                <a16:creationId xmlns:a16="http://schemas.microsoft.com/office/drawing/2014/main" id="{23C05F6A-C47E-2B7C-A1F2-A6FC3F0FEABC}"/>
              </a:ext>
            </a:extLst>
          </p:cNvPr>
          <p:cNvPicPr>
            <a:picLocks noChangeAspect="1"/>
          </p:cNvPicPr>
          <p:nvPr/>
        </p:nvPicPr>
        <p:blipFill>
          <a:blip r:embed="rId2"/>
          <a:stretch>
            <a:fillRect/>
          </a:stretch>
        </p:blipFill>
        <p:spPr>
          <a:xfrm>
            <a:off x="2743200" y="1051130"/>
            <a:ext cx="6759526" cy="4968671"/>
          </a:xfrm>
          <a:prstGeom prst="rect">
            <a:avLst/>
          </a:prstGeom>
        </p:spPr>
      </p:pic>
    </p:spTree>
    <p:extLst>
      <p:ext uri="{BB962C8B-B14F-4D97-AF65-F5344CB8AC3E}">
        <p14:creationId xmlns:p14="http://schemas.microsoft.com/office/powerpoint/2010/main" val="3488677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69C8E-4FF1-BB36-0635-9C08106BFC7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56A7D06-B68E-2DB2-5F21-AF55BD7BA25C}"/>
              </a:ext>
            </a:extLst>
          </p:cNvPr>
          <p:cNvSpPr txBox="1"/>
          <p:nvPr/>
        </p:nvSpPr>
        <p:spPr>
          <a:xfrm>
            <a:off x="1221559" y="810153"/>
            <a:ext cx="9935967" cy="902876"/>
          </a:xfrm>
          <a:prstGeom prst="rect">
            <a:avLst/>
          </a:prstGeom>
        </p:spPr>
        <p:txBody>
          <a:bodyPr wrap="square" lIns="0" tIns="0" rIns="0" bIns="0" rtlCol="0" anchor="t">
            <a:spAutoFit/>
          </a:bodyPr>
          <a:lstStyle/>
          <a:p>
            <a:r>
              <a:rPr lang="en-US" sz="5867" dirty="0">
                <a:solidFill>
                  <a:srgbClr val="000066"/>
                </a:solidFill>
                <a:latin typeface="Atkinson Hyperlegible" pitchFamily="2" charset="0"/>
              </a:rPr>
              <a:t>BacLink</a:t>
            </a:r>
          </a:p>
        </p:txBody>
      </p:sp>
      <p:grpSp>
        <p:nvGrpSpPr>
          <p:cNvPr id="9" name="Group 8">
            <a:extLst>
              <a:ext uri="{FF2B5EF4-FFF2-40B4-BE49-F238E27FC236}">
                <a16:creationId xmlns:a16="http://schemas.microsoft.com/office/drawing/2014/main" id="{85A547CF-E4F0-4B95-F017-6B9565EDECF9}"/>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7B0E8585-BF72-160C-E7AA-17AA152442D4}"/>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11" name="TextBox 13">
              <a:extLst>
                <a:ext uri="{FF2B5EF4-FFF2-40B4-BE49-F238E27FC236}">
                  <a16:creationId xmlns:a16="http://schemas.microsoft.com/office/drawing/2014/main" id="{A70FA354-C880-55E7-3B5A-A851A35487EC}"/>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spTree>
    <p:extLst>
      <p:ext uri="{BB962C8B-B14F-4D97-AF65-F5344CB8AC3E}">
        <p14:creationId xmlns:p14="http://schemas.microsoft.com/office/powerpoint/2010/main" val="4245562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A4CE9-0F4C-26BA-6FC6-73B113D721B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E2D799F-537D-82AA-5A67-3C0A703142DE}"/>
              </a:ext>
            </a:extLst>
          </p:cNvPr>
          <p:cNvSpPr txBox="1"/>
          <p:nvPr/>
        </p:nvSpPr>
        <p:spPr>
          <a:xfrm>
            <a:off x="918575" y="346066"/>
            <a:ext cx="10682066" cy="551433"/>
          </a:xfrm>
          <a:prstGeom prst="rect">
            <a:avLst/>
          </a:prstGeom>
        </p:spPr>
        <p:txBody>
          <a:bodyPr lIns="0" tIns="0" rIns="0" bIns="0" rtlCol="0" anchor="t">
            <a:spAutoFit/>
          </a:bodyPr>
          <a:lstStyle/>
          <a:p>
            <a:pPr>
              <a:lnSpc>
                <a:spcPts val="4320"/>
              </a:lnSpc>
            </a:pPr>
            <a:r>
              <a:rPr lang="en-US" sz="3600" dirty="0">
                <a:solidFill>
                  <a:srgbClr val="000066"/>
                </a:solidFill>
                <a:latin typeface="Atkinson Hyperlegible" pitchFamily="2" charset="0"/>
              </a:rPr>
              <a:t>Laboratory data management systems</a:t>
            </a:r>
          </a:p>
        </p:txBody>
      </p:sp>
      <p:sp>
        <p:nvSpPr>
          <p:cNvPr id="4" name="TextBox 4">
            <a:extLst>
              <a:ext uri="{FF2B5EF4-FFF2-40B4-BE49-F238E27FC236}">
                <a16:creationId xmlns:a16="http://schemas.microsoft.com/office/drawing/2014/main" id="{56290725-79CF-F8EC-1504-3F1A447430F2}"/>
              </a:ext>
            </a:extLst>
          </p:cNvPr>
          <p:cNvSpPr txBox="1"/>
          <p:nvPr/>
        </p:nvSpPr>
        <p:spPr>
          <a:xfrm>
            <a:off x="931350" y="921322"/>
            <a:ext cx="11131087" cy="6137065"/>
          </a:xfrm>
          <a:prstGeom prst="rect">
            <a:avLst/>
          </a:prstGeom>
        </p:spPr>
        <p:txBody>
          <a:bodyPr lIns="0" tIns="0" rIns="0" bIns="0" rtlCol="0" anchor="t">
            <a:spAutoFit/>
          </a:bodyPr>
          <a:lstStyle/>
          <a:p>
            <a:pPr>
              <a:lnSpc>
                <a:spcPts val="2992"/>
              </a:lnSpc>
            </a:pPr>
            <a:r>
              <a:rPr lang="en-US" sz="2493" dirty="0">
                <a:solidFill>
                  <a:srgbClr val="000066"/>
                </a:solidFill>
                <a:latin typeface="Atkinson Hyperlegible" pitchFamily="2" charset="0"/>
              </a:rPr>
              <a:t>Many laboratories in the world continue to rely on paper notebooks to management their microbiology test results.  For these laboratories, WHONET could be a very appropriate system for clinical reporting and data analysis.</a:t>
            </a:r>
          </a:p>
          <a:p>
            <a:pPr marL="284163" lvl="1" indent="-107950">
              <a:lnSpc>
                <a:spcPts val="2992"/>
              </a:lnSpc>
              <a:buFont typeface="Arial" panose="020B0604020202020204" pitchFamily="34" charset="0"/>
              <a:buChar char="•"/>
            </a:pPr>
            <a:r>
              <a:rPr lang="en-US" sz="2400" dirty="0">
                <a:solidFill>
                  <a:srgbClr val="000066"/>
                </a:solidFill>
                <a:latin typeface="Atkinson Hyperlegible" pitchFamily="2" charset="0"/>
              </a:rPr>
              <a:t> </a:t>
            </a:r>
            <a:r>
              <a:rPr lang="en-US" sz="2000" dirty="0">
                <a:solidFill>
                  <a:srgbClr val="000066"/>
                </a:solidFill>
                <a:latin typeface="Atkinson Hyperlegible" pitchFamily="2" charset="0"/>
              </a:rPr>
              <a:t>However, BacLink is not needed since there is no local IT system</a:t>
            </a:r>
          </a:p>
          <a:p>
            <a:pPr>
              <a:lnSpc>
                <a:spcPts val="2992"/>
              </a:lnSpc>
            </a:pPr>
            <a:endParaRPr lang="en-US" sz="2493" dirty="0">
              <a:solidFill>
                <a:srgbClr val="000066"/>
              </a:solidFill>
              <a:latin typeface="Atkinson Hyperlegible" pitchFamily="2" charset="0"/>
            </a:endParaRPr>
          </a:p>
          <a:p>
            <a:pPr>
              <a:lnSpc>
                <a:spcPts val="2992"/>
              </a:lnSpc>
            </a:pPr>
            <a:r>
              <a:rPr lang="en-US" sz="2493" dirty="0">
                <a:solidFill>
                  <a:srgbClr val="000066"/>
                </a:solidFill>
                <a:latin typeface="Atkinson Hyperlegible" pitchFamily="2" charset="0"/>
              </a:rPr>
              <a:t>Most laboratories do have some data system in place: </a:t>
            </a:r>
          </a:p>
          <a:p>
            <a:pPr marL="243725" lvl="1" indent="-121863">
              <a:lnSpc>
                <a:spcPts val="2272"/>
              </a:lnSpc>
              <a:buFont typeface="Arial"/>
              <a:buChar char="•"/>
            </a:pPr>
            <a:r>
              <a:rPr lang="en-US" sz="1893" dirty="0">
                <a:solidFill>
                  <a:srgbClr val="000066"/>
                </a:solidFill>
                <a:latin typeface="Atkinson Hyperlegible" pitchFamily="2" charset="0"/>
              </a:rPr>
              <a:t>Very simple desktop applications, such as Microsoft Excel.  This is common in low-resource settings.  It is also common for special research projects and protocols.</a:t>
            </a:r>
          </a:p>
          <a:p>
            <a:pPr marL="243725" lvl="1" indent="-121863">
              <a:lnSpc>
                <a:spcPts val="2272"/>
              </a:lnSpc>
              <a:buFont typeface="Arial"/>
              <a:buChar char="•"/>
            </a:pPr>
            <a:r>
              <a:rPr lang="en-US" sz="1893" dirty="0">
                <a:solidFill>
                  <a:srgbClr val="000066"/>
                </a:solidFill>
                <a:latin typeface="Atkinson Hyperlegible" pitchFamily="2" charset="0"/>
              </a:rPr>
              <a:t>Laboratory instruments</a:t>
            </a:r>
          </a:p>
          <a:p>
            <a:pPr marL="700925" lvl="2" indent="-121863">
              <a:lnSpc>
                <a:spcPts val="2272"/>
              </a:lnSpc>
              <a:buFont typeface="Arial"/>
              <a:buChar char="•"/>
            </a:pPr>
            <a:r>
              <a:rPr lang="en-US" sz="1893" dirty="0">
                <a:solidFill>
                  <a:srgbClr val="000066"/>
                </a:solidFill>
                <a:latin typeface="Atkinson Hyperlegible" pitchFamily="2" charset="0"/>
              </a:rPr>
              <a:t>MIC instruments:  Vitek, BD Phoenix, MicroScan, Sensitire, etc.</a:t>
            </a:r>
          </a:p>
          <a:p>
            <a:pPr marL="700925" lvl="2" indent="-121863">
              <a:lnSpc>
                <a:spcPts val="2272"/>
              </a:lnSpc>
              <a:buFont typeface="Arial"/>
              <a:buChar char="•"/>
            </a:pPr>
            <a:r>
              <a:rPr lang="en-US" sz="1893" dirty="0">
                <a:solidFill>
                  <a:srgbClr val="000066"/>
                </a:solidFill>
                <a:latin typeface="Atkinson Hyperlegible" pitchFamily="2" charset="0"/>
              </a:rPr>
              <a:t>Disk diffusion camera systems (some of which can also read MIC plates):  SIRScan, Biomic, etc.</a:t>
            </a:r>
          </a:p>
          <a:p>
            <a:pPr marL="243725" lvl="1" indent="-121863">
              <a:lnSpc>
                <a:spcPts val="2272"/>
              </a:lnSpc>
              <a:buFont typeface="Arial"/>
              <a:buChar char="•"/>
            </a:pPr>
            <a:r>
              <a:rPr lang="en-US" sz="1893" dirty="0">
                <a:solidFill>
                  <a:srgbClr val="000066"/>
                </a:solidFill>
                <a:latin typeface="Atkinson Hyperlegible" pitchFamily="2" charset="0"/>
              </a:rPr>
              <a:t>Laboratory Information Systems</a:t>
            </a:r>
          </a:p>
          <a:p>
            <a:pPr marL="700925" lvl="2" indent="-121863">
              <a:lnSpc>
                <a:spcPts val="2272"/>
              </a:lnSpc>
              <a:buFont typeface="Arial"/>
              <a:buChar char="•"/>
            </a:pPr>
            <a:r>
              <a:rPr lang="en-US" sz="1893" dirty="0">
                <a:solidFill>
                  <a:srgbClr val="000066"/>
                </a:solidFill>
                <a:latin typeface="Atkinson Hyperlegible" pitchFamily="2" charset="0"/>
              </a:rPr>
              <a:t>Locally developed versus national versus international</a:t>
            </a:r>
          </a:p>
          <a:p>
            <a:pPr marL="700925" lvl="2" indent="-121863">
              <a:lnSpc>
                <a:spcPts val="2272"/>
              </a:lnSpc>
              <a:buFont typeface="Arial"/>
              <a:buChar char="•"/>
            </a:pPr>
            <a:r>
              <a:rPr lang="en-US" sz="1893" dirty="0">
                <a:solidFill>
                  <a:srgbClr val="000066"/>
                </a:solidFill>
                <a:latin typeface="Atkinson Hyperlegible" pitchFamily="2" charset="0"/>
              </a:rPr>
              <a:t>Free versus commercial</a:t>
            </a:r>
          </a:p>
          <a:p>
            <a:pPr marL="700925" lvl="2" indent="-121863">
              <a:lnSpc>
                <a:spcPts val="2272"/>
              </a:lnSpc>
              <a:buFont typeface="Arial"/>
              <a:buChar char="•"/>
            </a:pPr>
            <a:r>
              <a:rPr lang="en-US" sz="1893" dirty="0">
                <a:solidFill>
                  <a:srgbClr val="000066"/>
                </a:solidFill>
                <a:latin typeface="Atkinson Hyperlegible" pitchFamily="2" charset="0"/>
              </a:rPr>
              <a:t>Some systems only cover microbiology test results, while others also support other clinical laboratory areas, such as blood bank, hematology, and biochemistry</a:t>
            </a:r>
          </a:p>
          <a:p>
            <a:pPr marL="700925" lvl="2" indent="-121863">
              <a:lnSpc>
                <a:spcPts val="2272"/>
              </a:lnSpc>
              <a:buFont typeface="Arial"/>
              <a:buChar char="•"/>
            </a:pPr>
            <a:endParaRPr lang="en-US" sz="1893" dirty="0">
              <a:solidFill>
                <a:srgbClr val="000066"/>
              </a:solidFill>
              <a:latin typeface="Atkinson Hyperlegible" pitchFamily="2" charset="0"/>
            </a:endParaRPr>
          </a:p>
          <a:p>
            <a:pPr marL="700925" lvl="2" indent="-121863">
              <a:lnSpc>
                <a:spcPts val="2272"/>
              </a:lnSpc>
              <a:buFont typeface="Arial"/>
              <a:buChar char="•"/>
            </a:pPr>
            <a:endParaRPr lang="en-US" sz="1893" dirty="0">
              <a:solidFill>
                <a:srgbClr val="000066"/>
              </a:solidFill>
              <a:latin typeface="Atkinson Hyperlegible" pitchFamily="2" charset="0"/>
            </a:endParaRPr>
          </a:p>
          <a:p>
            <a:pPr marL="700925" lvl="2" indent="-121863">
              <a:lnSpc>
                <a:spcPts val="2272"/>
              </a:lnSpc>
              <a:buFont typeface="Arial"/>
              <a:buChar char="•"/>
            </a:pPr>
            <a:endParaRPr lang="en-US" sz="1893" dirty="0">
              <a:solidFill>
                <a:srgbClr val="000066"/>
              </a:solidFill>
              <a:latin typeface="Atkinson Hyperlegible" pitchFamily="2" charset="0"/>
            </a:endParaRPr>
          </a:p>
        </p:txBody>
      </p:sp>
      <p:grpSp>
        <p:nvGrpSpPr>
          <p:cNvPr id="8" name="Group 7">
            <a:extLst>
              <a:ext uri="{FF2B5EF4-FFF2-40B4-BE49-F238E27FC236}">
                <a16:creationId xmlns:a16="http://schemas.microsoft.com/office/drawing/2014/main" id="{03EF7321-BD14-1928-1971-CF2E1C551ED5}"/>
              </a:ext>
            </a:extLst>
          </p:cNvPr>
          <p:cNvGrpSpPr/>
          <p:nvPr/>
        </p:nvGrpSpPr>
        <p:grpSpPr>
          <a:xfrm>
            <a:off x="73629" y="72784"/>
            <a:ext cx="588108" cy="596974"/>
            <a:chOff x="97692" y="88826"/>
            <a:chExt cx="588108" cy="596974"/>
          </a:xfrm>
        </p:grpSpPr>
        <p:sp>
          <p:nvSpPr>
            <p:cNvPr id="9" name="Freeform 4">
              <a:extLst>
                <a:ext uri="{FF2B5EF4-FFF2-40B4-BE49-F238E27FC236}">
                  <a16:creationId xmlns:a16="http://schemas.microsoft.com/office/drawing/2014/main" id="{A8AA384B-4433-FE03-2D8A-9A7573BBDCD5}"/>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10" name="TextBox 13">
              <a:extLst>
                <a:ext uri="{FF2B5EF4-FFF2-40B4-BE49-F238E27FC236}">
                  <a16:creationId xmlns:a16="http://schemas.microsoft.com/office/drawing/2014/main" id="{DB2ED363-C770-6A1C-EDAE-58D622C09E79}"/>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1" name="Group 10">
            <a:extLst>
              <a:ext uri="{FF2B5EF4-FFF2-40B4-BE49-F238E27FC236}">
                <a16:creationId xmlns:a16="http://schemas.microsoft.com/office/drawing/2014/main" id="{040C5536-E6EE-ADDD-94CB-01C3410DF620}"/>
              </a:ext>
            </a:extLst>
          </p:cNvPr>
          <p:cNvGrpSpPr/>
          <p:nvPr/>
        </p:nvGrpSpPr>
        <p:grpSpPr>
          <a:xfrm>
            <a:off x="37531" y="522706"/>
            <a:ext cx="686587" cy="985056"/>
            <a:chOff x="2330260" y="1769955"/>
            <a:chExt cx="1029881" cy="1477583"/>
          </a:xfrm>
        </p:grpSpPr>
        <p:sp>
          <p:nvSpPr>
            <p:cNvPr id="14" name="Freeform 7">
              <a:extLst>
                <a:ext uri="{FF2B5EF4-FFF2-40B4-BE49-F238E27FC236}">
                  <a16:creationId xmlns:a16="http://schemas.microsoft.com/office/drawing/2014/main" id="{1770B45D-C1B6-2945-C598-C747A18E55FE}"/>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latin typeface="Atkinson Hyperlegible" pitchFamily="2" charset="0"/>
              </a:endParaRPr>
            </a:p>
          </p:txBody>
        </p:sp>
        <p:sp>
          <p:nvSpPr>
            <p:cNvPr id="15" name="TextBox 10">
              <a:extLst>
                <a:ext uri="{FF2B5EF4-FFF2-40B4-BE49-F238E27FC236}">
                  <a16:creationId xmlns:a16="http://schemas.microsoft.com/office/drawing/2014/main" id="{E8356A92-09E2-A670-AF15-0CE200980220}"/>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extLst>
      <p:ext uri="{BB962C8B-B14F-4D97-AF65-F5344CB8AC3E}">
        <p14:creationId xmlns:p14="http://schemas.microsoft.com/office/powerpoint/2010/main" val="1843326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88361" y="763652"/>
            <a:ext cx="10197259" cy="1120371"/>
          </a:xfrm>
          <a:prstGeom prst="rect">
            <a:avLst/>
          </a:prstGeom>
        </p:spPr>
        <p:txBody>
          <a:bodyPr wrap="square" lIns="0" tIns="0" rIns="0" bIns="0" rtlCol="0" anchor="t">
            <a:spAutoFit/>
          </a:bodyPr>
          <a:lstStyle/>
          <a:p>
            <a:pPr lvl="2">
              <a:lnSpc>
                <a:spcPts val="2992"/>
              </a:lnSpc>
            </a:pPr>
            <a:endParaRPr lang="en-US" dirty="0">
              <a:solidFill>
                <a:srgbClr val="000066"/>
              </a:solidFill>
              <a:latin typeface="Atkinson Hyperlegible" pitchFamily="2" charset="0"/>
            </a:endParaRPr>
          </a:p>
          <a:p>
            <a:pPr marL="1257300" lvl="2" indent="-342900">
              <a:lnSpc>
                <a:spcPts val="2992"/>
              </a:lnSpc>
              <a:buFont typeface="Arial" panose="020B0604020202020204" pitchFamily="34" charset="0"/>
              <a:buChar char="•"/>
            </a:pPr>
            <a:endParaRPr lang="en-US" sz="1893" dirty="0">
              <a:solidFill>
                <a:srgbClr val="000066"/>
              </a:solidFill>
              <a:latin typeface="Atkinson Hyperlegible" pitchFamily="2" charset="0"/>
            </a:endParaRPr>
          </a:p>
          <a:p>
            <a:pPr>
              <a:lnSpc>
                <a:spcPts val="2879"/>
              </a:lnSpc>
            </a:pPr>
            <a:endParaRPr lang="en-US" sz="2000" dirty="0">
              <a:solidFill>
                <a:srgbClr val="000066"/>
              </a:solidFill>
              <a:latin typeface="Atkinson Hyperlegible" pitchFamily="2" charset="0"/>
            </a:endParaRPr>
          </a:p>
        </p:txBody>
      </p:sp>
      <p:sp>
        <p:nvSpPr>
          <p:cNvPr id="3" name="TextBox 3"/>
          <p:cNvSpPr txBox="1"/>
          <p:nvPr/>
        </p:nvSpPr>
        <p:spPr>
          <a:xfrm>
            <a:off x="1017772" y="-35673"/>
            <a:ext cx="8439150" cy="551433"/>
          </a:xfrm>
          <a:prstGeom prst="rect">
            <a:avLst/>
          </a:prstGeom>
        </p:spPr>
        <p:txBody>
          <a:bodyPr lIns="0" tIns="0" rIns="0" bIns="0" rtlCol="0" anchor="t">
            <a:spAutoFit/>
          </a:bodyPr>
          <a:lstStyle/>
          <a:p>
            <a:pPr>
              <a:lnSpc>
                <a:spcPts val="4320"/>
              </a:lnSpc>
            </a:pPr>
            <a:r>
              <a:rPr lang="en-US" sz="3600" dirty="0">
                <a:solidFill>
                  <a:srgbClr val="000066"/>
                </a:solidFill>
                <a:latin typeface="Atkinson Hyperlegible" pitchFamily="2" charset="0"/>
              </a:rPr>
              <a:t>The purpose of BacLink</a:t>
            </a:r>
          </a:p>
        </p:txBody>
      </p:sp>
      <p:sp>
        <p:nvSpPr>
          <p:cNvPr id="4" name="TextBox 4"/>
          <p:cNvSpPr txBox="1"/>
          <p:nvPr/>
        </p:nvSpPr>
        <p:spPr>
          <a:xfrm>
            <a:off x="1088361" y="837884"/>
            <a:ext cx="10333616" cy="4456092"/>
          </a:xfrm>
          <a:prstGeom prst="rect">
            <a:avLst/>
          </a:prstGeom>
        </p:spPr>
        <p:txBody>
          <a:bodyPr wrap="square" lIns="0" tIns="0" rIns="0" bIns="0" rtlCol="0" anchor="t">
            <a:spAutoFit/>
          </a:bodyPr>
          <a:lstStyle/>
          <a:p>
            <a:pPr>
              <a:lnSpc>
                <a:spcPts val="2879"/>
              </a:lnSpc>
            </a:pPr>
            <a:r>
              <a:rPr lang="en-US" sz="2000" dirty="0">
                <a:solidFill>
                  <a:srgbClr val="000066"/>
                </a:solidFill>
                <a:latin typeface="Atkinson Hyperlegible" pitchFamily="2" charset="0"/>
              </a:rPr>
              <a:t>Situation:  Laboratories around the world have diverse systems that serve important functions for day-to-day laboratory, clinical reporting, medical archives, and billing.  However, these systems are incompatible and usually have minimal capabilities for data analysis and public health reporting.</a:t>
            </a:r>
          </a:p>
          <a:p>
            <a:pPr>
              <a:lnSpc>
                <a:spcPts val="2879"/>
              </a:lnSpc>
            </a:pPr>
            <a:endParaRPr lang="en-US" sz="2000" dirty="0">
              <a:solidFill>
                <a:srgbClr val="000066"/>
              </a:solidFill>
              <a:latin typeface="Atkinson Hyperlegible" pitchFamily="2" charset="0"/>
            </a:endParaRPr>
          </a:p>
          <a:p>
            <a:pPr>
              <a:lnSpc>
                <a:spcPts val="2879"/>
              </a:lnSpc>
            </a:pPr>
            <a:r>
              <a:rPr lang="en-US" sz="2000" dirty="0">
                <a:solidFill>
                  <a:srgbClr val="000066"/>
                </a:solidFill>
                <a:latin typeface="Atkinson Hyperlegible" pitchFamily="2" charset="0"/>
              </a:rPr>
              <a:t>Opportunity:  Staff have taken the time and effort to computerize laboratory results on a daily basis. If we can extract these data into compatible systems, we have the basis of a low-cost, sustainable, real-time system for surveillance, alerts, and action.</a:t>
            </a:r>
          </a:p>
          <a:p>
            <a:pPr>
              <a:lnSpc>
                <a:spcPts val="2879"/>
              </a:lnSpc>
            </a:pPr>
            <a:endParaRPr lang="en-US" sz="2000" dirty="0">
              <a:solidFill>
                <a:srgbClr val="000066"/>
              </a:solidFill>
              <a:latin typeface="Atkinson Hyperlegible" pitchFamily="2" charset="0"/>
            </a:endParaRPr>
          </a:p>
          <a:p>
            <a:pPr>
              <a:lnSpc>
                <a:spcPts val="2879"/>
              </a:lnSpc>
            </a:pPr>
            <a:r>
              <a:rPr lang="en-US" sz="2000" dirty="0">
                <a:solidFill>
                  <a:srgbClr val="000066"/>
                </a:solidFill>
                <a:latin typeface="Atkinson Hyperlegible" pitchFamily="2" charset="0"/>
              </a:rPr>
              <a:t>Purpose of BacLink – Transformation of data exported from diverse existing and incompatible systems into standardized WHONET files for purposes of analysis, sharing, and public health reporting.</a:t>
            </a:r>
          </a:p>
        </p:txBody>
      </p:sp>
      <p:sp>
        <p:nvSpPr>
          <p:cNvPr id="10" name="TextBox 10"/>
          <p:cNvSpPr txBox="1"/>
          <p:nvPr/>
        </p:nvSpPr>
        <p:spPr>
          <a:xfrm>
            <a:off x="5245764" y="5506717"/>
            <a:ext cx="1657350" cy="367408"/>
          </a:xfrm>
          <a:prstGeom prst="rect">
            <a:avLst/>
          </a:prstGeom>
        </p:spPr>
        <p:txBody>
          <a:bodyPr lIns="0" tIns="0" rIns="0" bIns="0" rtlCol="0" anchor="t">
            <a:spAutoFit/>
          </a:bodyPr>
          <a:lstStyle/>
          <a:p>
            <a:pPr>
              <a:lnSpc>
                <a:spcPts val="2879"/>
              </a:lnSpc>
            </a:pPr>
            <a:r>
              <a:rPr lang="en-US" sz="2399" dirty="0">
                <a:solidFill>
                  <a:srgbClr val="000066"/>
                </a:solidFill>
                <a:latin typeface="Atkinson Hyperlegible" pitchFamily="2" charset="0"/>
              </a:rPr>
              <a:t> BacLink</a:t>
            </a:r>
          </a:p>
        </p:txBody>
      </p:sp>
      <p:grpSp>
        <p:nvGrpSpPr>
          <p:cNvPr id="21" name="Group 20">
            <a:extLst>
              <a:ext uri="{FF2B5EF4-FFF2-40B4-BE49-F238E27FC236}">
                <a16:creationId xmlns:a16="http://schemas.microsoft.com/office/drawing/2014/main" id="{8F6A2328-77CB-D9DE-5275-D7DD793E3F56}"/>
              </a:ext>
            </a:extLst>
          </p:cNvPr>
          <p:cNvGrpSpPr/>
          <p:nvPr/>
        </p:nvGrpSpPr>
        <p:grpSpPr>
          <a:xfrm>
            <a:off x="73629" y="72784"/>
            <a:ext cx="588108" cy="596974"/>
            <a:chOff x="97692" y="88826"/>
            <a:chExt cx="588108" cy="596974"/>
          </a:xfrm>
        </p:grpSpPr>
        <p:sp>
          <p:nvSpPr>
            <p:cNvPr id="22" name="Freeform 4">
              <a:extLst>
                <a:ext uri="{FF2B5EF4-FFF2-40B4-BE49-F238E27FC236}">
                  <a16:creationId xmlns:a16="http://schemas.microsoft.com/office/drawing/2014/main" id="{0EA77049-4E48-8FA8-393B-B4191FB2DA1C}"/>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23" name="TextBox 13">
              <a:extLst>
                <a:ext uri="{FF2B5EF4-FFF2-40B4-BE49-F238E27FC236}">
                  <a16:creationId xmlns:a16="http://schemas.microsoft.com/office/drawing/2014/main" id="{7BCA19E8-01E6-FBCC-45BA-D31835F564DC}"/>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24" name="Group 23">
            <a:extLst>
              <a:ext uri="{FF2B5EF4-FFF2-40B4-BE49-F238E27FC236}">
                <a16:creationId xmlns:a16="http://schemas.microsoft.com/office/drawing/2014/main" id="{40EE3FB2-4366-C6C7-90A9-CE29D13CF2E8}"/>
              </a:ext>
            </a:extLst>
          </p:cNvPr>
          <p:cNvGrpSpPr/>
          <p:nvPr/>
        </p:nvGrpSpPr>
        <p:grpSpPr>
          <a:xfrm>
            <a:off x="37531" y="522706"/>
            <a:ext cx="686587" cy="985056"/>
            <a:chOff x="2330260" y="1769955"/>
            <a:chExt cx="1029881" cy="1477583"/>
          </a:xfrm>
        </p:grpSpPr>
        <p:sp>
          <p:nvSpPr>
            <p:cNvPr id="25" name="Freeform 7">
              <a:extLst>
                <a:ext uri="{FF2B5EF4-FFF2-40B4-BE49-F238E27FC236}">
                  <a16:creationId xmlns:a16="http://schemas.microsoft.com/office/drawing/2014/main" id="{14191448-DF56-B295-80CB-55DC5E413787}"/>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latin typeface="Atkinson Hyperlegible" pitchFamily="2" charset="0"/>
              </a:endParaRPr>
            </a:p>
          </p:txBody>
        </p:sp>
        <p:sp>
          <p:nvSpPr>
            <p:cNvPr id="26" name="TextBox 10">
              <a:extLst>
                <a:ext uri="{FF2B5EF4-FFF2-40B4-BE49-F238E27FC236}">
                  <a16:creationId xmlns:a16="http://schemas.microsoft.com/office/drawing/2014/main" id="{F5595197-6C51-D0E3-EBF7-4167D37CA65A}"/>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grpSp>
        <p:nvGrpSpPr>
          <p:cNvPr id="17" name="Group 16">
            <a:extLst>
              <a:ext uri="{FF2B5EF4-FFF2-40B4-BE49-F238E27FC236}">
                <a16:creationId xmlns:a16="http://schemas.microsoft.com/office/drawing/2014/main" id="{6DAFA707-AE4A-A9AC-711B-C0F5D9B45B66}"/>
              </a:ext>
            </a:extLst>
          </p:cNvPr>
          <p:cNvGrpSpPr/>
          <p:nvPr/>
        </p:nvGrpSpPr>
        <p:grpSpPr>
          <a:xfrm>
            <a:off x="1296902" y="5269424"/>
            <a:ext cx="9734085" cy="1489209"/>
            <a:chOff x="1296902" y="5269424"/>
            <a:chExt cx="9734085" cy="1489209"/>
          </a:xfrm>
        </p:grpSpPr>
        <p:grpSp>
          <p:nvGrpSpPr>
            <p:cNvPr id="5" name="Group 4">
              <a:extLst>
                <a:ext uri="{FF2B5EF4-FFF2-40B4-BE49-F238E27FC236}">
                  <a16:creationId xmlns:a16="http://schemas.microsoft.com/office/drawing/2014/main" id="{4EE77D0B-481B-A1BB-0B0A-02C65996DA8C}"/>
                </a:ext>
              </a:extLst>
            </p:cNvPr>
            <p:cNvGrpSpPr/>
            <p:nvPr/>
          </p:nvGrpSpPr>
          <p:grpSpPr>
            <a:xfrm>
              <a:off x="1296902" y="5269424"/>
              <a:ext cx="9734085" cy="1489209"/>
              <a:chOff x="1296902" y="4324544"/>
              <a:chExt cx="9734085" cy="1489209"/>
            </a:xfrm>
          </p:grpSpPr>
          <p:sp>
            <p:nvSpPr>
              <p:cNvPr id="7" name="Freeform 7"/>
              <p:cNvSpPr/>
              <p:nvPr/>
            </p:nvSpPr>
            <p:spPr>
              <a:xfrm>
                <a:off x="4870794" y="4945880"/>
                <a:ext cx="2230814" cy="270748"/>
              </a:xfrm>
              <a:custGeom>
                <a:avLst/>
                <a:gdLst/>
                <a:ahLst/>
                <a:cxnLst/>
                <a:rect l="l" t="t" r="r" b="b"/>
                <a:pathLst>
                  <a:path w="3172714" h="385064">
                    <a:moveTo>
                      <a:pt x="0" y="96266"/>
                    </a:moveTo>
                    <a:lnTo>
                      <a:pt x="2888361" y="96266"/>
                    </a:lnTo>
                    <a:lnTo>
                      <a:pt x="2888361" y="0"/>
                    </a:lnTo>
                    <a:lnTo>
                      <a:pt x="3172714" y="192532"/>
                    </a:lnTo>
                    <a:lnTo>
                      <a:pt x="2888361" y="385064"/>
                    </a:lnTo>
                    <a:lnTo>
                      <a:pt x="2888361" y="288798"/>
                    </a:lnTo>
                    <a:lnTo>
                      <a:pt x="0" y="288798"/>
                    </a:lnTo>
                    <a:close/>
                  </a:path>
                </a:pathLst>
              </a:custGeom>
              <a:solidFill>
                <a:srgbClr val="00CC99"/>
              </a:solidFill>
            </p:spPr>
            <p:txBody>
              <a:bodyPr/>
              <a:lstStyle/>
              <a:p>
                <a:endParaRPr lang="en-US" sz="1200" dirty="0">
                  <a:latin typeface="Atkinson Hyperlegible" pitchFamily="2" charset="0"/>
                </a:endParaRPr>
              </a:p>
            </p:txBody>
          </p:sp>
          <p:sp>
            <p:nvSpPr>
              <p:cNvPr id="11" name="TextBox 11"/>
              <p:cNvSpPr txBox="1"/>
              <p:nvPr/>
            </p:nvSpPr>
            <p:spPr>
              <a:xfrm>
                <a:off x="1296902" y="5505976"/>
                <a:ext cx="3333750" cy="307777"/>
              </a:xfrm>
              <a:prstGeom prst="rect">
                <a:avLst/>
              </a:prstGeom>
            </p:spPr>
            <p:txBody>
              <a:bodyPr lIns="0" tIns="0" rIns="0" bIns="0" rtlCol="0" anchor="t">
                <a:spAutoFit/>
              </a:bodyPr>
              <a:lstStyle/>
              <a:p>
                <a:pPr>
                  <a:lnSpc>
                    <a:spcPts val="2400"/>
                  </a:lnSpc>
                </a:pPr>
                <a:r>
                  <a:rPr lang="en-US" sz="2000" dirty="0">
                    <a:solidFill>
                      <a:srgbClr val="000066"/>
                    </a:solidFill>
                    <a:latin typeface="Atkinson Hyperlegible" pitchFamily="2" charset="0"/>
                  </a:rPr>
                  <a:t>Incompatible local systems</a:t>
                </a:r>
              </a:p>
            </p:txBody>
          </p:sp>
          <p:sp>
            <p:nvSpPr>
              <p:cNvPr id="12" name="TextBox 12"/>
              <p:cNvSpPr txBox="1"/>
              <p:nvPr/>
            </p:nvSpPr>
            <p:spPr>
              <a:xfrm>
                <a:off x="7697237" y="5501690"/>
                <a:ext cx="3333750" cy="307777"/>
              </a:xfrm>
              <a:prstGeom prst="rect">
                <a:avLst/>
              </a:prstGeom>
            </p:spPr>
            <p:txBody>
              <a:bodyPr lIns="0" tIns="0" rIns="0" bIns="0" rtlCol="0" anchor="t">
                <a:spAutoFit/>
              </a:bodyPr>
              <a:lstStyle/>
              <a:p>
                <a:pPr>
                  <a:lnSpc>
                    <a:spcPts val="2400"/>
                  </a:lnSpc>
                </a:pPr>
                <a:r>
                  <a:rPr lang="en-US" sz="2000" dirty="0">
                    <a:solidFill>
                      <a:srgbClr val="000066"/>
                    </a:solidFill>
                    <a:latin typeface="Atkinson Hyperlegible" pitchFamily="2" charset="0"/>
                  </a:rPr>
                  <a:t>Standard WHONET files</a:t>
                </a:r>
              </a:p>
            </p:txBody>
          </p:sp>
          <p:pic>
            <p:nvPicPr>
              <p:cNvPr id="13" name="Picture 9">
                <a:extLst>
                  <a:ext uri="{FF2B5EF4-FFF2-40B4-BE49-F238E27FC236}">
                    <a16:creationId xmlns:a16="http://schemas.microsoft.com/office/drawing/2014/main" id="{6E2CBEF8-EADC-B233-7F8F-D64A020138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6651" y="4324544"/>
                <a:ext cx="848291" cy="7139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a:extLst>
                  <a:ext uri="{FF2B5EF4-FFF2-40B4-BE49-F238E27FC236}">
                    <a16:creationId xmlns:a16="http://schemas.microsoft.com/office/drawing/2014/main" id="{B960BD96-84A0-7139-9847-6409D6F187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9913" y="4744342"/>
                <a:ext cx="848291" cy="7139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a:extLst>
                  <a:ext uri="{FF2B5EF4-FFF2-40B4-BE49-F238E27FC236}">
                    <a16:creationId xmlns:a16="http://schemas.microsoft.com/office/drawing/2014/main" id="{B186686A-7794-8264-EF4E-74D71832F1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1474" y="4868372"/>
                <a:ext cx="848291" cy="713978"/>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a:extLst>
                <a:ext uri="{FF2B5EF4-FFF2-40B4-BE49-F238E27FC236}">
                  <a16:creationId xmlns:a16="http://schemas.microsoft.com/office/drawing/2014/main" id="{691E77A2-7A78-FA6C-023E-539E4F2ECB91}"/>
                </a:ext>
              </a:extLst>
            </p:cNvPr>
            <p:cNvPicPr/>
            <p:nvPr/>
          </p:nvPicPr>
          <p:blipFill>
            <a:blip r:embed="rId5">
              <a:extLst>
                <a:ext uri="{28A0092B-C50C-407E-A947-70E740481C1C}">
                  <a14:useLocalDpi xmlns:a14="http://schemas.microsoft.com/office/drawing/2010/main" val="0"/>
                </a:ext>
              </a:extLst>
            </a:blip>
            <a:stretch>
              <a:fillRect/>
            </a:stretch>
          </p:blipFill>
          <p:spPr>
            <a:xfrm>
              <a:off x="8510810" y="5309216"/>
              <a:ext cx="1013460" cy="1020445"/>
            </a:xfrm>
            <a:prstGeom prst="rect">
              <a:avLst/>
            </a:prstGeom>
          </p:spPr>
        </p:pic>
      </p:grpSp>
    </p:spTree>
    <p:extLst>
      <p:ext uri="{BB962C8B-B14F-4D97-AF65-F5344CB8AC3E}">
        <p14:creationId xmlns:p14="http://schemas.microsoft.com/office/powerpoint/2010/main" val="3655159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C3D13-F9B0-CDB1-9FD7-76E08A475A7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B3C508A-200D-3E6C-123A-61DD6B51FA1A}"/>
              </a:ext>
            </a:extLst>
          </p:cNvPr>
          <p:cNvSpPr txBox="1"/>
          <p:nvPr/>
        </p:nvSpPr>
        <p:spPr>
          <a:xfrm>
            <a:off x="937237" y="120888"/>
            <a:ext cx="11125200" cy="551433"/>
          </a:xfrm>
          <a:prstGeom prst="rect">
            <a:avLst/>
          </a:prstGeom>
        </p:spPr>
        <p:txBody>
          <a:bodyPr wrap="square" lIns="0" tIns="0" rIns="0" bIns="0" rtlCol="0" anchor="t">
            <a:spAutoFit/>
          </a:bodyPr>
          <a:lstStyle/>
          <a:p>
            <a:pPr>
              <a:lnSpc>
                <a:spcPts val="4320"/>
              </a:lnSpc>
            </a:pPr>
            <a:r>
              <a:rPr lang="en-US" sz="3600" dirty="0">
                <a:solidFill>
                  <a:srgbClr val="000066"/>
                </a:solidFill>
                <a:latin typeface="Atkinson Hyperlegible" pitchFamily="2" charset="0"/>
              </a:rPr>
              <a:t>Getting data from your system into WHONET</a:t>
            </a:r>
          </a:p>
        </p:txBody>
      </p:sp>
      <p:sp>
        <p:nvSpPr>
          <p:cNvPr id="4" name="TextBox 4">
            <a:extLst>
              <a:ext uri="{FF2B5EF4-FFF2-40B4-BE49-F238E27FC236}">
                <a16:creationId xmlns:a16="http://schemas.microsoft.com/office/drawing/2014/main" id="{BE025657-B777-2475-8CD0-7A858E50E3F4}"/>
              </a:ext>
            </a:extLst>
          </p:cNvPr>
          <p:cNvSpPr txBox="1"/>
          <p:nvPr/>
        </p:nvSpPr>
        <p:spPr>
          <a:xfrm>
            <a:off x="860230" y="889489"/>
            <a:ext cx="11131087" cy="1913794"/>
          </a:xfrm>
          <a:prstGeom prst="rect">
            <a:avLst/>
          </a:prstGeom>
        </p:spPr>
        <p:txBody>
          <a:bodyPr lIns="0" tIns="0" rIns="0" bIns="0" rtlCol="0" anchor="t">
            <a:spAutoFit/>
          </a:bodyPr>
          <a:lstStyle/>
          <a:p>
            <a:pPr marL="342900" indent="-342900">
              <a:lnSpc>
                <a:spcPts val="2992"/>
              </a:lnSpc>
              <a:buFont typeface="Arial" panose="020B0604020202020204" pitchFamily="34" charset="0"/>
              <a:buChar char="•"/>
            </a:pPr>
            <a:r>
              <a:rPr lang="en-US" sz="2400" dirty="0">
                <a:solidFill>
                  <a:srgbClr val="000066"/>
                </a:solidFill>
                <a:latin typeface="Atkinson Hyperlegible" pitchFamily="2" charset="0"/>
              </a:rPr>
              <a:t>Step 1:  Export data from your system</a:t>
            </a:r>
          </a:p>
          <a:p>
            <a:pPr marL="342900" indent="-342900">
              <a:lnSpc>
                <a:spcPts val="2992"/>
              </a:lnSpc>
              <a:buFont typeface="Arial" panose="020B0604020202020204" pitchFamily="34" charset="0"/>
              <a:buChar char="•"/>
            </a:pPr>
            <a:r>
              <a:rPr lang="en-US" sz="2400" dirty="0">
                <a:solidFill>
                  <a:srgbClr val="000066"/>
                </a:solidFill>
                <a:latin typeface="Atkinson Hyperlegible" pitchFamily="2" charset="0"/>
              </a:rPr>
              <a:t>Step 2:  Examine your data file: contents and structure</a:t>
            </a:r>
          </a:p>
          <a:p>
            <a:pPr marL="342900" indent="-342900">
              <a:lnSpc>
                <a:spcPts val="2992"/>
              </a:lnSpc>
              <a:buFont typeface="Arial" panose="020B0604020202020204" pitchFamily="34" charset="0"/>
              <a:buChar char="•"/>
            </a:pPr>
            <a:r>
              <a:rPr lang="en-US" sz="2400" dirty="0">
                <a:solidFill>
                  <a:srgbClr val="000066"/>
                </a:solidFill>
                <a:latin typeface="Atkinson Hyperlegible" pitchFamily="2" charset="0"/>
              </a:rPr>
              <a:t>Step 3:  Configure BacLink to understand your data file structure and codes</a:t>
            </a:r>
          </a:p>
          <a:p>
            <a:pPr marL="342900" indent="-342900">
              <a:lnSpc>
                <a:spcPts val="2992"/>
              </a:lnSpc>
              <a:buFont typeface="Arial" panose="020B0604020202020204" pitchFamily="34" charset="0"/>
              <a:buChar char="•"/>
            </a:pPr>
            <a:r>
              <a:rPr lang="en-US" sz="2400" dirty="0">
                <a:solidFill>
                  <a:srgbClr val="000066"/>
                </a:solidFill>
                <a:latin typeface="Atkinson Hyperlegible" pitchFamily="2" charset="0"/>
              </a:rPr>
              <a:t>Step 4:  Use BacLink to convert your data into WHONET files</a:t>
            </a:r>
          </a:p>
          <a:p>
            <a:pPr marL="342900" indent="-342900">
              <a:lnSpc>
                <a:spcPts val="2992"/>
              </a:lnSpc>
              <a:buFont typeface="Arial" panose="020B0604020202020204" pitchFamily="34" charset="0"/>
              <a:buChar char="•"/>
            </a:pPr>
            <a:r>
              <a:rPr lang="en-US" sz="2400" dirty="0">
                <a:solidFill>
                  <a:srgbClr val="000066"/>
                </a:solidFill>
                <a:latin typeface="Atkinson Hyperlegible" pitchFamily="2" charset="0"/>
              </a:rPr>
              <a:t>Step 5:  Getting started with WHONET</a:t>
            </a:r>
          </a:p>
        </p:txBody>
      </p:sp>
      <p:grpSp>
        <p:nvGrpSpPr>
          <p:cNvPr id="8" name="Group 7">
            <a:extLst>
              <a:ext uri="{FF2B5EF4-FFF2-40B4-BE49-F238E27FC236}">
                <a16:creationId xmlns:a16="http://schemas.microsoft.com/office/drawing/2014/main" id="{6D87FC9E-66C7-E491-1C42-A7D4ED6FE4E0}"/>
              </a:ext>
            </a:extLst>
          </p:cNvPr>
          <p:cNvGrpSpPr/>
          <p:nvPr/>
        </p:nvGrpSpPr>
        <p:grpSpPr>
          <a:xfrm>
            <a:off x="73629" y="72784"/>
            <a:ext cx="588108" cy="596974"/>
            <a:chOff x="97692" y="88826"/>
            <a:chExt cx="588108" cy="596974"/>
          </a:xfrm>
        </p:grpSpPr>
        <p:sp>
          <p:nvSpPr>
            <p:cNvPr id="9" name="Freeform 4">
              <a:extLst>
                <a:ext uri="{FF2B5EF4-FFF2-40B4-BE49-F238E27FC236}">
                  <a16:creationId xmlns:a16="http://schemas.microsoft.com/office/drawing/2014/main" id="{15E748FA-843A-F35B-6582-77B9EB965091}"/>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10" name="TextBox 13">
              <a:extLst>
                <a:ext uri="{FF2B5EF4-FFF2-40B4-BE49-F238E27FC236}">
                  <a16:creationId xmlns:a16="http://schemas.microsoft.com/office/drawing/2014/main" id="{897774BE-F0B5-9F09-2A05-3B900DB3D130}"/>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1" name="Group 10">
            <a:extLst>
              <a:ext uri="{FF2B5EF4-FFF2-40B4-BE49-F238E27FC236}">
                <a16:creationId xmlns:a16="http://schemas.microsoft.com/office/drawing/2014/main" id="{FC0C746A-75E7-31C0-36BA-5507E6AAF97F}"/>
              </a:ext>
            </a:extLst>
          </p:cNvPr>
          <p:cNvGrpSpPr/>
          <p:nvPr/>
        </p:nvGrpSpPr>
        <p:grpSpPr>
          <a:xfrm>
            <a:off x="37531" y="522706"/>
            <a:ext cx="686587" cy="985056"/>
            <a:chOff x="2330260" y="1769955"/>
            <a:chExt cx="1029881" cy="1477583"/>
          </a:xfrm>
        </p:grpSpPr>
        <p:sp>
          <p:nvSpPr>
            <p:cNvPr id="14" name="Freeform 7">
              <a:extLst>
                <a:ext uri="{FF2B5EF4-FFF2-40B4-BE49-F238E27FC236}">
                  <a16:creationId xmlns:a16="http://schemas.microsoft.com/office/drawing/2014/main" id="{C5D71383-6EBA-20B7-DFCF-C6E8F28890C5}"/>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latin typeface="Atkinson Hyperlegible" pitchFamily="2" charset="0"/>
              </a:endParaRPr>
            </a:p>
          </p:txBody>
        </p:sp>
        <p:sp>
          <p:nvSpPr>
            <p:cNvPr id="15" name="TextBox 10">
              <a:extLst>
                <a:ext uri="{FF2B5EF4-FFF2-40B4-BE49-F238E27FC236}">
                  <a16:creationId xmlns:a16="http://schemas.microsoft.com/office/drawing/2014/main" id="{9703A62B-D991-A0C8-76FA-40D04294CFBA}"/>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
        <p:nvSpPr>
          <p:cNvPr id="5" name="TextBox 4">
            <a:extLst>
              <a:ext uri="{FF2B5EF4-FFF2-40B4-BE49-F238E27FC236}">
                <a16:creationId xmlns:a16="http://schemas.microsoft.com/office/drawing/2014/main" id="{246402BB-B16D-F1A7-4F5A-3B092334029A}"/>
              </a:ext>
            </a:extLst>
          </p:cNvPr>
          <p:cNvSpPr txBox="1"/>
          <p:nvPr/>
        </p:nvSpPr>
        <p:spPr>
          <a:xfrm>
            <a:off x="857182" y="3016993"/>
            <a:ext cx="11131087" cy="374911"/>
          </a:xfrm>
          <a:prstGeom prst="rect">
            <a:avLst/>
          </a:prstGeom>
        </p:spPr>
        <p:txBody>
          <a:bodyPr lIns="0" tIns="0" rIns="0" bIns="0" rtlCol="0" anchor="t">
            <a:spAutoFit/>
          </a:bodyPr>
          <a:lstStyle/>
          <a:p>
            <a:pPr marL="342900" indent="-342900">
              <a:lnSpc>
                <a:spcPts val="2992"/>
              </a:lnSpc>
              <a:buFont typeface="Arial" panose="020B0604020202020204" pitchFamily="34" charset="0"/>
              <a:buChar char="•"/>
            </a:pPr>
            <a:r>
              <a:rPr lang="en-US" sz="2400" dirty="0">
                <a:solidFill>
                  <a:srgbClr val="000066"/>
                </a:solidFill>
                <a:latin typeface="Atkinson Hyperlegible" pitchFamily="2" charset="0"/>
              </a:rPr>
              <a:t>Optional - Step 6:  Automated daily downloads and conversions</a:t>
            </a:r>
          </a:p>
        </p:txBody>
      </p:sp>
    </p:spTree>
    <p:extLst>
      <p:ext uri="{BB962C8B-B14F-4D97-AF65-F5344CB8AC3E}">
        <p14:creationId xmlns:p14="http://schemas.microsoft.com/office/powerpoint/2010/main" val="180101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07BBA-3997-05F2-B2B9-256B7912F72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7BAC99F-CFB2-7B45-91F8-8A9D0ED2EAB0}"/>
              </a:ext>
            </a:extLst>
          </p:cNvPr>
          <p:cNvSpPr txBox="1"/>
          <p:nvPr/>
        </p:nvSpPr>
        <p:spPr>
          <a:xfrm>
            <a:off x="1109792" y="627273"/>
            <a:ext cx="11554648" cy="1805751"/>
          </a:xfrm>
          <a:prstGeom prst="rect">
            <a:avLst/>
          </a:prstGeom>
        </p:spPr>
        <p:txBody>
          <a:bodyPr wrap="square" lIns="0" tIns="0" rIns="0" bIns="0" rtlCol="0" anchor="t">
            <a:spAutoFit/>
          </a:bodyPr>
          <a:lstStyle/>
          <a:p>
            <a:r>
              <a:rPr lang="en-US" sz="5867" dirty="0">
                <a:solidFill>
                  <a:srgbClr val="000066"/>
                </a:solidFill>
                <a:latin typeface="Atkinson Hyperlegible" pitchFamily="2" charset="0"/>
              </a:rPr>
              <a:t>Importing SILAB data into WHONET</a:t>
            </a:r>
          </a:p>
        </p:txBody>
      </p:sp>
      <p:grpSp>
        <p:nvGrpSpPr>
          <p:cNvPr id="9" name="Group 8">
            <a:extLst>
              <a:ext uri="{FF2B5EF4-FFF2-40B4-BE49-F238E27FC236}">
                <a16:creationId xmlns:a16="http://schemas.microsoft.com/office/drawing/2014/main" id="{022D0182-51E0-8EB5-B061-871F8B8666E4}"/>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DD19EE11-16D0-3AD0-0536-4E5800E001BD}"/>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11" name="TextBox 13">
              <a:extLst>
                <a:ext uri="{FF2B5EF4-FFF2-40B4-BE49-F238E27FC236}">
                  <a16:creationId xmlns:a16="http://schemas.microsoft.com/office/drawing/2014/main" id="{343FA440-2639-7138-7527-6E41AA1637A9}"/>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5</a:t>
              </a:r>
            </a:p>
          </p:txBody>
        </p:sp>
      </p:grpSp>
      <p:sp>
        <p:nvSpPr>
          <p:cNvPr id="3" name="TextBox 4">
            <a:extLst>
              <a:ext uri="{FF2B5EF4-FFF2-40B4-BE49-F238E27FC236}">
                <a16:creationId xmlns:a16="http://schemas.microsoft.com/office/drawing/2014/main" id="{59563AD7-14E4-78B5-E1AC-F872D2C58AC6}"/>
              </a:ext>
            </a:extLst>
          </p:cNvPr>
          <p:cNvSpPr txBox="1"/>
          <p:nvPr/>
        </p:nvSpPr>
        <p:spPr>
          <a:xfrm>
            <a:off x="1500371" y="3144777"/>
            <a:ext cx="3809464" cy="372474"/>
          </a:xfrm>
          <a:prstGeom prst="rect">
            <a:avLst/>
          </a:prstGeom>
        </p:spPr>
        <p:txBody>
          <a:bodyPr wrap="square" lIns="0" tIns="0" rIns="0" bIns="0" rtlCol="0" anchor="t">
            <a:spAutoFit/>
          </a:bodyPr>
          <a:lstStyle/>
          <a:p>
            <a:pPr>
              <a:lnSpc>
                <a:spcPts val="2879"/>
              </a:lnSpc>
            </a:pPr>
            <a:r>
              <a:rPr lang="en-US" sz="2600" dirty="0">
                <a:solidFill>
                  <a:srgbClr val="000066"/>
                </a:solidFill>
                <a:latin typeface="Atkinson Hyperlegible" pitchFamily="2" charset="0"/>
              </a:rPr>
              <a:t>Demonstration</a:t>
            </a:r>
          </a:p>
        </p:txBody>
      </p:sp>
    </p:spTree>
    <p:extLst>
      <p:ext uri="{BB962C8B-B14F-4D97-AF65-F5344CB8AC3E}">
        <p14:creationId xmlns:p14="http://schemas.microsoft.com/office/powerpoint/2010/main" val="426356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51EE-1460-54C7-BDFC-B4A946730997}"/>
              </a:ext>
            </a:extLst>
          </p:cNvPr>
          <p:cNvSpPr>
            <a:spLocks noGrp="1"/>
          </p:cNvSpPr>
          <p:nvPr>
            <p:ph type="title"/>
          </p:nvPr>
        </p:nvSpPr>
        <p:spPr>
          <a:xfrm>
            <a:off x="1981200" y="152400"/>
            <a:ext cx="7772400" cy="1143000"/>
          </a:xfrm>
        </p:spPr>
        <p:txBody>
          <a:bodyPr/>
          <a:lstStyle/>
          <a:p>
            <a:pPr algn="l"/>
            <a:r>
              <a:rPr lang="en-US" dirty="0"/>
              <a:t>Aw ni baara….  Aw ni baaraji!</a:t>
            </a:r>
          </a:p>
        </p:txBody>
      </p:sp>
      <p:pic>
        <p:nvPicPr>
          <p:cNvPr id="6" name="Picture 5">
            <a:extLst>
              <a:ext uri="{FF2B5EF4-FFF2-40B4-BE49-F238E27FC236}">
                <a16:creationId xmlns:a16="http://schemas.microsoft.com/office/drawing/2014/main" id="{343D7A44-04EB-597A-2880-3DCE12415620}"/>
              </a:ext>
            </a:extLst>
          </p:cNvPr>
          <p:cNvPicPr>
            <a:picLocks noChangeAspect="1"/>
          </p:cNvPicPr>
          <p:nvPr/>
        </p:nvPicPr>
        <p:blipFill>
          <a:blip r:embed="rId3"/>
          <a:stretch>
            <a:fillRect/>
          </a:stretch>
        </p:blipFill>
        <p:spPr>
          <a:xfrm>
            <a:off x="2057400" y="2286000"/>
            <a:ext cx="3504238" cy="3398722"/>
          </a:xfrm>
          <a:prstGeom prst="rect">
            <a:avLst/>
          </a:prstGeom>
        </p:spPr>
      </p:pic>
      <p:pic>
        <p:nvPicPr>
          <p:cNvPr id="10" name="Picture 9">
            <a:extLst>
              <a:ext uri="{FF2B5EF4-FFF2-40B4-BE49-F238E27FC236}">
                <a16:creationId xmlns:a16="http://schemas.microsoft.com/office/drawing/2014/main" id="{21C2CD1E-7B1F-D693-AB04-C99757A30E54}"/>
              </a:ext>
            </a:extLst>
          </p:cNvPr>
          <p:cNvPicPr>
            <a:picLocks noChangeAspect="1"/>
          </p:cNvPicPr>
          <p:nvPr/>
        </p:nvPicPr>
        <p:blipFill>
          <a:blip r:embed="rId4"/>
          <a:stretch>
            <a:fillRect/>
          </a:stretch>
        </p:blipFill>
        <p:spPr>
          <a:xfrm>
            <a:off x="5741632" y="2240080"/>
            <a:ext cx="4545368" cy="3398721"/>
          </a:xfrm>
          <a:prstGeom prst="rect">
            <a:avLst/>
          </a:prstGeom>
        </p:spPr>
      </p:pic>
      <p:sp>
        <p:nvSpPr>
          <p:cNvPr id="3" name="Title 1">
            <a:extLst>
              <a:ext uri="{FF2B5EF4-FFF2-40B4-BE49-F238E27FC236}">
                <a16:creationId xmlns:a16="http://schemas.microsoft.com/office/drawing/2014/main" id="{C471EF8A-4662-72F2-B521-6A94CC189123}"/>
              </a:ext>
            </a:extLst>
          </p:cNvPr>
          <p:cNvSpPr txBox="1">
            <a:spLocks/>
          </p:cNvSpPr>
          <p:nvPr/>
        </p:nvSpPr>
        <p:spPr bwMode="auto">
          <a:xfrm>
            <a:off x="2514600" y="990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000066"/>
                </a:solidFill>
                <a:latin typeface="+mj-lt"/>
                <a:ea typeface="+mj-ea"/>
                <a:cs typeface="+mj-cs"/>
              </a:defRPr>
            </a:lvl1pPr>
            <a:lvl2pPr algn="ctr" rtl="0" eaLnBrk="0" fontAlgn="base" hangingPunct="0">
              <a:spcBef>
                <a:spcPct val="0"/>
              </a:spcBef>
              <a:spcAft>
                <a:spcPct val="0"/>
              </a:spcAft>
              <a:defRPr sz="3600">
                <a:solidFill>
                  <a:srgbClr val="000066"/>
                </a:solidFill>
                <a:latin typeface="Tahoma" pitchFamily="34" charset="0"/>
              </a:defRPr>
            </a:lvl2pPr>
            <a:lvl3pPr algn="ctr" rtl="0" eaLnBrk="0" fontAlgn="base" hangingPunct="0">
              <a:spcBef>
                <a:spcPct val="0"/>
              </a:spcBef>
              <a:spcAft>
                <a:spcPct val="0"/>
              </a:spcAft>
              <a:defRPr sz="3600">
                <a:solidFill>
                  <a:srgbClr val="000066"/>
                </a:solidFill>
                <a:latin typeface="Tahoma" pitchFamily="34" charset="0"/>
              </a:defRPr>
            </a:lvl3pPr>
            <a:lvl4pPr algn="ctr" rtl="0" eaLnBrk="0" fontAlgn="base" hangingPunct="0">
              <a:spcBef>
                <a:spcPct val="0"/>
              </a:spcBef>
              <a:spcAft>
                <a:spcPct val="0"/>
              </a:spcAft>
              <a:defRPr sz="3600">
                <a:solidFill>
                  <a:srgbClr val="000066"/>
                </a:solidFill>
                <a:latin typeface="Tahoma" pitchFamily="34" charset="0"/>
              </a:defRPr>
            </a:lvl4pPr>
            <a:lvl5pPr algn="ctr" rtl="0" eaLnBrk="0" fontAlgn="base" hangingPunct="0">
              <a:spcBef>
                <a:spcPct val="0"/>
              </a:spcBef>
              <a:spcAft>
                <a:spcPct val="0"/>
              </a:spcAft>
              <a:defRPr sz="3600">
                <a:solidFill>
                  <a:srgbClr val="000066"/>
                </a:solidFill>
                <a:latin typeface="Tahoma" pitchFamily="34" charset="0"/>
              </a:defRPr>
            </a:lvl5pPr>
            <a:lvl6pPr marL="457200" algn="ctr" rtl="0" fontAlgn="base">
              <a:spcBef>
                <a:spcPct val="0"/>
              </a:spcBef>
              <a:spcAft>
                <a:spcPct val="0"/>
              </a:spcAft>
              <a:defRPr sz="3600">
                <a:solidFill>
                  <a:srgbClr val="000066"/>
                </a:solidFill>
                <a:latin typeface="Tahoma" pitchFamily="34" charset="0"/>
              </a:defRPr>
            </a:lvl6pPr>
            <a:lvl7pPr marL="914400" algn="ctr" rtl="0" fontAlgn="base">
              <a:spcBef>
                <a:spcPct val="0"/>
              </a:spcBef>
              <a:spcAft>
                <a:spcPct val="0"/>
              </a:spcAft>
              <a:defRPr sz="3600">
                <a:solidFill>
                  <a:srgbClr val="000066"/>
                </a:solidFill>
                <a:latin typeface="Tahoma" pitchFamily="34" charset="0"/>
              </a:defRPr>
            </a:lvl7pPr>
            <a:lvl8pPr marL="1371600" algn="ctr" rtl="0" fontAlgn="base">
              <a:spcBef>
                <a:spcPct val="0"/>
              </a:spcBef>
              <a:spcAft>
                <a:spcPct val="0"/>
              </a:spcAft>
              <a:defRPr sz="3600">
                <a:solidFill>
                  <a:srgbClr val="000066"/>
                </a:solidFill>
                <a:latin typeface="Tahoma" pitchFamily="34" charset="0"/>
              </a:defRPr>
            </a:lvl8pPr>
            <a:lvl9pPr marL="1828800" algn="ctr" rtl="0" fontAlgn="base">
              <a:spcBef>
                <a:spcPct val="0"/>
              </a:spcBef>
              <a:spcAft>
                <a:spcPct val="0"/>
              </a:spcAft>
              <a:defRPr sz="3600">
                <a:solidFill>
                  <a:srgbClr val="000066"/>
                </a:solidFill>
                <a:latin typeface="Tahoma" pitchFamily="34" charset="0"/>
              </a:defRPr>
            </a:lvl9pPr>
          </a:lstStyle>
          <a:p>
            <a:pPr algn="l"/>
            <a:r>
              <a:rPr lang="en-US" kern="0" dirty="0"/>
              <a:t>Thank you!!!</a:t>
            </a:r>
          </a:p>
        </p:txBody>
      </p:sp>
    </p:spTree>
    <p:extLst>
      <p:ext uri="{BB962C8B-B14F-4D97-AF65-F5344CB8AC3E}">
        <p14:creationId xmlns:p14="http://schemas.microsoft.com/office/powerpoint/2010/main" val="426476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4"/>
          <p:cNvSpPr>
            <a:spLocks noChangeArrowheads="1"/>
          </p:cNvSpPr>
          <p:nvPr/>
        </p:nvSpPr>
        <p:spPr bwMode="auto">
          <a:xfrm>
            <a:off x="1847850" y="4202039"/>
            <a:ext cx="609600" cy="936625"/>
          </a:xfrm>
          <a:prstGeom prst="rect">
            <a:avLst/>
          </a:prstGeom>
          <a:solidFill>
            <a:srgbClr val="FFDBB7"/>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defRPr/>
            </a:pPr>
            <a:r>
              <a:rPr lang="en-GB" sz="1000" b="1" dirty="0">
                <a:solidFill>
                  <a:srgbClr val="000000"/>
                </a:solidFill>
                <a:latin typeface="Calibri"/>
              </a:rPr>
              <a:t>Animal</a:t>
            </a:r>
          </a:p>
          <a:p>
            <a:pPr algn="ctr" eaLnBrk="0" fontAlgn="base" hangingPunct="0">
              <a:lnSpc>
                <a:spcPct val="55000"/>
              </a:lnSpc>
              <a:spcBef>
                <a:spcPct val="50000"/>
              </a:spcBef>
              <a:spcAft>
                <a:spcPct val="0"/>
              </a:spcAft>
              <a:defRPr/>
            </a:pPr>
            <a:r>
              <a:rPr lang="en-GB" sz="1000" b="1" dirty="0">
                <a:solidFill>
                  <a:srgbClr val="000000"/>
                </a:solidFill>
                <a:latin typeface="Calibri"/>
              </a:rPr>
              <a:t> Feeds</a:t>
            </a:r>
            <a:endParaRPr lang="en-GB" sz="1000" dirty="0">
              <a:solidFill>
                <a:srgbClr val="000000"/>
              </a:solidFill>
              <a:latin typeface="Calibri"/>
            </a:endParaRPr>
          </a:p>
        </p:txBody>
      </p:sp>
      <p:sp>
        <p:nvSpPr>
          <p:cNvPr id="92" name="Text Box 6"/>
          <p:cNvSpPr txBox="1">
            <a:spLocks noChangeArrowheads="1"/>
          </p:cNvSpPr>
          <p:nvPr/>
        </p:nvSpPr>
        <p:spPr bwMode="auto">
          <a:xfrm>
            <a:off x="6383338" y="4524300"/>
            <a:ext cx="635000" cy="254000"/>
          </a:xfrm>
          <a:prstGeom prst="rect">
            <a:avLst/>
          </a:prstGeom>
          <a:solidFill>
            <a:srgbClr val="FF999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1000" b="1" dirty="0">
                <a:solidFill>
                  <a:srgbClr val="000000"/>
                </a:solidFill>
                <a:latin typeface="Calibri"/>
              </a:rPr>
              <a:t>Meat</a:t>
            </a:r>
            <a:endParaRPr lang="en-GB" sz="1000" dirty="0">
              <a:solidFill>
                <a:srgbClr val="000000"/>
              </a:solidFill>
              <a:latin typeface="Calibri"/>
            </a:endParaRPr>
          </a:p>
        </p:txBody>
      </p:sp>
      <p:sp>
        <p:nvSpPr>
          <p:cNvPr id="93" name="Rectangle 7"/>
          <p:cNvSpPr>
            <a:spLocks noChangeArrowheads="1"/>
          </p:cNvSpPr>
          <p:nvPr/>
        </p:nvSpPr>
        <p:spPr bwMode="auto">
          <a:xfrm>
            <a:off x="5370514" y="5857801"/>
            <a:ext cx="796925" cy="504825"/>
          </a:xfrm>
          <a:prstGeom prst="rect">
            <a:avLst/>
          </a:prstGeom>
          <a:solidFill>
            <a:schemeClr val="bg1"/>
          </a:solidFill>
          <a:ln w="9525">
            <a:solidFill>
              <a:schemeClr val="tx2">
                <a:lumMod val="65000"/>
                <a:lumOff val="35000"/>
              </a:schemeClr>
            </a:solidFill>
            <a:miter lim="800000"/>
            <a:headEnd/>
            <a:tailEnd/>
          </a:ln>
          <a:effectLst/>
        </p:spPr>
        <p:txBody>
          <a:bodyPr wrap="none" anchor="ctr"/>
          <a:lstStyle/>
          <a:p>
            <a:pPr algn="ctr" eaLnBrk="0" fontAlgn="base" hangingPunct="0">
              <a:lnSpc>
                <a:spcPct val="50000"/>
              </a:lnSpc>
              <a:spcBef>
                <a:spcPct val="50000"/>
              </a:spcBef>
              <a:spcAft>
                <a:spcPct val="0"/>
              </a:spcAft>
              <a:defRPr/>
            </a:pPr>
            <a:r>
              <a:rPr lang="en-GB" sz="1000" b="1" dirty="0">
                <a:solidFill>
                  <a:srgbClr val="000000"/>
                </a:solidFill>
                <a:latin typeface="Calibri"/>
              </a:rPr>
              <a:t>Direct </a:t>
            </a:r>
          </a:p>
          <a:p>
            <a:pPr algn="ctr" eaLnBrk="0" fontAlgn="base" hangingPunct="0">
              <a:lnSpc>
                <a:spcPct val="70000"/>
              </a:lnSpc>
              <a:spcBef>
                <a:spcPct val="50000"/>
              </a:spcBef>
              <a:spcAft>
                <a:spcPct val="0"/>
              </a:spcAft>
              <a:defRPr/>
            </a:pPr>
            <a:r>
              <a:rPr lang="en-GB" sz="1000" b="1" dirty="0">
                <a:solidFill>
                  <a:srgbClr val="000000"/>
                </a:solidFill>
                <a:latin typeface="Calibri"/>
              </a:rPr>
              <a:t>Contact</a:t>
            </a:r>
            <a:endParaRPr lang="en-GB" sz="1000" dirty="0">
              <a:solidFill>
                <a:srgbClr val="000000"/>
              </a:solidFill>
              <a:latin typeface="Calibri"/>
            </a:endParaRPr>
          </a:p>
        </p:txBody>
      </p:sp>
      <p:sp>
        <p:nvSpPr>
          <p:cNvPr id="94" name="Oval 9"/>
          <p:cNvSpPr>
            <a:spLocks noChangeArrowheads="1"/>
          </p:cNvSpPr>
          <p:nvPr/>
        </p:nvSpPr>
        <p:spPr bwMode="auto">
          <a:xfrm>
            <a:off x="8297863" y="3560688"/>
            <a:ext cx="2190750" cy="2152650"/>
          </a:xfrm>
          <a:prstGeom prst="ellipse">
            <a:avLst/>
          </a:prstGeom>
          <a:solidFill>
            <a:srgbClr val="FFFF99"/>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95" name="Oval 10"/>
          <p:cNvSpPr>
            <a:spLocks noChangeArrowheads="1"/>
          </p:cNvSpPr>
          <p:nvPr/>
        </p:nvSpPr>
        <p:spPr bwMode="auto">
          <a:xfrm>
            <a:off x="8401050" y="4633838"/>
            <a:ext cx="990600" cy="685800"/>
          </a:xfrm>
          <a:prstGeom prst="ellipse">
            <a:avLst/>
          </a:prstGeom>
          <a:solidFill>
            <a:srgbClr val="FFFFFF"/>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defRPr/>
            </a:pPr>
            <a:r>
              <a:rPr lang="en-GB" sz="900" b="1" dirty="0">
                <a:solidFill>
                  <a:srgbClr val="000000"/>
                </a:solidFill>
                <a:latin typeface="Calibri"/>
              </a:rPr>
              <a:t>EXTENDED </a:t>
            </a:r>
          </a:p>
          <a:p>
            <a:pPr algn="ctr" eaLnBrk="0" fontAlgn="base" hangingPunct="0">
              <a:spcBef>
                <a:spcPct val="50000"/>
              </a:spcBef>
              <a:spcAft>
                <a:spcPct val="0"/>
              </a:spcAft>
              <a:defRPr/>
            </a:pPr>
            <a:r>
              <a:rPr lang="en-GB" sz="900" b="1" dirty="0">
                <a:solidFill>
                  <a:srgbClr val="000000"/>
                </a:solidFill>
                <a:latin typeface="Calibri"/>
              </a:rPr>
              <a:t>CARE </a:t>
            </a:r>
          </a:p>
          <a:p>
            <a:pPr algn="ctr" eaLnBrk="0" fontAlgn="base" hangingPunct="0">
              <a:spcBef>
                <a:spcPct val="50000"/>
              </a:spcBef>
              <a:spcAft>
                <a:spcPct val="0"/>
              </a:spcAft>
              <a:defRPr/>
            </a:pPr>
            <a:r>
              <a:rPr lang="en-GB" sz="900" b="1" dirty="0">
                <a:solidFill>
                  <a:srgbClr val="000000"/>
                </a:solidFill>
                <a:latin typeface="Calibri"/>
              </a:rPr>
              <a:t>FACILITIES</a:t>
            </a:r>
            <a:endParaRPr lang="en-GB" sz="1000" dirty="0">
              <a:solidFill>
                <a:srgbClr val="000000"/>
              </a:solidFill>
              <a:latin typeface="Calibri"/>
            </a:endParaRPr>
          </a:p>
        </p:txBody>
      </p:sp>
      <p:sp>
        <p:nvSpPr>
          <p:cNvPr id="16391" name="Text Box 12"/>
          <p:cNvSpPr txBox="1">
            <a:spLocks noChangeArrowheads="1"/>
          </p:cNvSpPr>
          <p:nvPr/>
        </p:nvSpPr>
        <p:spPr bwMode="auto">
          <a:xfrm>
            <a:off x="8991600" y="3697214"/>
            <a:ext cx="762000" cy="274637"/>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accent1"/>
                </a:solidFill>
                <a:latin typeface="Verdana" pitchFamily="34" charset="0"/>
                <a:ea typeface="ＭＳ Ｐゴシック" pitchFamily="34" charset="-128"/>
              </a:defRPr>
            </a:lvl1pPr>
            <a:lvl2pPr marL="742950" indent="-285750" eaLnBrk="0" hangingPunct="0">
              <a:defRPr sz="1600">
                <a:solidFill>
                  <a:schemeClr val="accent1"/>
                </a:solidFill>
                <a:latin typeface="Verdana" pitchFamily="34" charset="0"/>
                <a:ea typeface="ＭＳ Ｐゴシック" pitchFamily="34" charset="-128"/>
              </a:defRPr>
            </a:lvl2pPr>
            <a:lvl3pPr marL="1143000" indent="-228600" eaLnBrk="0" hangingPunct="0">
              <a:defRPr sz="1600">
                <a:solidFill>
                  <a:schemeClr val="accent1"/>
                </a:solidFill>
                <a:latin typeface="Verdana" pitchFamily="34" charset="0"/>
                <a:ea typeface="ＭＳ Ｐゴシック" pitchFamily="34" charset="-128"/>
              </a:defRPr>
            </a:lvl3pPr>
            <a:lvl4pPr marL="1600200" indent="-228600" eaLnBrk="0" hangingPunct="0">
              <a:defRPr sz="1600">
                <a:solidFill>
                  <a:schemeClr val="accent1"/>
                </a:solidFill>
                <a:latin typeface="Verdana" pitchFamily="34" charset="0"/>
                <a:ea typeface="ＭＳ Ｐゴシック" pitchFamily="34" charset="-128"/>
              </a:defRPr>
            </a:lvl4pPr>
            <a:lvl5pPr marL="2057400" indent="-228600" eaLnBrk="0" hangingPunct="0">
              <a:defRPr sz="1600">
                <a:solidFill>
                  <a:schemeClr val="accent1"/>
                </a:solidFill>
                <a:latin typeface="Verdana"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accent1"/>
                </a:solidFill>
                <a:latin typeface="Verdana"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accent1"/>
                </a:solidFill>
                <a:latin typeface="Verdana"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accent1"/>
                </a:solidFill>
                <a:latin typeface="Verdana"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accent1"/>
                </a:solidFill>
                <a:latin typeface="Verdana" pitchFamily="34" charset="0"/>
                <a:ea typeface="ＭＳ Ｐゴシック" pitchFamily="34" charset="-128"/>
              </a:defRPr>
            </a:lvl9pPr>
          </a:lstStyle>
          <a:p>
            <a:pPr fontAlgn="base">
              <a:spcBef>
                <a:spcPct val="50000"/>
              </a:spcBef>
              <a:spcAft>
                <a:spcPct val="0"/>
              </a:spcAft>
            </a:pPr>
            <a:r>
              <a:rPr lang="en-GB" sz="1200" b="1" dirty="0">
                <a:solidFill>
                  <a:srgbClr val="000000"/>
                </a:solidFill>
                <a:latin typeface="Calibri" pitchFamily="34" charset="0"/>
              </a:rPr>
              <a:t>HUMAN</a:t>
            </a:r>
          </a:p>
        </p:txBody>
      </p:sp>
      <p:sp>
        <p:nvSpPr>
          <p:cNvPr id="97" name="Rectangle 13"/>
          <p:cNvSpPr>
            <a:spLocks noChangeArrowheads="1"/>
          </p:cNvSpPr>
          <p:nvPr/>
        </p:nvSpPr>
        <p:spPr bwMode="auto">
          <a:xfrm>
            <a:off x="5375276" y="4273475"/>
            <a:ext cx="792163" cy="762000"/>
          </a:xfrm>
          <a:prstGeom prst="rect">
            <a:avLst/>
          </a:prstGeom>
          <a:solidFill>
            <a:srgbClr val="FF999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lnSpc>
                <a:spcPct val="70000"/>
              </a:lnSpc>
              <a:spcBef>
                <a:spcPct val="50000"/>
              </a:spcBef>
              <a:spcAft>
                <a:spcPct val="0"/>
              </a:spcAft>
              <a:defRPr/>
            </a:pPr>
            <a:r>
              <a:rPr lang="en-GB" sz="1000" b="1" dirty="0">
                <a:solidFill>
                  <a:srgbClr val="000000"/>
                </a:solidFill>
                <a:latin typeface="Calibri"/>
              </a:rPr>
              <a:t>Commercial </a:t>
            </a:r>
          </a:p>
          <a:p>
            <a:pPr algn="ctr" eaLnBrk="0" fontAlgn="base" hangingPunct="0">
              <a:lnSpc>
                <a:spcPct val="70000"/>
              </a:lnSpc>
              <a:spcBef>
                <a:spcPct val="50000"/>
              </a:spcBef>
              <a:spcAft>
                <a:spcPct val="0"/>
              </a:spcAft>
              <a:defRPr/>
            </a:pPr>
            <a:r>
              <a:rPr lang="en-GB" sz="1000" b="1" dirty="0">
                <a:solidFill>
                  <a:srgbClr val="000000"/>
                </a:solidFill>
                <a:latin typeface="Calibri"/>
              </a:rPr>
              <a:t>Abattoirs / </a:t>
            </a:r>
          </a:p>
          <a:p>
            <a:pPr algn="ctr" eaLnBrk="0" fontAlgn="base" hangingPunct="0">
              <a:lnSpc>
                <a:spcPct val="70000"/>
              </a:lnSpc>
              <a:spcBef>
                <a:spcPct val="50000"/>
              </a:spcBef>
              <a:spcAft>
                <a:spcPct val="0"/>
              </a:spcAft>
              <a:defRPr/>
            </a:pPr>
            <a:r>
              <a:rPr lang="en-GB" sz="1000" b="1" dirty="0">
                <a:solidFill>
                  <a:srgbClr val="000000"/>
                </a:solidFill>
                <a:latin typeface="Calibri"/>
              </a:rPr>
              <a:t>Processing </a:t>
            </a:r>
          </a:p>
          <a:p>
            <a:pPr algn="ctr" eaLnBrk="0" fontAlgn="base" hangingPunct="0">
              <a:lnSpc>
                <a:spcPct val="70000"/>
              </a:lnSpc>
              <a:spcBef>
                <a:spcPct val="50000"/>
              </a:spcBef>
              <a:spcAft>
                <a:spcPct val="0"/>
              </a:spcAft>
              <a:defRPr/>
            </a:pPr>
            <a:r>
              <a:rPr lang="en-GB" sz="1000" b="1" dirty="0">
                <a:solidFill>
                  <a:srgbClr val="000000"/>
                </a:solidFill>
                <a:latin typeface="Calibri"/>
              </a:rPr>
              <a:t>Plants</a:t>
            </a:r>
            <a:endParaRPr lang="en-GB" sz="1000" dirty="0">
              <a:solidFill>
                <a:srgbClr val="000000"/>
              </a:solidFill>
              <a:latin typeface="Calibri"/>
            </a:endParaRPr>
          </a:p>
        </p:txBody>
      </p:sp>
      <p:sp>
        <p:nvSpPr>
          <p:cNvPr id="98" name="Text Box 15"/>
          <p:cNvSpPr txBox="1">
            <a:spLocks noChangeArrowheads="1"/>
          </p:cNvSpPr>
          <p:nvPr/>
        </p:nvSpPr>
        <p:spPr bwMode="auto">
          <a:xfrm>
            <a:off x="1992313" y="3300338"/>
            <a:ext cx="838200" cy="254000"/>
          </a:xfrm>
          <a:prstGeom prst="rect">
            <a:avLst/>
          </a:prstGeom>
          <a:solidFill>
            <a:srgbClr val="FF999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1000" b="1" dirty="0">
                <a:solidFill>
                  <a:srgbClr val="000000"/>
                </a:solidFill>
                <a:latin typeface="Calibri"/>
              </a:rPr>
              <a:t>Rendering</a:t>
            </a:r>
            <a:endParaRPr lang="en-GB" sz="2400" dirty="0">
              <a:solidFill>
                <a:srgbClr val="000000"/>
              </a:solidFill>
              <a:latin typeface="Calibri"/>
            </a:endParaRPr>
          </a:p>
        </p:txBody>
      </p:sp>
      <p:sp>
        <p:nvSpPr>
          <p:cNvPr id="99" name="Oval 16"/>
          <p:cNvSpPr>
            <a:spLocks noChangeArrowheads="1"/>
          </p:cNvSpPr>
          <p:nvPr/>
        </p:nvSpPr>
        <p:spPr bwMode="auto">
          <a:xfrm>
            <a:off x="3124200" y="3701975"/>
            <a:ext cx="1981200" cy="1905000"/>
          </a:xfrm>
          <a:prstGeom prst="ellipse">
            <a:avLst/>
          </a:prstGeom>
          <a:solidFill>
            <a:srgbClr val="FFDBB7"/>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en-GB" sz="2400" dirty="0">
              <a:solidFill>
                <a:srgbClr val="000000"/>
              </a:solidFill>
              <a:latin typeface="Calibri"/>
            </a:endParaRPr>
          </a:p>
        </p:txBody>
      </p:sp>
      <p:sp>
        <p:nvSpPr>
          <p:cNvPr id="16395" name="Text Box 17"/>
          <p:cNvSpPr txBox="1">
            <a:spLocks noChangeArrowheads="1"/>
          </p:cNvSpPr>
          <p:nvPr/>
        </p:nvSpPr>
        <p:spPr bwMode="auto">
          <a:xfrm>
            <a:off x="3657600" y="4311575"/>
            <a:ext cx="914400" cy="457200"/>
          </a:xfrm>
          <a:prstGeom prst="rect">
            <a:avLst/>
          </a:prstGeom>
          <a:solidFill>
            <a:srgbClr val="FFDBB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accent1"/>
                </a:solidFill>
                <a:latin typeface="Verdana" pitchFamily="34" charset="0"/>
                <a:ea typeface="ＭＳ Ｐゴシック" pitchFamily="34" charset="-128"/>
              </a:defRPr>
            </a:lvl1pPr>
            <a:lvl2pPr marL="742950" indent="-285750" eaLnBrk="0" hangingPunct="0">
              <a:defRPr sz="1600">
                <a:solidFill>
                  <a:schemeClr val="accent1"/>
                </a:solidFill>
                <a:latin typeface="Verdana" pitchFamily="34" charset="0"/>
                <a:ea typeface="ＭＳ Ｐゴシック" pitchFamily="34" charset="-128"/>
              </a:defRPr>
            </a:lvl2pPr>
            <a:lvl3pPr marL="1143000" indent="-228600" eaLnBrk="0" hangingPunct="0">
              <a:defRPr sz="1600">
                <a:solidFill>
                  <a:schemeClr val="accent1"/>
                </a:solidFill>
                <a:latin typeface="Verdana" pitchFamily="34" charset="0"/>
                <a:ea typeface="ＭＳ Ｐゴシック" pitchFamily="34" charset="-128"/>
              </a:defRPr>
            </a:lvl3pPr>
            <a:lvl4pPr marL="1600200" indent="-228600" eaLnBrk="0" hangingPunct="0">
              <a:defRPr sz="1600">
                <a:solidFill>
                  <a:schemeClr val="accent1"/>
                </a:solidFill>
                <a:latin typeface="Verdana" pitchFamily="34" charset="0"/>
                <a:ea typeface="ＭＳ Ｐゴシック" pitchFamily="34" charset="-128"/>
              </a:defRPr>
            </a:lvl4pPr>
            <a:lvl5pPr marL="2057400" indent="-228600" eaLnBrk="0" hangingPunct="0">
              <a:defRPr sz="1600">
                <a:solidFill>
                  <a:schemeClr val="accent1"/>
                </a:solidFill>
                <a:latin typeface="Verdana"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accent1"/>
                </a:solidFill>
                <a:latin typeface="Verdana"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accent1"/>
                </a:solidFill>
                <a:latin typeface="Verdana"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accent1"/>
                </a:solidFill>
                <a:latin typeface="Verdana"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accent1"/>
                </a:solidFill>
                <a:latin typeface="Verdana" pitchFamily="34" charset="0"/>
                <a:ea typeface="ＭＳ Ｐゴシック" pitchFamily="34" charset="-128"/>
              </a:defRPr>
            </a:lvl9pPr>
          </a:lstStyle>
          <a:p>
            <a:pPr algn="ctr" fontAlgn="base">
              <a:spcBef>
                <a:spcPct val="50000"/>
              </a:spcBef>
              <a:spcAft>
                <a:spcPct val="0"/>
              </a:spcAft>
            </a:pPr>
            <a:r>
              <a:rPr lang="en-GB" sz="1200" b="1" dirty="0">
                <a:solidFill>
                  <a:srgbClr val="000000"/>
                </a:solidFill>
                <a:latin typeface="Calibri" pitchFamily="34" charset="0"/>
              </a:rPr>
              <a:t>FOOD ANIMALS</a:t>
            </a:r>
          </a:p>
        </p:txBody>
      </p:sp>
      <p:sp>
        <p:nvSpPr>
          <p:cNvPr id="101" name="Oval 18"/>
          <p:cNvSpPr>
            <a:spLocks noChangeArrowheads="1"/>
          </p:cNvSpPr>
          <p:nvPr/>
        </p:nvSpPr>
        <p:spPr bwMode="auto">
          <a:xfrm>
            <a:off x="3352800" y="4006775"/>
            <a:ext cx="457200" cy="457200"/>
          </a:xfrm>
          <a:prstGeom prst="ellipse">
            <a:avLst/>
          </a:prstGeom>
          <a:solidFill>
            <a:srgbClr val="FFFFFF"/>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en-GB" sz="900" b="1" dirty="0">
                <a:solidFill>
                  <a:srgbClr val="000000"/>
                </a:solidFill>
                <a:latin typeface="Calibri"/>
              </a:rPr>
              <a:t>SHEEP</a:t>
            </a:r>
            <a:endParaRPr lang="en-GB" sz="1000" b="1" dirty="0">
              <a:solidFill>
                <a:srgbClr val="000000"/>
              </a:solidFill>
              <a:latin typeface="Calibri"/>
            </a:endParaRPr>
          </a:p>
        </p:txBody>
      </p:sp>
      <p:sp>
        <p:nvSpPr>
          <p:cNvPr id="102" name="Oval 19"/>
          <p:cNvSpPr>
            <a:spLocks noChangeArrowheads="1"/>
          </p:cNvSpPr>
          <p:nvPr/>
        </p:nvSpPr>
        <p:spPr bwMode="auto">
          <a:xfrm>
            <a:off x="4343400" y="4006775"/>
            <a:ext cx="533400" cy="457200"/>
          </a:xfrm>
          <a:prstGeom prst="ellipse">
            <a:avLst/>
          </a:prstGeom>
          <a:solidFill>
            <a:srgbClr val="FFFFFF"/>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defRPr/>
            </a:pPr>
            <a:r>
              <a:rPr lang="en-GB" sz="900" b="1" dirty="0">
                <a:solidFill>
                  <a:srgbClr val="000000"/>
                </a:solidFill>
                <a:latin typeface="Calibri"/>
              </a:rPr>
              <a:t>CATTLE</a:t>
            </a:r>
            <a:endParaRPr lang="en-GB" sz="1000" dirty="0">
              <a:solidFill>
                <a:srgbClr val="000000"/>
              </a:solidFill>
              <a:latin typeface="Calibri"/>
            </a:endParaRPr>
          </a:p>
        </p:txBody>
      </p:sp>
      <p:sp>
        <p:nvSpPr>
          <p:cNvPr id="103" name="Oval 20"/>
          <p:cNvSpPr>
            <a:spLocks noChangeArrowheads="1"/>
          </p:cNvSpPr>
          <p:nvPr/>
        </p:nvSpPr>
        <p:spPr bwMode="auto">
          <a:xfrm>
            <a:off x="3886200" y="3778175"/>
            <a:ext cx="457200" cy="457200"/>
          </a:xfrm>
          <a:prstGeom prst="ellipse">
            <a:avLst/>
          </a:prstGeom>
          <a:solidFill>
            <a:schemeClr val="bg1"/>
          </a:solidFill>
          <a:ln w="9525">
            <a:solidFill>
              <a:schemeClr val="tx2">
                <a:lumMod val="65000"/>
                <a:lumOff val="35000"/>
              </a:schemeClr>
            </a:solidFill>
            <a:round/>
            <a:headEnd/>
            <a:tailEnd/>
          </a:ln>
          <a:effectLst/>
        </p:spPr>
        <p:txBody>
          <a:bodyPr wrap="none" anchor="ctr"/>
          <a:lstStyle/>
          <a:p>
            <a:pPr algn="ctr" eaLnBrk="0" fontAlgn="base" hangingPunct="0">
              <a:spcBef>
                <a:spcPct val="0"/>
              </a:spcBef>
              <a:spcAft>
                <a:spcPct val="0"/>
              </a:spcAft>
              <a:defRPr/>
            </a:pPr>
            <a:r>
              <a:rPr lang="en-GB" sz="900" b="1" dirty="0">
                <a:solidFill>
                  <a:srgbClr val="000000"/>
                </a:solidFill>
                <a:latin typeface="Calibri"/>
              </a:rPr>
              <a:t>SWINE</a:t>
            </a:r>
            <a:endParaRPr lang="en-GB" sz="1000" b="1" dirty="0">
              <a:solidFill>
                <a:srgbClr val="000000"/>
              </a:solidFill>
              <a:latin typeface="Calibri"/>
            </a:endParaRPr>
          </a:p>
        </p:txBody>
      </p:sp>
      <p:sp>
        <p:nvSpPr>
          <p:cNvPr id="104" name="Oval 21"/>
          <p:cNvSpPr>
            <a:spLocks noChangeArrowheads="1"/>
          </p:cNvSpPr>
          <p:nvPr/>
        </p:nvSpPr>
        <p:spPr bwMode="auto">
          <a:xfrm>
            <a:off x="4419600" y="4692575"/>
            <a:ext cx="609600" cy="381000"/>
          </a:xfrm>
          <a:prstGeom prst="ellipse">
            <a:avLst/>
          </a:prstGeom>
          <a:solidFill>
            <a:schemeClr val="bg1"/>
          </a:solidFill>
          <a:ln w="9525">
            <a:solidFill>
              <a:schemeClr val="tx2">
                <a:lumMod val="65000"/>
                <a:lumOff val="35000"/>
              </a:schemeClr>
            </a:solidFill>
            <a:round/>
            <a:headEnd/>
            <a:tailEnd/>
          </a:ln>
          <a:effectLst/>
        </p:spPr>
        <p:txBody>
          <a:bodyPr wrap="none" anchor="ctr"/>
          <a:lstStyle/>
          <a:p>
            <a:pPr algn="ctr" eaLnBrk="0" fontAlgn="base" hangingPunct="0">
              <a:spcBef>
                <a:spcPct val="50000"/>
              </a:spcBef>
              <a:spcAft>
                <a:spcPct val="0"/>
              </a:spcAft>
              <a:defRPr/>
            </a:pPr>
            <a:r>
              <a:rPr lang="en-GB" sz="900" b="1" dirty="0">
                <a:solidFill>
                  <a:srgbClr val="000000"/>
                </a:solidFill>
                <a:latin typeface="Calibri"/>
              </a:rPr>
              <a:t>POULTRY</a:t>
            </a:r>
            <a:endParaRPr lang="en-GB" sz="2400" dirty="0">
              <a:solidFill>
                <a:srgbClr val="000000"/>
              </a:solidFill>
              <a:latin typeface="Calibri"/>
            </a:endParaRPr>
          </a:p>
        </p:txBody>
      </p:sp>
      <p:sp>
        <p:nvSpPr>
          <p:cNvPr id="105" name="Oval 22"/>
          <p:cNvSpPr>
            <a:spLocks noChangeArrowheads="1"/>
          </p:cNvSpPr>
          <p:nvPr/>
        </p:nvSpPr>
        <p:spPr bwMode="auto">
          <a:xfrm>
            <a:off x="3200400" y="4540176"/>
            <a:ext cx="533400" cy="492125"/>
          </a:xfrm>
          <a:prstGeom prst="ellipse">
            <a:avLst/>
          </a:prstGeom>
          <a:solidFill>
            <a:srgbClr val="FFFFFF"/>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en-GB" sz="900" b="1" dirty="0">
                <a:solidFill>
                  <a:srgbClr val="000000"/>
                </a:solidFill>
                <a:latin typeface="Calibri"/>
              </a:rPr>
              <a:t>VEAL</a:t>
            </a:r>
          </a:p>
          <a:p>
            <a:pPr algn="ctr" eaLnBrk="0" fontAlgn="base" hangingPunct="0">
              <a:spcBef>
                <a:spcPct val="0"/>
              </a:spcBef>
              <a:spcAft>
                <a:spcPct val="0"/>
              </a:spcAft>
              <a:defRPr/>
            </a:pPr>
            <a:r>
              <a:rPr lang="en-GB" sz="900" b="1" dirty="0">
                <a:solidFill>
                  <a:srgbClr val="000000"/>
                </a:solidFill>
                <a:latin typeface="Calibri"/>
              </a:rPr>
              <a:t>CALVES</a:t>
            </a:r>
            <a:endParaRPr lang="en-GB" sz="2400" dirty="0">
              <a:solidFill>
                <a:srgbClr val="000000"/>
              </a:solidFill>
              <a:latin typeface="Calibri"/>
            </a:endParaRPr>
          </a:p>
        </p:txBody>
      </p:sp>
      <p:sp>
        <p:nvSpPr>
          <p:cNvPr id="106" name="Text Box 23"/>
          <p:cNvSpPr txBox="1">
            <a:spLocks noChangeArrowheads="1"/>
          </p:cNvSpPr>
          <p:nvPr/>
        </p:nvSpPr>
        <p:spPr bwMode="auto">
          <a:xfrm>
            <a:off x="4800600" y="3300338"/>
            <a:ext cx="533400" cy="254000"/>
          </a:xfrm>
          <a:prstGeom prst="rect">
            <a:avLst/>
          </a:prstGeom>
          <a:solidFill>
            <a:srgbClr val="FF999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1000" b="1" dirty="0">
                <a:solidFill>
                  <a:srgbClr val="000000"/>
                </a:solidFill>
                <a:latin typeface="Calibri"/>
              </a:rPr>
              <a:t>Offal</a:t>
            </a:r>
            <a:endParaRPr lang="en-GB" sz="1000" dirty="0">
              <a:solidFill>
                <a:srgbClr val="000000"/>
              </a:solidFill>
              <a:latin typeface="Calibri"/>
            </a:endParaRPr>
          </a:p>
        </p:txBody>
      </p:sp>
      <p:sp>
        <p:nvSpPr>
          <p:cNvPr id="107" name="Oval 25"/>
          <p:cNvSpPr>
            <a:spLocks noChangeArrowheads="1"/>
          </p:cNvSpPr>
          <p:nvPr/>
        </p:nvSpPr>
        <p:spPr bwMode="auto">
          <a:xfrm>
            <a:off x="6527801" y="3338438"/>
            <a:ext cx="1376363" cy="685800"/>
          </a:xfrm>
          <a:prstGeom prst="ellipse">
            <a:avLst/>
          </a:prstGeom>
          <a:solidFill>
            <a:srgbClr val="77C588"/>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20000"/>
              </a:spcBef>
              <a:spcAft>
                <a:spcPct val="0"/>
              </a:spcAft>
              <a:defRPr/>
            </a:pPr>
            <a:r>
              <a:rPr lang="en-GB" sz="1000" b="1" dirty="0">
                <a:solidFill>
                  <a:srgbClr val="000000"/>
                </a:solidFill>
                <a:latin typeface="Calibri"/>
              </a:rPr>
              <a:t>Vegetation,</a:t>
            </a:r>
          </a:p>
          <a:p>
            <a:pPr algn="ctr" eaLnBrk="0" fontAlgn="base" hangingPunct="0">
              <a:spcBef>
                <a:spcPct val="20000"/>
              </a:spcBef>
              <a:spcAft>
                <a:spcPct val="0"/>
              </a:spcAft>
              <a:defRPr/>
            </a:pPr>
            <a:r>
              <a:rPr lang="en-GB" sz="1000" b="1" dirty="0">
                <a:solidFill>
                  <a:srgbClr val="000000"/>
                </a:solidFill>
                <a:latin typeface="Calibri"/>
              </a:rPr>
              <a:t>Seed Crops, Fruit</a:t>
            </a:r>
            <a:endParaRPr lang="en-GB" sz="3200" b="1" dirty="0">
              <a:solidFill>
                <a:srgbClr val="000000"/>
              </a:solidFill>
              <a:latin typeface="Calibri"/>
            </a:endParaRPr>
          </a:p>
        </p:txBody>
      </p:sp>
      <p:sp>
        <p:nvSpPr>
          <p:cNvPr id="108" name="Text Box 26"/>
          <p:cNvSpPr txBox="1">
            <a:spLocks noChangeArrowheads="1"/>
          </p:cNvSpPr>
          <p:nvPr/>
        </p:nvSpPr>
        <p:spPr bwMode="auto">
          <a:xfrm>
            <a:off x="7005639" y="2859013"/>
            <a:ext cx="771525" cy="254000"/>
          </a:xfrm>
          <a:prstGeom prst="rect">
            <a:avLst/>
          </a:prstGeom>
          <a:solidFill>
            <a:srgbClr val="989400"/>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1000" b="1" dirty="0">
                <a:solidFill>
                  <a:srgbClr val="000000"/>
                </a:solidFill>
                <a:latin typeface="Calibri"/>
              </a:rPr>
              <a:t>Sewage</a:t>
            </a:r>
            <a:endParaRPr lang="en-GB" sz="1000" dirty="0">
              <a:solidFill>
                <a:srgbClr val="000000"/>
              </a:solidFill>
              <a:latin typeface="Calibri"/>
            </a:endParaRPr>
          </a:p>
        </p:txBody>
      </p:sp>
      <p:sp>
        <p:nvSpPr>
          <p:cNvPr id="109" name="Text Box 27"/>
          <p:cNvSpPr txBox="1">
            <a:spLocks noChangeArrowheads="1"/>
          </p:cNvSpPr>
          <p:nvPr/>
        </p:nvSpPr>
        <p:spPr bwMode="auto">
          <a:xfrm>
            <a:off x="4419600" y="1949375"/>
            <a:ext cx="762000" cy="406400"/>
          </a:xfrm>
          <a:prstGeom prst="rect">
            <a:avLst/>
          </a:prstGeom>
          <a:solidFill>
            <a:srgbClr val="A9EBE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defRPr/>
            </a:pPr>
            <a:r>
              <a:rPr lang="en-GB" sz="1000" b="1" dirty="0">
                <a:solidFill>
                  <a:srgbClr val="000000"/>
                </a:solidFill>
                <a:latin typeface="Calibri"/>
              </a:rPr>
              <a:t>Drinking water</a:t>
            </a:r>
            <a:endParaRPr lang="en-GB" sz="1000" dirty="0">
              <a:solidFill>
                <a:srgbClr val="000000"/>
              </a:solidFill>
              <a:latin typeface="Calibri"/>
            </a:endParaRPr>
          </a:p>
        </p:txBody>
      </p:sp>
      <p:sp>
        <p:nvSpPr>
          <p:cNvPr id="110" name="Text Box 28"/>
          <p:cNvSpPr txBox="1">
            <a:spLocks noChangeArrowheads="1"/>
          </p:cNvSpPr>
          <p:nvPr/>
        </p:nvSpPr>
        <p:spPr bwMode="auto">
          <a:xfrm>
            <a:off x="7848600" y="1568375"/>
            <a:ext cx="762000" cy="406400"/>
          </a:xfrm>
          <a:prstGeom prst="rect">
            <a:avLst/>
          </a:prstGeom>
          <a:solidFill>
            <a:srgbClr val="A9EBE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1000" b="1" dirty="0">
                <a:solidFill>
                  <a:srgbClr val="000000"/>
                </a:solidFill>
                <a:latin typeface="Calibri"/>
              </a:rPr>
              <a:t>Drinking Water</a:t>
            </a:r>
            <a:endParaRPr lang="en-GB" sz="1000" dirty="0">
              <a:solidFill>
                <a:srgbClr val="000000"/>
              </a:solidFill>
              <a:latin typeface="Calibri"/>
            </a:endParaRPr>
          </a:p>
        </p:txBody>
      </p:sp>
      <p:sp>
        <p:nvSpPr>
          <p:cNvPr id="111" name="Text Box 29"/>
          <p:cNvSpPr txBox="1">
            <a:spLocks noChangeArrowheads="1"/>
          </p:cNvSpPr>
          <p:nvPr/>
        </p:nvSpPr>
        <p:spPr bwMode="auto">
          <a:xfrm>
            <a:off x="7086600" y="1111175"/>
            <a:ext cx="609600" cy="406400"/>
          </a:xfrm>
          <a:prstGeom prst="rect">
            <a:avLst/>
          </a:prstGeom>
          <a:solidFill>
            <a:srgbClr val="A9EBE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1000" b="1" dirty="0">
                <a:solidFill>
                  <a:srgbClr val="000000"/>
                </a:solidFill>
                <a:latin typeface="Calibri"/>
              </a:rPr>
              <a:t>Sea / Lakes</a:t>
            </a:r>
            <a:endParaRPr lang="en-GB" sz="1000" dirty="0">
              <a:solidFill>
                <a:srgbClr val="000000"/>
              </a:solidFill>
              <a:latin typeface="Calibri"/>
            </a:endParaRPr>
          </a:p>
        </p:txBody>
      </p:sp>
      <p:sp>
        <p:nvSpPr>
          <p:cNvPr id="112" name="Text Box 30"/>
          <p:cNvSpPr txBox="1">
            <a:spLocks noChangeArrowheads="1"/>
          </p:cNvSpPr>
          <p:nvPr/>
        </p:nvSpPr>
        <p:spPr bwMode="auto">
          <a:xfrm>
            <a:off x="8458200" y="1111175"/>
            <a:ext cx="838200" cy="254000"/>
          </a:xfrm>
          <a:prstGeom prst="rect">
            <a:avLst/>
          </a:prstGeom>
          <a:solidFill>
            <a:srgbClr val="A9EBE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defRPr/>
            </a:pPr>
            <a:r>
              <a:rPr lang="en-GB" sz="1000" b="1" dirty="0">
                <a:solidFill>
                  <a:srgbClr val="000000"/>
                </a:solidFill>
                <a:latin typeface="Calibri"/>
              </a:rPr>
              <a:t>Swimming</a:t>
            </a:r>
            <a:endParaRPr lang="en-GB" sz="1000" dirty="0">
              <a:solidFill>
                <a:srgbClr val="000000"/>
              </a:solidFill>
              <a:latin typeface="Calibri"/>
            </a:endParaRPr>
          </a:p>
        </p:txBody>
      </p:sp>
      <p:sp>
        <p:nvSpPr>
          <p:cNvPr id="113" name="Oval 31"/>
          <p:cNvSpPr>
            <a:spLocks noChangeArrowheads="1"/>
          </p:cNvSpPr>
          <p:nvPr/>
        </p:nvSpPr>
        <p:spPr bwMode="auto">
          <a:xfrm>
            <a:off x="5410200" y="653975"/>
            <a:ext cx="1143000" cy="990600"/>
          </a:xfrm>
          <a:prstGeom prst="ellipse">
            <a:avLst/>
          </a:prstGeom>
          <a:solidFill>
            <a:srgbClr val="A9EBE9"/>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defRPr/>
            </a:pPr>
            <a:r>
              <a:rPr lang="en-GB" sz="1000" b="1" dirty="0">
                <a:solidFill>
                  <a:srgbClr val="000000"/>
                </a:solidFill>
                <a:latin typeface="Calibri"/>
              </a:rPr>
              <a:t>AQUACULTURE</a:t>
            </a:r>
            <a:endParaRPr lang="en-GB" sz="1200" b="1" dirty="0">
              <a:solidFill>
                <a:srgbClr val="000000"/>
              </a:solidFill>
              <a:latin typeface="Calibri"/>
            </a:endParaRPr>
          </a:p>
        </p:txBody>
      </p:sp>
      <p:sp>
        <p:nvSpPr>
          <p:cNvPr id="114" name="Text Box 32"/>
          <p:cNvSpPr txBox="1">
            <a:spLocks noChangeArrowheads="1"/>
          </p:cNvSpPr>
          <p:nvPr/>
        </p:nvSpPr>
        <p:spPr bwMode="auto">
          <a:xfrm>
            <a:off x="5638800" y="1949375"/>
            <a:ext cx="838200" cy="406400"/>
          </a:xfrm>
          <a:prstGeom prst="rect">
            <a:avLst/>
          </a:prstGeom>
          <a:solidFill>
            <a:srgbClr val="A9EBE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1000" b="1" dirty="0">
                <a:solidFill>
                  <a:srgbClr val="000000"/>
                </a:solidFill>
                <a:latin typeface="Calibri"/>
              </a:rPr>
              <a:t>Rivers and Streams</a:t>
            </a:r>
            <a:endParaRPr lang="en-GB" sz="1000" dirty="0">
              <a:solidFill>
                <a:srgbClr val="000000"/>
              </a:solidFill>
              <a:latin typeface="Calibri"/>
            </a:endParaRPr>
          </a:p>
        </p:txBody>
      </p:sp>
      <p:sp>
        <p:nvSpPr>
          <p:cNvPr id="115" name="Text Box 33"/>
          <p:cNvSpPr txBox="1">
            <a:spLocks noChangeArrowheads="1"/>
          </p:cNvSpPr>
          <p:nvPr/>
        </p:nvSpPr>
        <p:spPr bwMode="auto">
          <a:xfrm>
            <a:off x="2619376" y="107950"/>
            <a:ext cx="7972425" cy="369332"/>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defRPr/>
            </a:pPr>
            <a:r>
              <a:rPr lang="en-GB" b="1" dirty="0">
                <a:solidFill>
                  <a:srgbClr val="000000"/>
                </a:solidFill>
                <a:effectLst>
                  <a:outerShdw blurRad="38100" dist="38100" dir="2700000" algn="tl">
                    <a:srgbClr val="C0C0C0"/>
                  </a:outerShdw>
                </a:effectLst>
                <a:latin typeface="Calibri"/>
              </a:rPr>
              <a:t>EPIDEMIOLOGY OF ANTIMICROBIAL RESISTANCE</a:t>
            </a:r>
            <a:endParaRPr lang="en-GB" b="1" dirty="0">
              <a:solidFill>
                <a:srgbClr val="000000"/>
              </a:solidFill>
              <a:latin typeface="Calibri"/>
            </a:endParaRPr>
          </a:p>
        </p:txBody>
      </p:sp>
      <p:sp>
        <p:nvSpPr>
          <p:cNvPr id="116" name="Oval 34"/>
          <p:cNvSpPr>
            <a:spLocks noChangeArrowheads="1"/>
          </p:cNvSpPr>
          <p:nvPr/>
        </p:nvSpPr>
        <p:spPr bwMode="auto">
          <a:xfrm>
            <a:off x="8153400" y="2101775"/>
            <a:ext cx="914400" cy="838200"/>
          </a:xfrm>
          <a:prstGeom prst="ellipse">
            <a:avLst/>
          </a:prstGeom>
          <a:solidFill>
            <a:srgbClr val="C0C0C0"/>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en-GB" sz="1000" b="1" dirty="0">
                <a:solidFill>
                  <a:srgbClr val="000000"/>
                </a:solidFill>
                <a:latin typeface="Calibri"/>
              </a:rPr>
              <a:t>Industrial &amp;</a:t>
            </a:r>
          </a:p>
          <a:p>
            <a:pPr algn="ctr" eaLnBrk="0" fontAlgn="base" hangingPunct="0">
              <a:spcBef>
                <a:spcPct val="0"/>
              </a:spcBef>
              <a:spcAft>
                <a:spcPct val="0"/>
              </a:spcAft>
              <a:defRPr/>
            </a:pPr>
            <a:r>
              <a:rPr lang="en-GB" sz="1000" b="1" dirty="0">
                <a:solidFill>
                  <a:srgbClr val="000000"/>
                </a:solidFill>
                <a:latin typeface="Calibri"/>
              </a:rPr>
              <a:t>Household</a:t>
            </a:r>
          </a:p>
          <a:p>
            <a:pPr algn="ctr" eaLnBrk="0" fontAlgn="base" hangingPunct="0">
              <a:spcBef>
                <a:spcPct val="0"/>
              </a:spcBef>
              <a:spcAft>
                <a:spcPct val="0"/>
              </a:spcAft>
              <a:defRPr/>
            </a:pPr>
            <a:r>
              <a:rPr lang="en-GB" sz="1000" b="1" dirty="0">
                <a:solidFill>
                  <a:srgbClr val="000000"/>
                </a:solidFill>
                <a:latin typeface="Calibri"/>
              </a:rPr>
              <a:t>Antibacterial</a:t>
            </a:r>
          </a:p>
          <a:p>
            <a:pPr algn="ctr" eaLnBrk="0" fontAlgn="base" hangingPunct="0">
              <a:spcBef>
                <a:spcPct val="0"/>
              </a:spcBef>
              <a:spcAft>
                <a:spcPct val="0"/>
              </a:spcAft>
              <a:defRPr/>
            </a:pPr>
            <a:r>
              <a:rPr lang="en-GB" sz="1000" b="1" dirty="0">
                <a:solidFill>
                  <a:srgbClr val="000000"/>
                </a:solidFill>
                <a:latin typeface="Calibri"/>
              </a:rPr>
              <a:t>Chemicals</a:t>
            </a:r>
            <a:endParaRPr lang="en-GB" sz="2400" dirty="0">
              <a:solidFill>
                <a:srgbClr val="000000"/>
              </a:solidFill>
              <a:latin typeface="Calibri"/>
            </a:endParaRPr>
          </a:p>
        </p:txBody>
      </p:sp>
      <p:sp>
        <p:nvSpPr>
          <p:cNvPr id="117" name="Oval 35"/>
          <p:cNvSpPr>
            <a:spLocks noChangeArrowheads="1"/>
          </p:cNvSpPr>
          <p:nvPr/>
        </p:nvSpPr>
        <p:spPr bwMode="auto">
          <a:xfrm>
            <a:off x="3657600" y="4921175"/>
            <a:ext cx="838200" cy="609600"/>
          </a:xfrm>
          <a:prstGeom prst="ellipse">
            <a:avLst/>
          </a:prstGeom>
          <a:solidFill>
            <a:srgbClr val="FFFFFF"/>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en-GB" sz="900" b="1" dirty="0">
                <a:solidFill>
                  <a:srgbClr val="000000"/>
                </a:solidFill>
                <a:latin typeface="Calibri"/>
              </a:rPr>
              <a:t>OTHER </a:t>
            </a:r>
          </a:p>
          <a:p>
            <a:pPr algn="ctr" eaLnBrk="0" fontAlgn="base" hangingPunct="0">
              <a:spcBef>
                <a:spcPct val="0"/>
              </a:spcBef>
              <a:spcAft>
                <a:spcPct val="0"/>
              </a:spcAft>
              <a:defRPr/>
            </a:pPr>
            <a:r>
              <a:rPr lang="en-GB" sz="900" b="1" dirty="0">
                <a:solidFill>
                  <a:srgbClr val="000000"/>
                </a:solidFill>
                <a:latin typeface="Calibri"/>
              </a:rPr>
              <a:t>FARMED </a:t>
            </a:r>
          </a:p>
          <a:p>
            <a:pPr algn="ctr" eaLnBrk="0" fontAlgn="base" hangingPunct="0">
              <a:spcBef>
                <a:spcPct val="0"/>
              </a:spcBef>
              <a:spcAft>
                <a:spcPct val="0"/>
              </a:spcAft>
              <a:defRPr/>
            </a:pPr>
            <a:r>
              <a:rPr lang="en-GB" sz="900" b="1" dirty="0">
                <a:solidFill>
                  <a:srgbClr val="000000"/>
                </a:solidFill>
                <a:latin typeface="Calibri"/>
              </a:rPr>
              <a:t>LIVESTOCK</a:t>
            </a:r>
            <a:endParaRPr lang="en-GB" sz="2400" dirty="0">
              <a:solidFill>
                <a:srgbClr val="000000"/>
              </a:solidFill>
              <a:latin typeface="Calibri"/>
            </a:endParaRPr>
          </a:p>
        </p:txBody>
      </p:sp>
      <p:sp>
        <p:nvSpPr>
          <p:cNvPr id="118" name="Oval 36"/>
          <p:cNvSpPr>
            <a:spLocks noChangeArrowheads="1"/>
          </p:cNvSpPr>
          <p:nvPr/>
        </p:nvSpPr>
        <p:spPr bwMode="auto">
          <a:xfrm>
            <a:off x="9372600" y="3913113"/>
            <a:ext cx="990600" cy="762000"/>
          </a:xfrm>
          <a:prstGeom prst="ellipse">
            <a:avLst/>
          </a:prstGeom>
          <a:solidFill>
            <a:srgbClr val="FFFFFF"/>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en-GB" sz="900" b="1" dirty="0">
                <a:solidFill>
                  <a:srgbClr val="000000"/>
                </a:solidFill>
                <a:latin typeface="Calibri"/>
              </a:rPr>
              <a:t>COMMUNITY</a:t>
            </a:r>
          </a:p>
          <a:p>
            <a:pPr algn="ctr" eaLnBrk="0" fontAlgn="base" hangingPunct="0">
              <a:spcBef>
                <a:spcPct val="0"/>
              </a:spcBef>
              <a:spcAft>
                <a:spcPct val="0"/>
              </a:spcAft>
              <a:defRPr/>
            </a:pPr>
            <a:r>
              <a:rPr lang="en-GB" sz="900" b="1" dirty="0">
                <a:solidFill>
                  <a:srgbClr val="000000"/>
                </a:solidFill>
                <a:latin typeface="Calibri"/>
              </a:rPr>
              <a:t>- URBAN</a:t>
            </a:r>
          </a:p>
          <a:p>
            <a:pPr algn="ctr" eaLnBrk="0" fontAlgn="base" hangingPunct="0">
              <a:spcBef>
                <a:spcPct val="0"/>
              </a:spcBef>
              <a:spcAft>
                <a:spcPct val="0"/>
              </a:spcAft>
              <a:defRPr/>
            </a:pPr>
            <a:r>
              <a:rPr lang="en-GB" sz="900" b="1" dirty="0">
                <a:solidFill>
                  <a:srgbClr val="000000"/>
                </a:solidFill>
                <a:latin typeface="Calibri"/>
              </a:rPr>
              <a:t>-RURAL</a:t>
            </a:r>
            <a:endParaRPr lang="en-GB" sz="1000" dirty="0">
              <a:solidFill>
                <a:srgbClr val="000000"/>
              </a:solidFill>
              <a:latin typeface="Calibri"/>
            </a:endParaRPr>
          </a:p>
        </p:txBody>
      </p:sp>
      <p:cxnSp>
        <p:nvCxnSpPr>
          <p:cNvPr id="119" name="AutoShape 37"/>
          <p:cNvCxnSpPr>
            <a:cxnSpLocks noChangeShapeType="1"/>
            <a:stCxn id="112" idx="3"/>
            <a:endCxn id="94" idx="7"/>
          </p:cNvCxnSpPr>
          <p:nvPr/>
        </p:nvCxnSpPr>
        <p:spPr bwMode="auto">
          <a:xfrm>
            <a:off x="9296400" y="1238176"/>
            <a:ext cx="871538" cy="2638425"/>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AutoShape 38"/>
          <p:cNvCxnSpPr>
            <a:cxnSpLocks noChangeShapeType="1"/>
            <a:stCxn id="110" idx="3"/>
            <a:endCxn id="94" idx="0"/>
          </p:cNvCxnSpPr>
          <p:nvPr/>
        </p:nvCxnSpPr>
        <p:spPr bwMode="auto">
          <a:xfrm>
            <a:off x="8610600" y="1771576"/>
            <a:ext cx="782638" cy="1789113"/>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AutoShape 39"/>
          <p:cNvCxnSpPr>
            <a:cxnSpLocks noChangeShapeType="1"/>
            <a:stCxn id="108" idx="0"/>
            <a:endCxn id="111" idx="2"/>
          </p:cNvCxnSpPr>
          <p:nvPr/>
        </p:nvCxnSpPr>
        <p:spPr bwMode="auto">
          <a:xfrm flipV="1">
            <a:off x="7391400" y="1517575"/>
            <a:ext cx="0" cy="1341438"/>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AutoShape 40"/>
          <p:cNvCxnSpPr>
            <a:cxnSpLocks noChangeShapeType="1"/>
            <a:stCxn id="116" idx="4"/>
            <a:endCxn id="94" idx="1"/>
          </p:cNvCxnSpPr>
          <p:nvPr/>
        </p:nvCxnSpPr>
        <p:spPr bwMode="auto">
          <a:xfrm>
            <a:off x="8610600" y="2939976"/>
            <a:ext cx="7938" cy="936625"/>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AutoShape 41"/>
          <p:cNvCxnSpPr>
            <a:cxnSpLocks noChangeShapeType="1"/>
            <a:stCxn id="109" idx="1"/>
            <a:endCxn id="99" idx="1"/>
          </p:cNvCxnSpPr>
          <p:nvPr/>
        </p:nvCxnSpPr>
        <p:spPr bwMode="auto">
          <a:xfrm rot="10800000" flipV="1">
            <a:off x="3414714" y="2152575"/>
            <a:ext cx="1004887" cy="1828800"/>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Text Box 43"/>
          <p:cNvSpPr txBox="1">
            <a:spLocks noChangeArrowheads="1"/>
          </p:cNvSpPr>
          <p:nvPr/>
        </p:nvSpPr>
        <p:spPr bwMode="auto">
          <a:xfrm>
            <a:off x="5638800" y="3092375"/>
            <a:ext cx="838200" cy="254000"/>
          </a:xfrm>
          <a:prstGeom prst="rect">
            <a:avLst/>
          </a:prstGeom>
          <a:solidFill>
            <a:srgbClr val="99CC00"/>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1000" b="1" dirty="0">
                <a:solidFill>
                  <a:srgbClr val="000000"/>
                </a:solidFill>
                <a:latin typeface="Calibri"/>
              </a:rPr>
              <a:t>WILDLIFE</a:t>
            </a:r>
            <a:endParaRPr lang="en-GB" sz="1000" dirty="0">
              <a:solidFill>
                <a:srgbClr val="000000"/>
              </a:solidFill>
              <a:latin typeface="Calibri"/>
            </a:endParaRPr>
          </a:p>
        </p:txBody>
      </p:sp>
      <p:cxnSp>
        <p:nvCxnSpPr>
          <p:cNvPr id="125" name="AutoShape 44"/>
          <p:cNvCxnSpPr>
            <a:cxnSpLocks noChangeShapeType="1"/>
            <a:stCxn id="114" idx="1"/>
            <a:endCxn id="109" idx="3"/>
          </p:cNvCxnSpPr>
          <p:nvPr/>
        </p:nvCxnSpPr>
        <p:spPr bwMode="auto">
          <a:xfrm flipH="1">
            <a:off x="5181600" y="2152575"/>
            <a:ext cx="457200" cy="0"/>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Line 45"/>
          <p:cNvSpPr>
            <a:spLocks noChangeShapeType="1"/>
          </p:cNvSpPr>
          <p:nvPr/>
        </p:nvSpPr>
        <p:spPr bwMode="auto">
          <a:xfrm flipH="1" flipV="1">
            <a:off x="8382000" y="3092376"/>
            <a:ext cx="19050" cy="1038225"/>
          </a:xfrm>
          <a:prstGeom prst="line">
            <a:avLst/>
          </a:prstGeom>
          <a:noFill/>
          <a:ln w="9525">
            <a:solidFill>
              <a:schemeClr val="tx2">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127" name="Line 46"/>
          <p:cNvSpPr>
            <a:spLocks noChangeShapeType="1"/>
          </p:cNvSpPr>
          <p:nvPr/>
        </p:nvSpPr>
        <p:spPr bwMode="auto">
          <a:xfrm flipH="1">
            <a:off x="7772400" y="3092375"/>
            <a:ext cx="609600" cy="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128" name="Text Box 47"/>
          <p:cNvSpPr txBox="1">
            <a:spLocks noChangeArrowheads="1"/>
          </p:cNvSpPr>
          <p:nvPr/>
        </p:nvSpPr>
        <p:spPr bwMode="auto">
          <a:xfrm>
            <a:off x="5638800" y="2508175"/>
            <a:ext cx="838200" cy="254000"/>
          </a:xfrm>
          <a:prstGeom prst="rect">
            <a:avLst/>
          </a:prstGeom>
          <a:solidFill>
            <a:srgbClr val="996633"/>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1000" b="1" dirty="0">
                <a:solidFill>
                  <a:srgbClr val="000000"/>
                </a:solidFill>
                <a:latin typeface="Calibri"/>
              </a:rPr>
              <a:t>SOIL</a:t>
            </a:r>
            <a:endParaRPr lang="en-GB" sz="500" b="1" dirty="0">
              <a:solidFill>
                <a:srgbClr val="000000"/>
              </a:solidFill>
              <a:latin typeface="Calibri"/>
            </a:endParaRPr>
          </a:p>
        </p:txBody>
      </p:sp>
      <p:cxnSp>
        <p:nvCxnSpPr>
          <p:cNvPr id="129" name="AutoShape 48"/>
          <p:cNvCxnSpPr>
            <a:cxnSpLocks noChangeShapeType="1"/>
            <a:stCxn id="124" idx="0"/>
            <a:endCxn id="128" idx="2"/>
          </p:cNvCxnSpPr>
          <p:nvPr/>
        </p:nvCxnSpPr>
        <p:spPr bwMode="auto">
          <a:xfrm flipV="1">
            <a:off x="6057900" y="2762175"/>
            <a:ext cx="0" cy="330200"/>
          </a:xfrm>
          <a:prstGeom prst="straightConnector1">
            <a:avLst/>
          </a:prstGeom>
          <a:noFill/>
          <a:ln w="9525">
            <a:solidFill>
              <a:schemeClr val="tx2">
                <a:lumMod val="65000"/>
                <a:lumOff val="3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AutoShape 49"/>
          <p:cNvCxnSpPr>
            <a:cxnSpLocks noChangeShapeType="1"/>
            <a:stCxn id="128" idx="0"/>
            <a:endCxn id="114" idx="2"/>
          </p:cNvCxnSpPr>
          <p:nvPr/>
        </p:nvCxnSpPr>
        <p:spPr bwMode="auto">
          <a:xfrm flipV="1">
            <a:off x="6057900" y="2355775"/>
            <a:ext cx="0" cy="152400"/>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AutoShape 50"/>
          <p:cNvCxnSpPr>
            <a:cxnSpLocks noChangeShapeType="1"/>
            <a:stCxn id="124" idx="2"/>
            <a:endCxn id="107" idx="2"/>
          </p:cNvCxnSpPr>
          <p:nvPr/>
        </p:nvCxnSpPr>
        <p:spPr bwMode="auto">
          <a:xfrm rot="16200000" flipH="1">
            <a:off x="6125369" y="3278907"/>
            <a:ext cx="334963" cy="469900"/>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Line 51"/>
          <p:cNvSpPr>
            <a:spLocks noChangeShapeType="1"/>
          </p:cNvSpPr>
          <p:nvPr/>
        </p:nvSpPr>
        <p:spPr bwMode="auto">
          <a:xfrm flipH="1">
            <a:off x="6477000" y="2254175"/>
            <a:ext cx="1752600" cy="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cxnSp>
        <p:nvCxnSpPr>
          <p:cNvPr id="133" name="AutoShape 53"/>
          <p:cNvCxnSpPr>
            <a:cxnSpLocks noChangeShapeType="1"/>
            <a:stCxn id="97" idx="0"/>
            <a:endCxn id="106" idx="3"/>
          </p:cNvCxnSpPr>
          <p:nvPr/>
        </p:nvCxnSpPr>
        <p:spPr bwMode="auto">
          <a:xfrm rot="5400000" flipH="1">
            <a:off x="5130007" y="3631332"/>
            <a:ext cx="846137" cy="438150"/>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 name="Line 54"/>
          <p:cNvSpPr>
            <a:spLocks noChangeShapeType="1"/>
          </p:cNvSpPr>
          <p:nvPr/>
        </p:nvSpPr>
        <p:spPr bwMode="auto">
          <a:xfrm flipH="1">
            <a:off x="6477000" y="2546275"/>
            <a:ext cx="1676400" cy="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135" name="Line 58"/>
          <p:cNvSpPr>
            <a:spLocks noChangeShapeType="1"/>
          </p:cNvSpPr>
          <p:nvPr/>
        </p:nvSpPr>
        <p:spPr bwMode="auto">
          <a:xfrm flipH="1">
            <a:off x="7772400" y="2939975"/>
            <a:ext cx="762000" cy="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136" name="Line 64"/>
          <p:cNvSpPr>
            <a:spLocks noChangeShapeType="1"/>
          </p:cNvSpPr>
          <p:nvPr/>
        </p:nvSpPr>
        <p:spPr bwMode="auto">
          <a:xfrm>
            <a:off x="6400800" y="1796975"/>
            <a:ext cx="1447800" cy="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137" name="Line 65"/>
          <p:cNvSpPr>
            <a:spLocks noChangeShapeType="1"/>
          </p:cNvSpPr>
          <p:nvPr/>
        </p:nvSpPr>
        <p:spPr bwMode="auto">
          <a:xfrm>
            <a:off x="6477000" y="2101775"/>
            <a:ext cx="685800" cy="0"/>
          </a:xfrm>
          <a:prstGeom prst="line">
            <a:avLst/>
          </a:prstGeom>
          <a:noFill/>
          <a:ln w="9525">
            <a:solidFill>
              <a:schemeClr val="tx2">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138" name="Line 66"/>
          <p:cNvSpPr>
            <a:spLocks noChangeShapeType="1"/>
          </p:cNvSpPr>
          <p:nvPr/>
        </p:nvSpPr>
        <p:spPr bwMode="auto">
          <a:xfrm flipV="1">
            <a:off x="7162800" y="1492175"/>
            <a:ext cx="0" cy="60960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139" name="Line 67"/>
          <p:cNvSpPr>
            <a:spLocks noChangeShapeType="1"/>
          </p:cNvSpPr>
          <p:nvPr/>
        </p:nvSpPr>
        <p:spPr bwMode="auto">
          <a:xfrm>
            <a:off x="6400800" y="1796975"/>
            <a:ext cx="0" cy="152400"/>
          </a:xfrm>
          <a:prstGeom prst="line">
            <a:avLst/>
          </a:prstGeom>
          <a:noFill/>
          <a:ln w="9525">
            <a:solidFill>
              <a:schemeClr val="tx2">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140" name="Line 70"/>
          <p:cNvSpPr>
            <a:spLocks noChangeShapeType="1"/>
          </p:cNvSpPr>
          <p:nvPr/>
        </p:nvSpPr>
        <p:spPr bwMode="auto">
          <a:xfrm>
            <a:off x="4800600" y="3244775"/>
            <a:ext cx="838200" cy="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141" name="Line 72"/>
          <p:cNvSpPr>
            <a:spLocks noChangeShapeType="1"/>
          </p:cNvSpPr>
          <p:nvPr/>
        </p:nvSpPr>
        <p:spPr bwMode="auto">
          <a:xfrm>
            <a:off x="5486400" y="1415975"/>
            <a:ext cx="0" cy="281940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142" name="Line 74"/>
          <p:cNvSpPr>
            <a:spLocks noChangeShapeType="1"/>
          </p:cNvSpPr>
          <p:nvPr/>
        </p:nvSpPr>
        <p:spPr bwMode="auto">
          <a:xfrm flipV="1">
            <a:off x="9372600" y="5683175"/>
            <a:ext cx="0" cy="30480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16438" name="Rectangle 75"/>
          <p:cNvSpPr>
            <a:spLocks noChangeArrowheads="1"/>
          </p:cNvSpPr>
          <p:nvPr/>
        </p:nvSpPr>
        <p:spPr bwMode="auto">
          <a:xfrm>
            <a:off x="7175500" y="4308400"/>
            <a:ext cx="825500" cy="6858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lnSpc>
                <a:spcPct val="50000"/>
              </a:lnSpc>
              <a:spcBef>
                <a:spcPct val="50000"/>
              </a:spcBef>
              <a:spcAft>
                <a:spcPct val="0"/>
              </a:spcAft>
            </a:pPr>
            <a:endParaRPr lang="en-GB" sz="1000" b="1" dirty="0">
              <a:solidFill>
                <a:srgbClr val="000000"/>
              </a:solidFill>
              <a:latin typeface="Calibri" pitchFamily="34" charset="0"/>
            </a:endParaRPr>
          </a:p>
          <a:p>
            <a:pPr algn="ctr" eaLnBrk="0" fontAlgn="base" hangingPunct="0">
              <a:lnSpc>
                <a:spcPct val="70000"/>
              </a:lnSpc>
              <a:spcBef>
                <a:spcPct val="50000"/>
              </a:spcBef>
              <a:spcAft>
                <a:spcPct val="0"/>
              </a:spcAft>
            </a:pPr>
            <a:r>
              <a:rPr lang="en-GB" sz="1000" b="1" dirty="0">
                <a:solidFill>
                  <a:srgbClr val="000000"/>
                </a:solidFill>
                <a:latin typeface="Calibri" pitchFamily="34" charset="0"/>
              </a:rPr>
              <a:t>Handling </a:t>
            </a:r>
          </a:p>
          <a:p>
            <a:pPr algn="ctr" eaLnBrk="0" fontAlgn="base" hangingPunct="0">
              <a:lnSpc>
                <a:spcPct val="70000"/>
              </a:lnSpc>
              <a:spcBef>
                <a:spcPct val="50000"/>
              </a:spcBef>
              <a:spcAft>
                <a:spcPct val="0"/>
              </a:spcAft>
            </a:pPr>
            <a:r>
              <a:rPr lang="en-GB" sz="1000" b="1" dirty="0">
                <a:solidFill>
                  <a:srgbClr val="000000"/>
                </a:solidFill>
                <a:latin typeface="Calibri" pitchFamily="34" charset="0"/>
              </a:rPr>
              <a:t>Preparation </a:t>
            </a:r>
          </a:p>
          <a:p>
            <a:pPr algn="ctr" eaLnBrk="0" fontAlgn="base" hangingPunct="0">
              <a:lnSpc>
                <a:spcPct val="70000"/>
              </a:lnSpc>
              <a:spcBef>
                <a:spcPct val="50000"/>
              </a:spcBef>
              <a:spcAft>
                <a:spcPct val="0"/>
              </a:spcAft>
            </a:pPr>
            <a:r>
              <a:rPr lang="en-GB" sz="1000" b="1" dirty="0">
                <a:solidFill>
                  <a:srgbClr val="000000"/>
                </a:solidFill>
                <a:latin typeface="Calibri" pitchFamily="34" charset="0"/>
              </a:rPr>
              <a:t>Consumption</a:t>
            </a:r>
          </a:p>
          <a:p>
            <a:pPr algn="ctr" eaLnBrk="0" fontAlgn="base" hangingPunct="0">
              <a:lnSpc>
                <a:spcPct val="70000"/>
              </a:lnSpc>
              <a:spcBef>
                <a:spcPct val="0"/>
              </a:spcBef>
              <a:spcAft>
                <a:spcPct val="0"/>
              </a:spcAft>
            </a:pPr>
            <a:endParaRPr lang="en-GB" sz="1000" dirty="0">
              <a:solidFill>
                <a:srgbClr val="000000"/>
              </a:solidFill>
              <a:latin typeface="Calibri" pitchFamily="34" charset="0"/>
            </a:endParaRPr>
          </a:p>
        </p:txBody>
      </p:sp>
      <p:sp>
        <p:nvSpPr>
          <p:cNvPr id="144" name="Line 76"/>
          <p:cNvSpPr>
            <a:spLocks noChangeShapeType="1"/>
          </p:cNvSpPr>
          <p:nvPr/>
        </p:nvSpPr>
        <p:spPr bwMode="auto">
          <a:xfrm>
            <a:off x="6172200" y="5987975"/>
            <a:ext cx="3200400" cy="0"/>
          </a:xfrm>
          <a:prstGeom prst="line">
            <a:avLst/>
          </a:prstGeom>
          <a:noFill/>
          <a:ln w="9525">
            <a:solidFill>
              <a:schemeClr val="tx2">
                <a:lumMod val="65000"/>
                <a:lumOff val="35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145" name="Line 78"/>
          <p:cNvSpPr>
            <a:spLocks noChangeShapeType="1"/>
          </p:cNvSpPr>
          <p:nvPr/>
        </p:nvSpPr>
        <p:spPr bwMode="auto">
          <a:xfrm>
            <a:off x="7696200" y="1263575"/>
            <a:ext cx="762000" cy="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146" name="Line 79"/>
          <p:cNvSpPr>
            <a:spLocks noChangeShapeType="1"/>
          </p:cNvSpPr>
          <p:nvPr/>
        </p:nvSpPr>
        <p:spPr bwMode="auto">
          <a:xfrm>
            <a:off x="4800600" y="3092375"/>
            <a:ext cx="0" cy="152400"/>
          </a:xfrm>
          <a:prstGeom prst="line">
            <a:avLst/>
          </a:prstGeom>
          <a:noFill/>
          <a:ln w="9525">
            <a:solidFill>
              <a:schemeClr val="tx2">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147" name="Line 80"/>
          <p:cNvSpPr>
            <a:spLocks noChangeShapeType="1"/>
          </p:cNvSpPr>
          <p:nvPr/>
        </p:nvSpPr>
        <p:spPr bwMode="auto">
          <a:xfrm>
            <a:off x="6019800" y="1644575"/>
            <a:ext cx="0" cy="304800"/>
          </a:xfrm>
          <a:prstGeom prst="line">
            <a:avLst/>
          </a:prstGeom>
          <a:noFill/>
          <a:ln w="9525">
            <a:solidFill>
              <a:schemeClr val="tx2">
                <a:lumMod val="65000"/>
                <a:lumOff val="3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148" name="Line 81"/>
          <p:cNvSpPr>
            <a:spLocks noChangeShapeType="1"/>
          </p:cNvSpPr>
          <p:nvPr/>
        </p:nvSpPr>
        <p:spPr bwMode="auto">
          <a:xfrm>
            <a:off x="6553200" y="1263575"/>
            <a:ext cx="533400" cy="0"/>
          </a:xfrm>
          <a:prstGeom prst="line">
            <a:avLst/>
          </a:prstGeom>
          <a:noFill/>
          <a:ln w="9525">
            <a:solidFill>
              <a:schemeClr val="tx2">
                <a:lumMod val="65000"/>
                <a:lumOff val="3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CA" sz="2400" dirty="0">
              <a:solidFill>
                <a:srgbClr val="000000"/>
              </a:solidFill>
              <a:latin typeface="Calibri"/>
            </a:endParaRPr>
          </a:p>
        </p:txBody>
      </p:sp>
      <p:sp>
        <p:nvSpPr>
          <p:cNvPr id="16444" name="Text Box 82"/>
          <p:cNvSpPr txBox="1">
            <a:spLocks noChangeArrowheads="1"/>
          </p:cNvSpPr>
          <p:nvPr/>
        </p:nvSpPr>
        <p:spPr bwMode="auto">
          <a:xfrm>
            <a:off x="9050867" y="6271081"/>
            <a:ext cx="29527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accent1"/>
                </a:solidFill>
                <a:latin typeface="Verdana" pitchFamily="34" charset="0"/>
                <a:ea typeface="ＭＳ Ｐゴシック" pitchFamily="34" charset="-128"/>
              </a:defRPr>
            </a:lvl1pPr>
            <a:lvl2pPr marL="742950" indent="-285750" eaLnBrk="0" hangingPunct="0">
              <a:defRPr sz="1600">
                <a:solidFill>
                  <a:schemeClr val="accent1"/>
                </a:solidFill>
                <a:latin typeface="Verdana" pitchFamily="34" charset="0"/>
                <a:ea typeface="ＭＳ Ｐゴシック" pitchFamily="34" charset="-128"/>
              </a:defRPr>
            </a:lvl2pPr>
            <a:lvl3pPr marL="1143000" indent="-228600" eaLnBrk="0" hangingPunct="0">
              <a:defRPr sz="1600">
                <a:solidFill>
                  <a:schemeClr val="accent1"/>
                </a:solidFill>
                <a:latin typeface="Verdana" pitchFamily="34" charset="0"/>
                <a:ea typeface="ＭＳ Ｐゴシック" pitchFamily="34" charset="-128"/>
              </a:defRPr>
            </a:lvl3pPr>
            <a:lvl4pPr marL="1600200" indent="-228600" eaLnBrk="0" hangingPunct="0">
              <a:defRPr sz="1600">
                <a:solidFill>
                  <a:schemeClr val="accent1"/>
                </a:solidFill>
                <a:latin typeface="Verdana" pitchFamily="34" charset="0"/>
                <a:ea typeface="ＭＳ Ｐゴシック" pitchFamily="34" charset="-128"/>
              </a:defRPr>
            </a:lvl4pPr>
            <a:lvl5pPr marL="2057400" indent="-228600" eaLnBrk="0" hangingPunct="0">
              <a:defRPr sz="1600">
                <a:solidFill>
                  <a:schemeClr val="accent1"/>
                </a:solidFill>
                <a:latin typeface="Verdana"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accent1"/>
                </a:solidFill>
                <a:latin typeface="Verdana"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accent1"/>
                </a:solidFill>
                <a:latin typeface="Verdana"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accent1"/>
                </a:solidFill>
                <a:latin typeface="Verdana"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accent1"/>
                </a:solidFill>
                <a:latin typeface="Verdana" pitchFamily="34" charset="0"/>
                <a:ea typeface="ＭＳ Ｐゴシック" pitchFamily="34" charset="-128"/>
              </a:defRPr>
            </a:lvl9pPr>
          </a:lstStyle>
          <a:p>
            <a:pPr fontAlgn="base">
              <a:spcBef>
                <a:spcPct val="0"/>
              </a:spcBef>
              <a:spcAft>
                <a:spcPct val="0"/>
              </a:spcAft>
            </a:pPr>
            <a:r>
              <a:rPr lang="en-GB" sz="1200" b="1" i="1" dirty="0">
                <a:solidFill>
                  <a:srgbClr val="000000"/>
                </a:solidFill>
                <a:latin typeface="Calibri" pitchFamily="34" charset="0"/>
              </a:rPr>
              <a:t>After Linton AH (1977), modified by Irwin RJ - 2012 version</a:t>
            </a:r>
          </a:p>
        </p:txBody>
      </p:sp>
      <p:sp>
        <p:nvSpPr>
          <p:cNvPr id="150" name="Text Box 85"/>
          <p:cNvSpPr txBox="1">
            <a:spLocks noChangeArrowheads="1"/>
          </p:cNvSpPr>
          <p:nvPr/>
        </p:nvSpPr>
        <p:spPr bwMode="auto">
          <a:xfrm>
            <a:off x="3581400" y="2711376"/>
            <a:ext cx="1371600" cy="403225"/>
          </a:xfrm>
          <a:prstGeom prst="rect">
            <a:avLst/>
          </a:prstGeom>
          <a:solidFill>
            <a:srgbClr val="FFDBB7"/>
          </a:solidFill>
          <a:ln w="63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1000" b="1" dirty="0">
                <a:solidFill>
                  <a:srgbClr val="000000"/>
                </a:solidFill>
                <a:latin typeface="Calibri"/>
              </a:rPr>
              <a:t>Farm Effluents and Manure Spreading</a:t>
            </a:r>
            <a:endParaRPr lang="en-GB" sz="1000" dirty="0">
              <a:solidFill>
                <a:srgbClr val="000000"/>
              </a:solidFill>
              <a:latin typeface="Calibri"/>
            </a:endParaRPr>
          </a:p>
        </p:txBody>
      </p:sp>
      <p:sp>
        <p:nvSpPr>
          <p:cNvPr id="151" name="Text Box 86"/>
          <p:cNvSpPr txBox="1">
            <a:spLocks noChangeArrowheads="1"/>
          </p:cNvSpPr>
          <p:nvPr/>
        </p:nvSpPr>
        <p:spPr bwMode="auto">
          <a:xfrm>
            <a:off x="3359151" y="6434064"/>
            <a:ext cx="2881313" cy="314325"/>
          </a:xfrm>
          <a:prstGeom prst="rect">
            <a:avLst/>
          </a:prstGeom>
          <a:solidFill>
            <a:srgbClr val="FF66CC"/>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CA" sz="1400" b="1" dirty="0">
                <a:solidFill>
                  <a:srgbClr val="000000"/>
                </a:solidFill>
                <a:latin typeface="Calibri"/>
              </a:rPr>
              <a:t>IMPORTS</a:t>
            </a:r>
          </a:p>
        </p:txBody>
      </p:sp>
      <p:cxnSp>
        <p:nvCxnSpPr>
          <p:cNvPr id="152" name="AutoShape 87"/>
          <p:cNvCxnSpPr>
            <a:cxnSpLocks noChangeShapeType="1"/>
            <a:stCxn id="151" idx="3"/>
          </p:cNvCxnSpPr>
          <p:nvPr/>
        </p:nvCxnSpPr>
        <p:spPr bwMode="auto">
          <a:xfrm flipV="1">
            <a:off x="6240464" y="4849739"/>
            <a:ext cx="287337" cy="1741487"/>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AutoShape 88"/>
          <p:cNvCxnSpPr>
            <a:cxnSpLocks noChangeShapeType="1"/>
            <a:stCxn id="151" idx="1"/>
          </p:cNvCxnSpPr>
          <p:nvPr/>
        </p:nvCxnSpPr>
        <p:spPr bwMode="auto">
          <a:xfrm rot="10800000">
            <a:off x="2063750" y="5138663"/>
            <a:ext cx="1295400" cy="1452562"/>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AutoShape 90"/>
          <p:cNvCxnSpPr>
            <a:cxnSpLocks noChangeShapeType="1"/>
            <a:stCxn id="92" idx="2"/>
            <a:endCxn id="162" idx="6"/>
          </p:cNvCxnSpPr>
          <p:nvPr/>
        </p:nvCxnSpPr>
        <p:spPr bwMode="auto">
          <a:xfrm rot="5400000">
            <a:off x="4600576" y="3528938"/>
            <a:ext cx="850900" cy="3349625"/>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AutoShape 95"/>
          <p:cNvCxnSpPr>
            <a:cxnSpLocks noChangeShapeType="1"/>
            <a:stCxn id="97" idx="2"/>
            <a:endCxn id="93" idx="0"/>
          </p:cNvCxnSpPr>
          <p:nvPr/>
        </p:nvCxnSpPr>
        <p:spPr bwMode="auto">
          <a:xfrm flipH="1">
            <a:off x="5768976" y="5035476"/>
            <a:ext cx="3175" cy="822325"/>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 name="Oval 96"/>
          <p:cNvSpPr>
            <a:spLocks noChangeArrowheads="1"/>
          </p:cNvSpPr>
          <p:nvPr/>
        </p:nvSpPr>
        <p:spPr bwMode="auto">
          <a:xfrm>
            <a:off x="9409114" y="4705275"/>
            <a:ext cx="935037" cy="685800"/>
          </a:xfrm>
          <a:prstGeom prst="ellipse">
            <a:avLst/>
          </a:prstGeom>
          <a:solidFill>
            <a:srgbClr val="FFFFFF"/>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defRPr/>
            </a:pPr>
            <a:r>
              <a:rPr lang="en-GB" sz="900" b="1" dirty="0">
                <a:solidFill>
                  <a:srgbClr val="000000"/>
                </a:solidFill>
                <a:latin typeface="Calibri"/>
              </a:rPr>
              <a:t>TRAVELLERS</a:t>
            </a:r>
            <a:endParaRPr lang="en-GB" sz="1000" dirty="0">
              <a:solidFill>
                <a:srgbClr val="000000"/>
              </a:solidFill>
              <a:latin typeface="Calibri"/>
            </a:endParaRPr>
          </a:p>
        </p:txBody>
      </p:sp>
      <p:sp>
        <p:nvSpPr>
          <p:cNvPr id="157" name="Oval 11"/>
          <p:cNvSpPr>
            <a:spLocks noChangeArrowheads="1"/>
          </p:cNvSpPr>
          <p:nvPr/>
        </p:nvSpPr>
        <p:spPr bwMode="auto">
          <a:xfrm>
            <a:off x="8421688" y="3986138"/>
            <a:ext cx="914400" cy="609600"/>
          </a:xfrm>
          <a:prstGeom prst="ellipse">
            <a:avLst/>
          </a:prstGeom>
          <a:solidFill>
            <a:schemeClr val="bg1"/>
          </a:solidFill>
          <a:ln w="9525">
            <a:solidFill>
              <a:schemeClr val="tx2">
                <a:lumMod val="65000"/>
                <a:lumOff val="35000"/>
              </a:schemeClr>
            </a:solidFill>
            <a:round/>
            <a:headEnd/>
            <a:tailEnd/>
          </a:ln>
          <a:effectLst/>
        </p:spPr>
        <p:txBody>
          <a:bodyPr wrap="none" anchor="ctr"/>
          <a:lstStyle/>
          <a:p>
            <a:pPr algn="ctr" eaLnBrk="0" fontAlgn="base" hangingPunct="0">
              <a:spcBef>
                <a:spcPct val="50000"/>
              </a:spcBef>
              <a:spcAft>
                <a:spcPct val="0"/>
              </a:spcAft>
              <a:defRPr/>
            </a:pPr>
            <a:r>
              <a:rPr lang="en-GB" sz="900" b="1" dirty="0">
                <a:solidFill>
                  <a:srgbClr val="000000"/>
                </a:solidFill>
                <a:latin typeface="Calibri"/>
              </a:rPr>
              <a:t>HOSPITALIZED</a:t>
            </a:r>
            <a:endParaRPr lang="en-GB" sz="1000" dirty="0">
              <a:solidFill>
                <a:srgbClr val="000000"/>
              </a:solidFill>
              <a:latin typeface="Calibri"/>
            </a:endParaRPr>
          </a:p>
        </p:txBody>
      </p:sp>
      <p:cxnSp>
        <p:nvCxnSpPr>
          <p:cNvPr id="158" name="AutoShape 97"/>
          <p:cNvCxnSpPr>
            <a:cxnSpLocks noChangeShapeType="1"/>
            <a:stCxn id="99" idx="6"/>
            <a:endCxn id="97" idx="1"/>
          </p:cNvCxnSpPr>
          <p:nvPr/>
        </p:nvCxnSpPr>
        <p:spPr bwMode="auto">
          <a:xfrm>
            <a:off x="5105401" y="4654475"/>
            <a:ext cx="269875" cy="0"/>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AutoShape 98"/>
          <p:cNvCxnSpPr>
            <a:cxnSpLocks noChangeShapeType="1"/>
            <a:stCxn id="97" idx="3"/>
            <a:endCxn id="92" idx="1"/>
          </p:cNvCxnSpPr>
          <p:nvPr/>
        </p:nvCxnSpPr>
        <p:spPr bwMode="auto">
          <a:xfrm flipV="1">
            <a:off x="6167438" y="4651301"/>
            <a:ext cx="215900" cy="3175"/>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AutoShape 99"/>
          <p:cNvCxnSpPr>
            <a:cxnSpLocks noChangeShapeType="1"/>
            <a:stCxn id="92" idx="3"/>
            <a:endCxn id="16438" idx="1"/>
          </p:cNvCxnSpPr>
          <p:nvPr/>
        </p:nvCxnSpPr>
        <p:spPr bwMode="auto">
          <a:xfrm>
            <a:off x="7018338" y="4651300"/>
            <a:ext cx="157162" cy="0"/>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AutoShape 100"/>
          <p:cNvCxnSpPr>
            <a:cxnSpLocks noChangeShapeType="1"/>
            <a:stCxn id="16438" idx="3"/>
            <a:endCxn id="94" idx="2"/>
          </p:cNvCxnSpPr>
          <p:nvPr/>
        </p:nvCxnSpPr>
        <p:spPr bwMode="auto">
          <a:xfrm flipV="1">
            <a:off x="8001001" y="4637014"/>
            <a:ext cx="296863" cy="14287"/>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2" name="Oval 24"/>
          <p:cNvSpPr>
            <a:spLocks noChangeArrowheads="1"/>
          </p:cNvSpPr>
          <p:nvPr/>
        </p:nvSpPr>
        <p:spPr bwMode="auto">
          <a:xfrm>
            <a:off x="2208213" y="5210100"/>
            <a:ext cx="1143000" cy="838200"/>
          </a:xfrm>
          <a:prstGeom prst="ellipse">
            <a:avLst/>
          </a:prstGeom>
          <a:solidFill>
            <a:srgbClr val="FFDBB7"/>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en-GB" sz="1200" b="1" dirty="0">
                <a:solidFill>
                  <a:srgbClr val="000000"/>
                </a:solidFill>
                <a:latin typeface="Calibri"/>
              </a:rPr>
              <a:t>COMPANION</a:t>
            </a:r>
          </a:p>
          <a:p>
            <a:pPr algn="ctr" eaLnBrk="0" fontAlgn="base" hangingPunct="0">
              <a:spcBef>
                <a:spcPct val="0"/>
              </a:spcBef>
              <a:spcAft>
                <a:spcPct val="0"/>
              </a:spcAft>
              <a:defRPr/>
            </a:pPr>
            <a:r>
              <a:rPr lang="en-GB" sz="1200" b="1" dirty="0">
                <a:solidFill>
                  <a:srgbClr val="000000"/>
                </a:solidFill>
                <a:latin typeface="Calibri"/>
              </a:rPr>
              <a:t>ANIMALS</a:t>
            </a:r>
            <a:endParaRPr lang="en-GB" sz="2400" dirty="0">
              <a:solidFill>
                <a:srgbClr val="000000"/>
              </a:solidFill>
              <a:latin typeface="Calibri"/>
            </a:endParaRPr>
          </a:p>
        </p:txBody>
      </p:sp>
      <p:sp>
        <p:nvSpPr>
          <p:cNvPr id="163" name="Line 101"/>
          <p:cNvSpPr>
            <a:spLocks noChangeShapeType="1"/>
          </p:cNvSpPr>
          <p:nvPr/>
        </p:nvSpPr>
        <p:spPr bwMode="auto">
          <a:xfrm>
            <a:off x="3216275" y="5930825"/>
            <a:ext cx="2159000" cy="0"/>
          </a:xfrm>
          <a:prstGeom prst="line">
            <a:avLst/>
          </a:prstGeom>
          <a:noFill/>
          <a:ln w="9525">
            <a:solidFill>
              <a:schemeClr val="tx2">
                <a:lumMod val="65000"/>
                <a:lumOff val="3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en-CA" sz="2400" dirty="0">
              <a:solidFill>
                <a:srgbClr val="000000"/>
              </a:solidFill>
              <a:latin typeface="Calibri"/>
            </a:endParaRPr>
          </a:p>
        </p:txBody>
      </p:sp>
      <p:cxnSp>
        <p:nvCxnSpPr>
          <p:cNvPr id="164" name="AutoShape 105"/>
          <p:cNvCxnSpPr>
            <a:cxnSpLocks noChangeShapeType="1"/>
            <a:stCxn id="106" idx="1"/>
            <a:endCxn id="98" idx="3"/>
          </p:cNvCxnSpPr>
          <p:nvPr/>
        </p:nvCxnSpPr>
        <p:spPr bwMode="auto">
          <a:xfrm flipH="1">
            <a:off x="2830514" y="3427338"/>
            <a:ext cx="1970087" cy="0"/>
          </a:xfrm>
          <a:prstGeom prst="straightConnector1">
            <a:avLst/>
          </a:prstGeom>
          <a:noFill/>
          <a:ln w="9525">
            <a:solidFill>
              <a:schemeClr val="tx2">
                <a:lumMod val="65000"/>
                <a:lumOff val="35000"/>
              </a:schemeClr>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Text Box 83"/>
          <p:cNvSpPr txBox="1">
            <a:spLocks noChangeArrowheads="1"/>
          </p:cNvSpPr>
          <p:nvPr/>
        </p:nvSpPr>
        <p:spPr bwMode="auto">
          <a:xfrm>
            <a:off x="3475038" y="3219375"/>
            <a:ext cx="533400" cy="406400"/>
          </a:xfrm>
          <a:prstGeom prst="rect">
            <a:avLst/>
          </a:prstGeom>
          <a:solidFill>
            <a:srgbClr val="FF999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1000" b="1" dirty="0">
                <a:solidFill>
                  <a:srgbClr val="000000"/>
                </a:solidFill>
                <a:latin typeface="Calibri"/>
              </a:rPr>
              <a:t>Dead stock</a:t>
            </a:r>
            <a:endParaRPr lang="en-GB" sz="1000" dirty="0">
              <a:solidFill>
                <a:srgbClr val="000000"/>
              </a:solidFill>
              <a:latin typeface="Calibri"/>
            </a:endParaRPr>
          </a:p>
        </p:txBody>
      </p:sp>
      <p:cxnSp>
        <p:nvCxnSpPr>
          <p:cNvPr id="166" name="AutoShape 106"/>
          <p:cNvCxnSpPr>
            <a:cxnSpLocks noChangeShapeType="1"/>
            <a:stCxn id="98" idx="2"/>
            <a:endCxn id="91" idx="0"/>
          </p:cNvCxnSpPr>
          <p:nvPr/>
        </p:nvCxnSpPr>
        <p:spPr bwMode="auto">
          <a:xfrm rot="5400000">
            <a:off x="1958182" y="3748807"/>
            <a:ext cx="647700" cy="258763"/>
          </a:xfrm>
          <a:prstGeom prst="bentConnector3">
            <a:avLst>
              <a:gd name="adj1" fmla="val 50000"/>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AutoShape 107"/>
          <p:cNvCxnSpPr>
            <a:cxnSpLocks noChangeShapeType="1"/>
            <a:stCxn id="91" idx="3"/>
            <a:endCxn id="162" idx="0"/>
          </p:cNvCxnSpPr>
          <p:nvPr/>
        </p:nvCxnSpPr>
        <p:spPr bwMode="auto">
          <a:xfrm>
            <a:off x="2457451" y="4670350"/>
            <a:ext cx="322263" cy="539750"/>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63" name="Text Box 110"/>
          <p:cNvSpPr txBox="1">
            <a:spLocks noChangeArrowheads="1"/>
          </p:cNvSpPr>
          <p:nvPr/>
        </p:nvSpPr>
        <p:spPr bwMode="auto">
          <a:xfrm>
            <a:off x="2566988" y="4202038"/>
            <a:ext cx="576262" cy="21431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accent1"/>
                </a:solidFill>
                <a:latin typeface="Verdana" pitchFamily="34" charset="0"/>
                <a:ea typeface="ＭＳ Ｐゴシック" pitchFamily="34" charset="-128"/>
              </a:defRPr>
            </a:lvl1pPr>
            <a:lvl2pPr marL="742950" indent="-285750" eaLnBrk="0" hangingPunct="0">
              <a:defRPr sz="1600">
                <a:solidFill>
                  <a:schemeClr val="accent1"/>
                </a:solidFill>
                <a:latin typeface="Verdana" pitchFamily="34" charset="0"/>
                <a:ea typeface="ＭＳ Ｐゴシック" pitchFamily="34" charset="-128"/>
              </a:defRPr>
            </a:lvl2pPr>
            <a:lvl3pPr marL="1143000" indent="-228600" eaLnBrk="0" hangingPunct="0">
              <a:defRPr sz="1600">
                <a:solidFill>
                  <a:schemeClr val="accent1"/>
                </a:solidFill>
                <a:latin typeface="Verdana" pitchFamily="34" charset="0"/>
                <a:ea typeface="ＭＳ Ｐゴシック" pitchFamily="34" charset="-128"/>
              </a:defRPr>
            </a:lvl3pPr>
            <a:lvl4pPr marL="1600200" indent="-228600" eaLnBrk="0" hangingPunct="0">
              <a:defRPr sz="1600">
                <a:solidFill>
                  <a:schemeClr val="accent1"/>
                </a:solidFill>
                <a:latin typeface="Verdana" pitchFamily="34" charset="0"/>
                <a:ea typeface="ＭＳ Ｐゴシック" pitchFamily="34" charset="-128"/>
              </a:defRPr>
            </a:lvl4pPr>
            <a:lvl5pPr marL="2057400" indent="-228600" eaLnBrk="0" hangingPunct="0">
              <a:defRPr sz="1600">
                <a:solidFill>
                  <a:schemeClr val="accent1"/>
                </a:solidFill>
                <a:latin typeface="Verdana"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accent1"/>
                </a:solidFill>
                <a:latin typeface="Verdana"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accent1"/>
                </a:solidFill>
                <a:latin typeface="Verdana"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accent1"/>
                </a:solidFill>
                <a:latin typeface="Verdana"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accent1"/>
                </a:solidFill>
                <a:latin typeface="Verdana" pitchFamily="34" charset="0"/>
                <a:ea typeface="ＭＳ Ｐゴシック" pitchFamily="34" charset="-128"/>
              </a:defRPr>
            </a:lvl9pPr>
          </a:lstStyle>
          <a:p>
            <a:pPr fontAlgn="base">
              <a:spcBef>
                <a:spcPct val="50000"/>
              </a:spcBef>
              <a:spcAft>
                <a:spcPct val="0"/>
              </a:spcAft>
            </a:pPr>
            <a:r>
              <a:rPr lang="en-CA" sz="800" b="1" dirty="0">
                <a:solidFill>
                  <a:srgbClr val="000000"/>
                </a:solidFill>
                <a:latin typeface="Calibri" pitchFamily="34" charset="0"/>
              </a:rPr>
              <a:t>Re-mix</a:t>
            </a:r>
          </a:p>
        </p:txBody>
      </p:sp>
      <p:sp>
        <p:nvSpPr>
          <p:cNvPr id="170" name="Text Box 113"/>
          <p:cNvSpPr txBox="1">
            <a:spLocks noChangeArrowheads="1"/>
          </p:cNvSpPr>
          <p:nvPr/>
        </p:nvSpPr>
        <p:spPr bwMode="auto">
          <a:xfrm>
            <a:off x="2378075" y="2516113"/>
            <a:ext cx="838200" cy="254000"/>
          </a:xfrm>
          <a:prstGeom prst="rect">
            <a:avLst/>
          </a:prstGeom>
          <a:solidFill>
            <a:srgbClr val="996633"/>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1000" b="1" dirty="0">
                <a:solidFill>
                  <a:srgbClr val="000000"/>
                </a:solidFill>
                <a:latin typeface="Calibri"/>
              </a:rPr>
              <a:t>Land Fill</a:t>
            </a:r>
            <a:endParaRPr lang="en-GB" sz="500" b="1" dirty="0">
              <a:solidFill>
                <a:srgbClr val="000000"/>
              </a:solidFill>
              <a:latin typeface="Calibri"/>
            </a:endParaRPr>
          </a:p>
        </p:txBody>
      </p:sp>
      <p:cxnSp>
        <p:nvCxnSpPr>
          <p:cNvPr id="171" name="AutoShape 114"/>
          <p:cNvCxnSpPr>
            <a:cxnSpLocks noChangeShapeType="1"/>
            <a:stCxn id="108" idx="1"/>
            <a:endCxn id="128" idx="3"/>
          </p:cNvCxnSpPr>
          <p:nvPr/>
        </p:nvCxnSpPr>
        <p:spPr bwMode="auto">
          <a:xfrm rot="10800000">
            <a:off x="6477000" y="2635175"/>
            <a:ext cx="528638" cy="350838"/>
          </a:xfrm>
          <a:prstGeom prst="bentConnector3">
            <a:avLst>
              <a:gd name="adj1" fmla="val 4985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AutoShape 115"/>
          <p:cNvCxnSpPr>
            <a:cxnSpLocks noChangeShapeType="1"/>
            <a:stCxn id="108" idx="1"/>
            <a:endCxn id="124" idx="3"/>
          </p:cNvCxnSpPr>
          <p:nvPr/>
        </p:nvCxnSpPr>
        <p:spPr bwMode="auto">
          <a:xfrm rot="10800000" flipV="1">
            <a:off x="6477000" y="2986013"/>
            <a:ext cx="528638" cy="233362"/>
          </a:xfrm>
          <a:prstGeom prst="bentConnector3">
            <a:avLst>
              <a:gd name="adj1" fmla="val 4985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AutoShape 116"/>
          <p:cNvCxnSpPr>
            <a:cxnSpLocks noChangeShapeType="1"/>
            <a:stCxn id="170" idx="3"/>
            <a:endCxn id="128" idx="1"/>
          </p:cNvCxnSpPr>
          <p:nvPr/>
        </p:nvCxnSpPr>
        <p:spPr bwMode="auto">
          <a:xfrm flipV="1">
            <a:off x="3216276" y="2635175"/>
            <a:ext cx="2422525" cy="7938"/>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AutoShape 117"/>
          <p:cNvCxnSpPr>
            <a:cxnSpLocks noChangeShapeType="1"/>
            <a:endCxn id="170" idx="1"/>
          </p:cNvCxnSpPr>
          <p:nvPr/>
        </p:nvCxnSpPr>
        <p:spPr bwMode="auto">
          <a:xfrm rot="5400000" flipH="1" flipV="1">
            <a:off x="1227138" y="3265413"/>
            <a:ext cx="1771650" cy="530225"/>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AutoShape 120"/>
          <p:cNvCxnSpPr>
            <a:cxnSpLocks noChangeShapeType="1"/>
            <a:stCxn id="108" idx="2"/>
            <a:endCxn id="107" idx="0"/>
          </p:cNvCxnSpPr>
          <p:nvPr/>
        </p:nvCxnSpPr>
        <p:spPr bwMode="auto">
          <a:xfrm rot="5400000">
            <a:off x="7191376" y="3138414"/>
            <a:ext cx="225425" cy="174625"/>
          </a:xfrm>
          <a:prstGeom prst="bentConnector3">
            <a:avLst>
              <a:gd name="adj1" fmla="val 50000"/>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AutoShape 121"/>
          <p:cNvCxnSpPr>
            <a:cxnSpLocks noChangeShapeType="1"/>
            <a:stCxn id="107" idx="4"/>
            <a:endCxn id="16438" idx="0"/>
          </p:cNvCxnSpPr>
          <p:nvPr/>
        </p:nvCxnSpPr>
        <p:spPr bwMode="auto">
          <a:xfrm rot="16200000" flipH="1">
            <a:off x="7260432" y="3980582"/>
            <a:ext cx="284162" cy="371475"/>
          </a:xfrm>
          <a:prstGeom prst="bentConnector3">
            <a:avLst>
              <a:gd name="adj1" fmla="val 4972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AutoShape 124"/>
          <p:cNvCxnSpPr>
            <a:cxnSpLocks noChangeShapeType="1"/>
            <a:stCxn id="99" idx="0"/>
            <a:endCxn id="165" idx="3"/>
          </p:cNvCxnSpPr>
          <p:nvPr/>
        </p:nvCxnSpPr>
        <p:spPr bwMode="auto">
          <a:xfrm rot="16200000" flipV="1">
            <a:off x="3921919" y="3509094"/>
            <a:ext cx="279400" cy="106362"/>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AutoShape 125"/>
          <p:cNvCxnSpPr>
            <a:cxnSpLocks noChangeShapeType="1"/>
            <a:stCxn id="99" idx="7"/>
            <a:endCxn id="150" idx="2"/>
          </p:cNvCxnSpPr>
          <p:nvPr/>
        </p:nvCxnSpPr>
        <p:spPr bwMode="auto">
          <a:xfrm rot="5400000" flipH="1">
            <a:off x="4107657" y="3274144"/>
            <a:ext cx="866775" cy="547688"/>
          </a:xfrm>
          <a:prstGeom prst="bentConnector3">
            <a:avLst>
              <a:gd name="adj1" fmla="val 39560"/>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9" name="Line 126"/>
          <p:cNvSpPr>
            <a:spLocks noChangeShapeType="1"/>
          </p:cNvSpPr>
          <p:nvPr/>
        </p:nvSpPr>
        <p:spPr bwMode="auto">
          <a:xfrm>
            <a:off x="2495551" y="4562400"/>
            <a:ext cx="576263" cy="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en-CA" sz="2400" dirty="0">
              <a:solidFill>
                <a:srgbClr val="000000"/>
              </a:solidFill>
              <a:latin typeface="Calibri"/>
            </a:endParaRPr>
          </a:p>
        </p:txBody>
      </p:sp>
      <p:cxnSp>
        <p:nvCxnSpPr>
          <p:cNvPr id="180" name="AutoShape 127"/>
          <p:cNvCxnSpPr>
            <a:cxnSpLocks noChangeShapeType="1"/>
            <a:stCxn id="91" idx="2"/>
            <a:endCxn id="93" idx="1"/>
          </p:cNvCxnSpPr>
          <p:nvPr/>
        </p:nvCxnSpPr>
        <p:spPr bwMode="auto">
          <a:xfrm rot="16200000" flipH="1">
            <a:off x="3275807" y="4015507"/>
            <a:ext cx="971550" cy="3217863"/>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AutoShape 128"/>
          <p:cNvCxnSpPr>
            <a:cxnSpLocks noChangeShapeType="1"/>
            <a:stCxn id="151" idx="0"/>
            <a:endCxn id="99" idx="4"/>
          </p:cNvCxnSpPr>
          <p:nvPr/>
        </p:nvCxnSpPr>
        <p:spPr bwMode="auto">
          <a:xfrm rot="5400000" flipH="1">
            <a:off x="4044156" y="5677619"/>
            <a:ext cx="827088" cy="685800"/>
          </a:xfrm>
          <a:prstGeom prst="bentConnector3">
            <a:avLst>
              <a:gd name="adj1" fmla="val 49903"/>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AutoShape 129"/>
          <p:cNvCxnSpPr>
            <a:cxnSpLocks noChangeShapeType="1"/>
            <a:stCxn id="150" idx="3"/>
            <a:endCxn id="128" idx="1"/>
          </p:cNvCxnSpPr>
          <p:nvPr/>
        </p:nvCxnSpPr>
        <p:spPr bwMode="auto">
          <a:xfrm flipV="1">
            <a:off x="4953000" y="2635176"/>
            <a:ext cx="685800" cy="277813"/>
          </a:xfrm>
          <a:prstGeom prst="bentConnector3">
            <a:avLst>
              <a:gd name="adj1" fmla="val 50000"/>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Oval 86"/>
          <p:cNvSpPr>
            <a:spLocks noChangeArrowheads="1"/>
          </p:cNvSpPr>
          <p:nvPr/>
        </p:nvSpPr>
        <p:spPr bwMode="auto">
          <a:xfrm>
            <a:off x="1703389" y="1181025"/>
            <a:ext cx="1152525" cy="647700"/>
          </a:xfrm>
          <a:prstGeom prst="ellipse">
            <a:avLst/>
          </a:prstGeom>
          <a:solidFill>
            <a:srgbClr val="CC99FF">
              <a:alpha val="50999"/>
            </a:srgbClr>
          </a:solidFill>
          <a:ln w="9525">
            <a:solidFill>
              <a:schemeClr val="tx2">
                <a:lumMod val="65000"/>
                <a:lumOff val="35000"/>
              </a:schemeClr>
            </a:solidFill>
            <a:round/>
            <a:headEnd/>
            <a:tailEnd/>
          </a:ln>
        </p:spPr>
        <p:txBody>
          <a:bodyPr anchor="ctr" anchorCtr="1"/>
          <a:lstStyle/>
          <a:p>
            <a:pPr algn="ctr" eaLnBrk="0" fontAlgn="base" hangingPunct="0">
              <a:spcBef>
                <a:spcPct val="0"/>
              </a:spcBef>
              <a:spcAft>
                <a:spcPct val="0"/>
              </a:spcAft>
              <a:defRPr/>
            </a:pPr>
            <a:r>
              <a:rPr lang="en-CA" sz="1000" b="1" dirty="0">
                <a:solidFill>
                  <a:srgbClr val="000000"/>
                </a:solidFill>
                <a:latin typeface="Calibri"/>
              </a:rPr>
              <a:t>Fuel Ethanol Producers</a:t>
            </a:r>
          </a:p>
        </p:txBody>
      </p:sp>
      <p:sp>
        <p:nvSpPr>
          <p:cNvPr id="184" name="Text Box 88"/>
          <p:cNvSpPr txBox="1">
            <a:spLocks noChangeArrowheads="1"/>
          </p:cNvSpPr>
          <p:nvPr/>
        </p:nvSpPr>
        <p:spPr bwMode="auto">
          <a:xfrm>
            <a:off x="1919289" y="388863"/>
            <a:ext cx="719137" cy="563562"/>
          </a:xfrm>
          <a:prstGeom prst="rect">
            <a:avLst/>
          </a:prstGeom>
          <a:solidFill>
            <a:srgbClr val="CC99FF">
              <a:alpha val="50000"/>
            </a:srgbClr>
          </a:solidFill>
          <a:ln w="9525">
            <a:solidFill>
              <a:schemeClr val="tx2">
                <a:lumMod val="65000"/>
                <a:lumOff val="35000"/>
              </a:schemeClr>
            </a:solidFill>
            <a:miter lim="800000"/>
            <a:headEnd/>
            <a:tailEnd/>
          </a:ln>
        </p:spPr>
        <p:txBody>
          <a:bodyPr anchor="ctr" anchorCtr="1"/>
          <a:lstStyle/>
          <a:p>
            <a:pPr algn="ctr" eaLnBrk="0" fontAlgn="base" hangingPunct="0">
              <a:spcBef>
                <a:spcPct val="0"/>
              </a:spcBef>
              <a:spcAft>
                <a:spcPct val="0"/>
              </a:spcAft>
              <a:defRPr/>
            </a:pPr>
            <a:r>
              <a:rPr lang="en-CA" sz="1000" b="1" dirty="0">
                <a:solidFill>
                  <a:srgbClr val="000000"/>
                </a:solidFill>
                <a:latin typeface="Calibri"/>
              </a:rPr>
              <a:t>Fuel &amp; Potable Ethanol</a:t>
            </a:r>
          </a:p>
        </p:txBody>
      </p:sp>
      <p:sp>
        <p:nvSpPr>
          <p:cNvPr id="185" name="Text Box 89"/>
          <p:cNvSpPr txBox="1">
            <a:spLocks noChangeArrowheads="1"/>
          </p:cNvSpPr>
          <p:nvPr/>
        </p:nvSpPr>
        <p:spPr bwMode="auto">
          <a:xfrm>
            <a:off x="1631951" y="1974776"/>
            <a:ext cx="1198563" cy="504825"/>
          </a:xfrm>
          <a:prstGeom prst="rect">
            <a:avLst/>
          </a:prstGeom>
          <a:solidFill>
            <a:srgbClr val="CC99FF">
              <a:alpha val="50000"/>
            </a:srgbClr>
          </a:solidFill>
          <a:ln w="9525">
            <a:solidFill>
              <a:schemeClr val="tx2">
                <a:lumMod val="65000"/>
                <a:lumOff val="35000"/>
              </a:schemeClr>
            </a:solidFill>
            <a:miter lim="800000"/>
            <a:headEnd/>
            <a:tailEnd/>
          </a:ln>
        </p:spPr>
        <p:txBody>
          <a:bodyPr anchor="ctr" anchorCtr="1"/>
          <a:lstStyle/>
          <a:p>
            <a:pPr algn="ctr" eaLnBrk="0" fontAlgn="base" hangingPunct="0">
              <a:spcBef>
                <a:spcPct val="0"/>
              </a:spcBef>
              <a:spcAft>
                <a:spcPct val="0"/>
              </a:spcAft>
              <a:defRPr/>
            </a:pPr>
            <a:r>
              <a:rPr lang="en-CA" sz="1000" b="1" dirty="0">
                <a:solidFill>
                  <a:srgbClr val="000000"/>
                </a:solidFill>
                <a:latin typeface="Calibri"/>
              </a:rPr>
              <a:t>Distillers Grain By-Products</a:t>
            </a:r>
          </a:p>
        </p:txBody>
      </p:sp>
      <p:cxnSp>
        <p:nvCxnSpPr>
          <p:cNvPr id="186" name="AutoShape 92"/>
          <p:cNvCxnSpPr>
            <a:cxnSpLocks noChangeShapeType="1"/>
            <a:stCxn id="183" idx="4"/>
            <a:endCxn id="185" idx="0"/>
          </p:cNvCxnSpPr>
          <p:nvPr/>
        </p:nvCxnSpPr>
        <p:spPr bwMode="auto">
          <a:xfrm flipH="1">
            <a:off x="2230438" y="1828725"/>
            <a:ext cx="49212" cy="146050"/>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AutoShape 93"/>
          <p:cNvCxnSpPr>
            <a:cxnSpLocks noChangeShapeType="1"/>
            <a:stCxn id="183" idx="0"/>
            <a:endCxn id="184" idx="2"/>
          </p:cNvCxnSpPr>
          <p:nvPr/>
        </p:nvCxnSpPr>
        <p:spPr bwMode="auto">
          <a:xfrm flipH="1" flipV="1">
            <a:off x="2279650" y="952425"/>
            <a:ext cx="0" cy="228600"/>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Elbow Connector 187"/>
          <p:cNvCxnSpPr>
            <a:stCxn id="185" idx="2"/>
            <a:endCxn id="91" idx="1"/>
          </p:cNvCxnSpPr>
          <p:nvPr/>
        </p:nvCxnSpPr>
        <p:spPr>
          <a:xfrm rot="5400000">
            <a:off x="943769" y="3383681"/>
            <a:ext cx="2190750" cy="382588"/>
          </a:xfrm>
          <a:prstGeom prst="bentConnector4">
            <a:avLst>
              <a:gd name="adj1" fmla="val 24964"/>
              <a:gd name="adj2" fmla="val 159662"/>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8" name="Line 109"/>
          <p:cNvSpPr>
            <a:spLocks noChangeShapeType="1"/>
          </p:cNvSpPr>
          <p:nvPr/>
        </p:nvSpPr>
        <p:spPr bwMode="auto">
          <a:xfrm flipH="1">
            <a:off x="2495551" y="4417938"/>
            <a:ext cx="576263" cy="0"/>
          </a:xfrm>
          <a:prstGeom prst="line">
            <a:avLst/>
          </a:prstGeom>
          <a:noFill/>
          <a:ln w="9525">
            <a:solidFill>
              <a:schemeClr val="tx2">
                <a:lumMod val="65000"/>
                <a:lumOff val="35000"/>
              </a:schemeClr>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en-CA" sz="2400" dirty="0">
              <a:solidFill>
                <a:srgbClr val="000000"/>
              </a:solidFill>
              <a:latin typeface="Calibri"/>
            </a:endParaRPr>
          </a:p>
        </p:txBody>
      </p:sp>
    </p:spTree>
    <p:extLst>
      <p:ext uri="{BB962C8B-B14F-4D97-AF65-F5344CB8AC3E}">
        <p14:creationId xmlns:p14="http://schemas.microsoft.com/office/powerpoint/2010/main" val="4094342235"/>
      </p:ext>
    </p:extLst>
  </p:cSld>
  <p:clrMapOvr>
    <a:masterClrMapping/>
  </p:clrMapOvr>
  <p:transition advTm="85343"/>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C1CDC-99EB-410A-A021-B32A576AE41B}"/>
              </a:ext>
            </a:extLst>
          </p:cNvPr>
          <p:cNvSpPr>
            <a:spLocks noGrp="1"/>
          </p:cNvSpPr>
          <p:nvPr>
            <p:ph type="title"/>
          </p:nvPr>
        </p:nvSpPr>
        <p:spPr>
          <a:xfrm>
            <a:off x="795157" y="2755"/>
            <a:ext cx="10828800" cy="1040400"/>
          </a:xfrm>
        </p:spPr>
        <p:txBody>
          <a:bodyPr>
            <a:normAutofit/>
          </a:bodyPr>
          <a:lstStyle/>
          <a:p>
            <a:r>
              <a:rPr lang="en-US" sz="3600" dirty="0">
                <a:solidFill>
                  <a:srgbClr val="000066"/>
                </a:solidFill>
                <a:latin typeface="Atkinson Hyperlegible" pitchFamily="2" charset="0"/>
                <a:ea typeface="Tahoma" panose="020B0604030504040204" pitchFamily="34" charset="0"/>
                <a:cs typeface="Tahoma" panose="020B0604030504040204" pitchFamily="34" charset="0"/>
              </a:rPr>
              <a:t>WHONET and Surveillance objectives</a:t>
            </a:r>
            <a:endParaRPr lang="en-GB" sz="3600" dirty="0">
              <a:solidFill>
                <a:srgbClr val="000066"/>
              </a:solidFill>
              <a:latin typeface="Atkinson Hyperlegible" pitchFamily="2" charset="0"/>
              <a:ea typeface="Tahoma" panose="020B0604030504040204" pitchFamily="34" charset="0"/>
              <a:cs typeface="Tahoma" panose="020B0604030504040204" pitchFamily="34" charset="0"/>
            </a:endParaRPr>
          </a:p>
        </p:txBody>
      </p:sp>
      <p:graphicFrame>
        <p:nvGraphicFramePr>
          <p:cNvPr id="5" name="Table 4">
            <a:extLst>
              <a:ext uri="{FF2B5EF4-FFF2-40B4-BE49-F238E27FC236}">
                <a16:creationId xmlns:a16="http://schemas.microsoft.com/office/drawing/2014/main" id="{8B03BA90-5B27-40AD-ACDC-0C8F82CAEAA2}"/>
              </a:ext>
            </a:extLst>
          </p:cNvPr>
          <p:cNvGraphicFramePr>
            <a:graphicFrameLocks noGrp="1"/>
          </p:cNvGraphicFramePr>
          <p:nvPr>
            <p:extLst>
              <p:ext uri="{D42A27DB-BD31-4B8C-83A1-F6EECF244321}">
                <p14:modId xmlns:p14="http://schemas.microsoft.com/office/powerpoint/2010/main" val="3177046246"/>
              </p:ext>
            </p:extLst>
          </p:nvPr>
        </p:nvGraphicFramePr>
        <p:xfrm>
          <a:off x="1801110" y="993612"/>
          <a:ext cx="7798849" cy="5191515"/>
        </p:xfrm>
        <a:graphic>
          <a:graphicData uri="http://schemas.openxmlformats.org/drawingml/2006/table">
            <a:tbl>
              <a:tblPr/>
              <a:tblGrid>
                <a:gridCol w="501181">
                  <a:extLst>
                    <a:ext uri="{9D8B030D-6E8A-4147-A177-3AD203B41FA5}">
                      <a16:colId xmlns:a16="http://schemas.microsoft.com/office/drawing/2014/main" val="1486403190"/>
                    </a:ext>
                  </a:extLst>
                </a:gridCol>
                <a:gridCol w="3002650">
                  <a:extLst>
                    <a:ext uri="{9D8B030D-6E8A-4147-A177-3AD203B41FA5}">
                      <a16:colId xmlns:a16="http://schemas.microsoft.com/office/drawing/2014/main" val="3303619600"/>
                    </a:ext>
                  </a:extLst>
                </a:gridCol>
                <a:gridCol w="904215">
                  <a:extLst>
                    <a:ext uri="{9D8B030D-6E8A-4147-A177-3AD203B41FA5}">
                      <a16:colId xmlns:a16="http://schemas.microsoft.com/office/drawing/2014/main" val="3409660445"/>
                    </a:ext>
                  </a:extLst>
                </a:gridCol>
                <a:gridCol w="1043815">
                  <a:extLst>
                    <a:ext uri="{9D8B030D-6E8A-4147-A177-3AD203B41FA5}">
                      <a16:colId xmlns:a16="http://schemas.microsoft.com/office/drawing/2014/main" val="1093689000"/>
                    </a:ext>
                  </a:extLst>
                </a:gridCol>
                <a:gridCol w="1173494">
                  <a:extLst>
                    <a:ext uri="{9D8B030D-6E8A-4147-A177-3AD203B41FA5}">
                      <a16:colId xmlns:a16="http://schemas.microsoft.com/office/drawing/2014/main" val="529790346"/>
                    </a:ext>
                  </a:extLst>
                </a:gridCol>
                <a:gridCol w="1173494">
                  <a:extLst>
                    <a:ext uri="{9D8B030D-6E8A-4147-A177-3AD203B41FA5}">
                      <a16:colId xmlns:a16="http://schemas.microsoft.com/office/drawing/2014/main" val="2229313786"/>
                    </a:ext>
                  </a:extLst>
                </a:gridCol>
              </a:tblGrid>
              <a:tr h="509235">
                <a:tc gridSpan="2">
                  <a:txBody>
                    <a:bodyPr/>
                    <a:lstStyle/>
                    <a:p>
                      <a:pPr algn="l" fontAlgn="b"/>
                      <a:r>
                        <a:rPr lang="en-US" sz="2000" b="1" i="0" u="none" strike="noStrike" baseline="0" dirty="0">
                          <a:solidFill>
                            <a:srgbClr val="000066"/>
                          </a:solidFill>
                          <a:effectLst/>
                          <a:latin typeface="Calibri" panose="020F0502020204030204" pitchFamily="34" charset="0"/>
                        </a:rPr>
                        <a:t>Objectives</a:t>
                      </a:r>
                    </a:p>
                  </a:txBody>
                  <a:tcPr marL="5614" marR="5614" marT="5614" marB="0" anchor="b">
                    <a:lnL>
                      <a:noFill/>
                    </a:lnL>
                    <a:lnR>
                      <a:noFill/>
                    </a:lnR>
                    <a:lnT>
                      <a:noFill/>
                    </a:lnT>
                    <a:lnB>
                      <a:noFill/>
                    </a:lnB>
                  </a:tcPr>
                </a:tc>
                <a:tc hMerge="1">
                  <a:txBody>
                    <a:bodyPr/>
                    <a:lstStyle/>
                    <a:p>
                      <a:endParaRPr lang="en-US"/>
                    </a:p>
                  </a:txBody>
                  <a:tcPr/>
                </a:tc>
                <a:tc>
                  <a:txBody>
                    <a:bodyPr/>
                    <a:lstStyle/>
                    <a:p>
                      <a:pPr algn="ctr" fontAlgn="b"/>
                      <a:r>
                        <a:rPr lang="en-US" sz="2000" b="1" i="0" u="none" strike="noStrike" baseline="0" dirty="0">
                          <a:solidFill>
                            <a:srgbClr val="000066"/>
                          </a:solidFill>
                          <a:effectLst/>
                          <a:latin typeface="Calibri" panose="020F0502020204030204" pitchFamily="34" charset="0"/>
                        </a:rPr>
                        <a:t>Local</a:t>
                      </a:r>
                      <a:endParaRPr lang="en-US" sz="1600" b="1"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2000" b="1" i="0" u="none" strike="noStrike" baseline="0" dirty="0">
                          <a:solidFill>
                            <a:srgbClr val="000066"/>
                          </a:solidFill>
                          <a:effectLst/>
                          <a:latin typeface="Calibri" panose="020F0502020204030204" pitchFamily="34" charset="0"/>
                        </a:rPr>
                        <a:t>National</a:t>
                      </a:r>
                      <a:endParaRPr lang="en-US" sz="1600" b="1"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2000" b="1" i="0" u="none" strike="noStrike" baseline="0" dirty="0">
                          <a:solidFill>
                            <a:srgbClr val="000066"/>
                          </a:solidFill>
                          <a:effectLst/>
                          <a:latin typeface="Calibri" panose="020F0502020204030204" pitchFamily="34" charset="0"/>
                        </a:rPr>
                        <a:t>Regional</a:t>
                      </a:r>
                      <a:endParaRPr lang="en-US" sz="1600" b="1"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2000" b="1" i="0" u="none" strike="noStrike" baseline="0" dirty="0">
                          <a:solidFill>
                            <a:srgbClr val="000066"/>
                          </a:solidFill>
                          <a:effectLst/>
                          <a:latin typeface="Calibri" panose="020F0502020204030204" pitchFamily="34" charset="0"/>
                        </a:rPr>
                        <a:t>Global</a:t>
                      </a:r>
                      <a:endParaRPr lang="en-US" sz="1600" b="1"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2154028004"/>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1732845274"/>
                  </a:ext>
                </a:extLst>
              </a:tr>
              <a:tr h="254776">
                <a:tc gridSpan="2">
                  <a:txBody>
                    <a:bodyPr/>
                    <a:lstStyle/>
                    <a:p>
                      <a:pPr algn="l" fontAlgn="b"/>
                      <a:r>
                        <a:rPr lang="en-US" sz="1800" b="1" i="0" u="none" strike="noStrike" baseline="0" dirty="0">
                          <a:solidFill>
                            <a:srgbClr val="000066"/>
                          </a:solidFill>
                          <a:effectLst/>
                          <a:latin typeface="Calibri" panose="020F0502020204030204" pitchFamily="34" charset="0"/>
                        </a:rPr>
                        <a:t>Policy and advocacy</a:t>
                      </a:r>
                    </a:p>
                  </a:txBody>
                  <a:tcPr marL="5614" marR="5614" marT="5614"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852670964"/>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Priority setting and funding</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221979765"/>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Awareness and education</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510976844"/>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Legislation and regulation</a:t>
                      </a:r>
                    </a:p>
                  </a:txBody>
                  <a:tcPr marL="5614" marR="5614" marT="5614" marB="0" anchor="b">
                    <a:lnL>
                      <a:noFill/>
                    </a:lnL>
                    <a:lnR>
                      <a:noFill/>
                    </a:lnR>
                    <a:lnT>
                      <a:noFill/>
                    </a:lnT>
                    <a:lnB>
                      <a:noFill/>
                    </a:lnB>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231241699"/>
                  </a:ext>
                </a:extLst>
              </a:tr>
              <a:tr h="350122">
                <a:tc gridSpan="6">
                  <a:txBody>
                    <a:bodyPr/>
                    <a:lstStyle/>
                    <a:p>
                      <a:pPr algn="l" fontAlgn="b"/>
                      <a:r>
                        <a:rPr lang="en-US" sz="1800" b="1" i="0" u="none" strike="noStrike" baseline="0" dirty="0">
                          <a:solidFill>
                            <a:srgbClr val="000066"/>
                          </a:solidFill>
                          <a:effectLst/>
                          <a:latin typeface="Calibri" panose="020F0502020204030204" pitchFamily="34" charset="0"/>
                        </a:rPr>
                        <a:t>Epidemiology of resistant microbes</a:t>
                      </a:r>
                    </a:p>
                  </a:txBody>
                  <a:tcPr marL="5614" marR="5614" marT="5614" marB="0" anchor="b">
                    <a:lnL>
                      <a:noFill/>
                    </a:lnL>
                    <a:lnR>
                      <a:noFill/>
                    </a:lnR>
                    <a:lnT>
                      <a:noFill/>
                    </a:lnT>
                    <a:lnB>
                      <a:noFill/>
                    </a:lnB>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1580354606"/>
                  </a:ext>
                </a:extLst>
              </a:tr>
              <a:tr h="238125">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Pathogen and resistance trends</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1269700843"/>
                  </a:ext>
                </a:extLst>
              </a:tr>
              <a:tr h="198221">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Recognition of emerging threats</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2353902237"/>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Disease and economic burden</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886309498"/>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Benchmarking</a:t>
                      </a:r>
                    </a:p>
                  </a:txBody>
                  <a:tcPr marL="5614" marR="5614" marT="5614" marB="0" anchor="b">
                    <a:lnL>
                      <a:noFill/>
                    </a:lnL>
                    <a:lnR>
                      <a:noFill/>
                    </a:lnR>
                    <a:lnT>
                      <a:noFill/>
                    </a:lnT>
                    <a:lnB>
                      <a:noFill/>
                    </a:lnB>
                  </a:tcPr>
                </a:tc>
                <a:tc>
                  <a:txBody>
                    <a:bodyPr/>
                    <a:lstStyle/>
                    <a:p>
                      <a:pPr algn="ctr"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1837611166"/>
                  </a:ext>
                </a:extLst>
              </a:tr>
              <a:tr h="227036">
                <a:tc gridSpan="6">
                  <a:txBody>
                    <a:bodyPr/>
                    <a:lstStyle/>
                    <a:p>
                      <a:pPr algn="l" fontAlgn="b"/>
                      <a:r>
                        <a:rPr lang="en-US" sz="1800" b="1" i="0" u="none" strike="noStrike" baseline="0" dirty="0">
                          <a:solidFill>
                            <a:srgbClr val="000066"/>
                          </a:solidFill>
                          <a:effectLst/>
                          <a:latin typeface="Calibri" panose="020F0502020204030204" pitchFamily="34" charset="0"/>
                        </a:rPr>
                        <a:t>Resistance containment</a:t>
                      </a: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2672527235"/>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Treatment guidelines</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1869633890"/>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Response to emerging threats</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1744492189"/>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Assessment of interventions</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2175675758"/>
                  </a:ext>
                </a:extLst>
              </a:tr>
              <a:tr h="209489">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New diagnostics and therapeutics</a:t>
                      </a:r>
                    </a:p>
                  </a:txBody>
                  <a:tcPr marL="5614" marR="5614" marT="5614" marB="0" anchor="b">
                    <a:lnL>
                      <a:noFill/>
                    </a:lnL>
                    <a:lnR>
                      <a:noFill/>
                    </a:lnR>
                    <a:lnT>
                      <a:noFill/>
                    </a:lnT>
                    <a:lnB>
                      <a:noFill/>
                    </a:lnB>
                  </a:tcPr>
                </a:tc>
                <a:tc>
                  <a:txBody>
                    <a:bodyPr/>
                    <a:lstStyle/>
                    <a:p>
                      <a:pPr algn="ctr"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402311982"/>
                  </a:ext>
                </a:extLst>
              </a:tr>
              <a:tr h="0">
                <a:tc gridSpan="6">
                  <a:txBody>
                    <a:bodyPr/>
                    <a:lstStyle/>
                    <a:p>
                      <a:pPr algn="l" fontAlgn="b"/>
                      <a:r>
                        <a:rPr lang="en-US" sz="1800" b="1" i="0" u="none" strike="noStrike" baseline="0" dirty="0">
                          <a:solidFill>
                            <a:srgbClr val="000066"/>
                          </a:solidFill>
                          <a:effectLst/>
                          <a:latin typeface="Calibri" panose="020F0502020204030204" pitchFamily="34" charset="0"/>
                        </a:rPr>
                        <a:t>Capacity-building</a:t>
                      </a: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1588449410"/>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Laboratory capacity</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344540777"/>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Epidemiological capacity</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647184109"/>
                  </a:ext>
                </a:extLst>
              </a:tr>
            </a:tbl>
          </a:graphicData>
        </a:graphic>
      </p:graphicFrame>
      <p:grpSp>
        <p:nvGrpSpPr>
          <p:cNvPr id="2" name="Group 1">
            <a:extLst>
              <a:ext uri="{FF2B5EF4-FFF2-40B4-BE49-F238E27FC236}">
                <a16:creationId xmlns:a16="http://schemas.microsoft.com/office/drawing/2014/main" id="{1575D13C-CC8F-BC04-8A27-9A7C431B8B6A}"/>
              </a:ext>
            </a:extLst>
          </p:cNvPr>
          <p:cNvGrpSpPr/>
          <p:nvPr/>
        </p:nvGrpSpPr>
        <p:grpSpPr>
          <a:xfrm>
            <a:off x="73629" y="72784"/>
            <a:ext cx="588108" cy="596974"/>
            <a:chOff x="97692" y="88826"/>
            <a:chExt cx="588108" cy="596974"/>
          </a:xfrm>
        </p:grpSpPr>
        <p:sp>
          <p:nvSpPr>
            <p:cNvPr id="3" name="Freeform 4">
              <a:extLst>
                <a:ext uri="{FF2B5EF4-FFF2-40B4-BE49-F238E27FC236}">
                  <a16:creationId xmlns:a16="http://schemas.microsoft.com/office/drawing/2014/main" id="{DBA741E9-7504-6B12-A072-404FAB24896B}"/>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dirty="0">
                <a:latin typeface="Atkinson Hyperlegible" pitchFamily="2" charset="0"/>
              </a:endParaRPr>
            </a:p>
          </p:txBody>
        </p:sp>
        <p:sp>
          <p:nvSpPr>
            <p:cNvPr id="6" name="TextBox 13">
              <a:extLst>
                <a:ext uri="{FF2B5EF4-FFF2-40B4-BE49-F238E27FC236}">
                  <a16:creationId xmlns:a16="http://schemas.microsoft.com/office/drawing/2014/main" id="{7B0BE8D3-B30B-4570-196C-FCE1F2D4AA26}"/>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7" name="Group 6">
            <a:extLst>
              <a:ext uri="{FF2B5EF4-FFF2-40B4-BE49-F238E27FC236}">
                <a16:creationId xmlns:a16="http://schemas.microsoft.com/office/drawing/2014/main" id="{91276D53-B5BA-4C17-173C-DAB02049A083}"/>
              </a:ext>
            </a:extLst>
          </p:cNvPr>
          <p:cNvGrpSpPr/>
          <p:nvPr/>
        </p:nvGrpSpPr>
        <p:grpSpPr>
          <a:xfrm>
            <a:off x="37531" y="522706"/>
            <a:ext cx="686587" cy="985056"/>
            <a:chOff x="2330260" y="1769955"/>
            <a:chExt cx="1029881" cy="1477583"/>
          </a:xfrm>
        </p:grpSpPr>
        <p:sp>
          <p:nvSpPr>
            <p:cNvPr id="8" name="Freeform 7">
              <a:extLst>
                <a:ext uri="{FF2B5EF4-FFF2-40B4-BE49-F238E27FC236}">
                  <a16:creationId xmlns:a16="http://schemas.microsoft.com/office/drawing/2014/main" id="{6E07B1C6-9F47-8251-1975-920DCF2D1B39}"/>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latin typeface="Atkinson Hyperlegible" pitchFamily="2" charset="0"/>
              </a:endParaRPr>
            </a:p>
          </p:txBody>
        </p:sp>
        <p:sp>
          <p:nvSpPr>
            <p:cNvPr id="9" name="TextBox 10">
              <a:extLst>
                <a:ext uri="{FF2B5EF4-FFF2-40B4-BE49-F238E27FC236}">
                  <a16:creationId xmlns:a16="http://schemas.microsoft.com/office/drawing/2014/main" id="{78F90C01-EFF7-D008-CF1F-F1D556AE3E8F}"/>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extLst>
      <p:ext uri="{BB962C8B-B14F-4D97-AF65-F5344CB8AC3E}">
        <p14:creationId xmlns:p14="http://schemas.microsoft.com/office/powerpoint/2010/main" val="2204569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3CB7-0E6A-C9B8-B66B-6B71C9E1A60F}"/>
              </a:ext>
            </a:extLst>
          </p:cNvPr>
          <p:cNvSpPr>
            <a:spLocks noGrp="1"/>
          </p:cNvSpPr>
          <p:nvPr>
            <p:ph type="title"/>
          </p:nvPr>
        </p:nvSpPr>
        <p:spPr/>
        <p:txBody>
          <a:bodyPr>
            <a:normAutofit fontScale="90000"/>
          </a:bodyPr>
          <a:lstStyle/>
          <a:p>
            <a:r>
              <a:rPr lang="en-US" dirty="0"/>
              <a:t>Regulatory approaches for restricting the use of growth promoters in food-producing animals</a:t>
            </a:r>
          </a:p>
        </p:txBody>
      </p:sp>
      <p:sp>
        <p:nvSpPr>
          <p:cNvPr id="3" name="Content Placeholder 2">
            <a:extLst>
              <a:ext uri="{FF2B5EF4-FFF2-40B4-BE49-F238E27FC236}">
                <a16:creationId xmlns:a16="http://schemas.microsoft.com/office/drawing/2014/main" id="{B14B7141-8639-1A0A-D0CA-CD0683F52D53}"/>
              </a:ext>
            </a:extLst>
          </p:cNvPr>
          <p:cNvSpPr>
            <a:spLocks noGrp="1"/>
          </p:cNvSpPr>
          <p:nvPr>
            <p:ph idx="1"/>
          </p:nvPr>
        </p:nvSpPr>
        <p:spPr>
          <a:xfrm>
            <a:off x="838200" y="1825624"/>
            <a:ext cx="11049000" cy="5032375"/>
          </a:xfrm>
        </p:spPr>
        <p:txBody>
          <a:bodyPr>
            <a:normAutofit lnSpcReduction="10000"/>
          </a:bodyPr>
          <a:lstStyle/>
          <a:p>
            <a:r>
              <a:rPr lang="en-US" dirty="0"/>
              <a:t>“Precautionary principle”</a:t>
            </a:r>
          </a:p>
          <a:p>
            <a:pPr lvl="1"/>
            <a:r>
              <a:rPr lang="en-US" dirty="0"/>
              <a:t>“philosophical and legal approach to innovations with potential for causing harm when extensive scientific knowledge on the matter is lacking. It emphasizes caution, pausing and review before leaping into new innovations that may prove disastrous” (Wikipedia)</a:t>
            </a:r>
          </a:p>
          <a:p>
            <a:pPr lvl="1"/>
            <a:r>
              <a:rPr lang="en-US" dirty="0"/>
              <a:t>European Union banning of growth promotion in food-producing animals in 2006.</a:t>
            </a:r>
          </a:p>
          <a:p>
            <a:r>
              <a:rPr lang="en-US" dirty="0"/>
              <a:t>“Demonstrated harm principle”</a:t>
            </a:r>
          </a:p>
          <a:p>
            <a:pPr lvl="1"/>
            <a:r>
              <a:rPr lang="en-US" dirty="0"/>
              <a:t>“Harm principle refers to a theory of crime that an action can only be banned if it causes harm to someone”</a:t>
            </a:r>
          </a:p>
          <a:p>
            <a:pPr lvl="1"/>
            <a:r>
              <a:rPr lang="en-US" dirty="0"/>
              <a:t>United States FDA banning of fluoroquinolones in poultry water in 2005</a:t>
            </a:r>
          </a:p>
          <a:p>
            <a:pPr lvl="1"/>
            <a:r>
              <a:rPr lang="en-US" dirty="0"/>
              <a:t>Proposed legislation, but not passed</a:t>
            </a:r>
          </a:p>
          <a:p>
            <a:pPr lvl="2"/>
            <a:r>
              <a:rPr lang="en-US" dirty="0"/>
              <a:t>“Strategies To Address Antimicrobial Resistance” Act (STAAR) </a:t>
            </a:r>
          </a:p>
          <a:p>
            <a:pPr lvl="2"/>
            <a:r>
              <a:rPr lang="en-US" dirty="0"/>
              <a:t>“Pioneering Antimicrobial Subscriptions To End Upsurging Resistance” Act (PASTEUR)</a:t>
            </a:r>
            <a:br>
              <a:rPr lang="en-US" dirty="0"/>
            </a:br>
            <a:endParaRPr lang="en-US" dirty="0"/>
          </a:p>
        </p:txBody>
      </p:sp>
    </p:spTree>
    <p:extLst>
      <p:ext uri="{BB962C8B-B14F-4D97-AF65-F5344CB8AC3E}">
        <p14:creationId xmlns:p14="http://schemas.microsoft.com/office/powerpoint/2010/main" val="177125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F7B2A-F090-1C57-E1BA-A3BCC0FA5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E0493-1469-7517-1A95-45EC4D5FAEC9}"/>
              </a:ext>
            </a:extLst>
          </p:cNvPr>
          <p:cNvSpPr>
            <a:spLocks noGrp="1"/>
          </p:cNvSpPr>
          <p:nvPr>
            <p:ph type="title"/>
          </p:nvPr>
        </p:nvSpPr>
        <p:spPr>
          <a:xfrm>
            <a:off x="838200" y="128056"/>
            <a:ext cx="10515600" cy="1325563"/>
          </a:xfrm>
        </p:spPr>
        <p:txBody>
          <a:bodyPr>
            <a:normAutofit/>
          </a:bodyPr>
          <a:lstStyle/>
          <a:p>
            <a:r>
              <a:rPr lang="en-US" dirty="0"/>
              <a:t>Confidentiality issues</a:t>
            </a:r>
          </a:p>
        </p:txBody>
      </p:sp>
      <p:sp>
        <p:nvSpPr>
          <p:cNvPr id="3" name="Content Placeholder 2">
            <a:extLst>
              <a:ext uri="{FF2B5EF4-FFF2-40B4-BE49-F238E27FC236}">
                <a16:creationId xmlns:a16="http://schemas.microsoft.com/office/drawing/2014/main" id="{D37A1B5B-C98A-5632-0577-EBC640EC0605}"/>
              </a:ext>
            </a:extLst>
          </p:cNvPr>
          <p:cNvSpPr>
            <a:spLocks noGrp="1"/>
          </p:cNvSpPr>
          <p:nvPr>
            <p:ph idx="1"/>
          </p:nvPr>
        </p:nvSpPr>
        <p:spPr>
          <a:xfrm>
            <a:off x="838200" y="1419222"/>
            <a:ext cx="10744200" cy="4667250"/>
          </a:xfrm>
        </p:spPr>
        <p:txBody>
          <a:bodyPr>
            <a:normAutofit/>
          </a:bodyPr>
          <a:lstStyle/>
          <a:p>
            <a:r>
              <a:rPr lang="en-US" dirty="0"/>
              <a:t>Human health data</a:t>
            </a:r>
          </a:p>
          <a:p>
            <a:pPr lvl="1"/>
            <a:r>
              <a:rPr lang="en-US" dirty="0"/>
              <a:t>Confidentiality of the person:  patient identifiers (names, dates of birth, medical conditions)</a:t>
            </a:r>
          </a:p>
          <a:p>
            <a:pPr lvl="1"/>
            <a:r>
              <a:rPr lang="en-US" dirty="0"/>
              <a:t>Healthcare institution confidentiality</a:t>
            </a:r>
          </a:p>
          <a:p>
            <a:pPr lvl="1"/>
            <a:r>
              <a:rPr lang="en-US" dirty="0"/>
              <a:t>Societal confidentiality</a:t>
            </a:r>
          </a:p>
          <a:p>
            <a:r>
              <a:rPr lang="en-US" dirty="0"/>
              <a:t>Animal health and food data</a:t>
            </a:r>
          </a:p>
          <a:p>
            <a:pPr lvl="1"/>
            <a:r>
              <a:rPr lang="en-US" dirty="0"/>
              <a:t>Food-producing animals:  confidentiality of the farm, manufacturer, region, country, associations with food production practices</a:t>
            </a:r>
          </a:p>
          <a:p>
            <a:pPr lvl="1"/>
            <a:r>
              <a:rPr lang="en-US" dirty="0"/>
              <a:t>Non-food-producing animals:  region, country, societal</a:t>
            </a:r>
          </a:p>
          <a:p>
            <a:r>
              <a:rPr lang="en-US" dirty="0"/>
              <a:t>Environmental data</a:t>
            </a:r>
          </a:p>
          <a:p>
            <a:pPr lvl="1"/>
            <a:r>
              <a:rPr lang="en-US" dirty="0"/>
              <a:t>Region, country, societal, sources of contamination and residues</a:t>
            </a:r>
          </a:p>
        </p:txBody>
      </p:sp>
    </p:spTree>
    <p:extLst>
      <p:ext uri="{BB962C8B-B14F-4D97-AF65-F5344CB8AC3E}">
        <p14:creationId xmlns:p14="http://schemas.microsoft.com/office/powerpoint/2010/main" val="241305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F77D3-3F06-8989-12A9-8984B0DBD27C}"/>
              </a:ext>
            </a:extLst>
          </p:cNvPr>
          <p:cNvSpPr>
            <a:spLocks noGrp="1"/>
          </p:cNvSpPr>
          <p:nvPr>
            <p:ph type="title"/>
          </p:nvPr>
        </p:nvSpPr>
        <p:spPr>
          <a:xfrm>
            <a:off x="369711" y="0"/>
            <a:ext cx="7772400" cy="1143000"/>
          </a:xfrm>
        </p:spPr>
        <p:txBody>
          <a:bodyPr/>
          <a:lstStyle/>
          <a:p>
            <a:pPr algn="l"/>
            <a:r>
              <a:rPr lang="en-US" dirty="0"/>
              <a:t>Recent review article</a:t>
            </a:r>
          </a:p>
        </p:txBody>
      </p:sp>
      <p:pic>
        <p:nvPicPr>
          <p:cNvPr id="7" name="Picture 6">
            <a:extLst>
              <a:ext uri="{FF2B5EF4-FFF2-40B4-BE49-F238E27FC236}">
                <a16:creationId xmlns:a16="http://schemas.microsoft.com/office/drawing/2014/main" id="{3205336D-E736-780C-684B-C249A843BD3B}"/>
              </a:ext>
            </a:extLst>
          </p:cNvPr>
          <p:cNvPicPr>
            <a:picLocks noChangeAspect="1"/>
          </p:cNvPicPr>
          <p:nvPr/>
        </p:nvPicPr>
        <p:blipFill>
          <a:blip r:embed="rId3"/>
          <a:stretch>
            <a:fillRect/>
          </a:stretch>
        </p:blipFill>
        <p:spPr>
          <a:xfrm>
            <a:off x="1051923" y="990600"/>
            <a:ext cx="7657341" cy="2057400"/>
          </a:xfrm>
          <a:prstGeom prst="rect">
            <a:avLst/>
          </a:prstGeom>
        </p:spPr>
      </p:pic>
      <p:sp>
        <p:nvSpPr>
          <p:cNvPr id="8" name="Content Placeholder 2">
            <a:extLst>
              <a:ext uri="{FF2B5EF4-FFF2-40B4-BE49-F238E27FC236}">
                <a16:creationId xmlns:a16="http://schemas.microsoft.com/office/drawing/2014/main" id="{76FD328C-F3B3-2128-634E-7EC654FE44D9}"/>
              </a:ext>
            </a:extLst>
          </p:cNvPr>
          <p:cNvSpPr>
            <a:spLocks noGrp="1"/>
          </p:cNvSpPr>
          <p:nvPr>
            <p:ph idx="1"/>
          </p:nvPr>
        </p:nvSpPr>
        <p:spPr>
          <a:xfrm>
            <a:off x="6264986" y="6557788"/>
            <a:ext cx="3945814" cy="528812"/>
          </a:xfrm>
        </p:spPr>
        <p:txBody>
          <a:bodyPr/>
          <a:lstStyle/>
          <a:p>
            <a:pPr marL="0" indent="0">
              <a:buNone/>
            </a:pPr>
            <a:r>
              <a:rPr lang="en-US" sz="1400" dirty="0"/>
              <a:t>BMC Public Health. 2024 Jun 27;24(1):1717</a:t>
            </a:r>
          </a:p>
        </p:txBody>
      </p:sp>
      <p:sp>
        <p:nvSpPr>
          <p:cNvPr id="3" name="Content Placeholder 2">
            <a:extLst>
              <a:ext uri="{FF2B5EF4-FFF2-40B4-BE49-F238E27FC236}">
                <a16:creationId xmlns:a16="http://schemas.microsoft.com/office/drawing/2014/main" id="{365325D3-FA99-B1AB-D724-F88F6FAC56EF}"/>
              </a:ext>
            </a:extLst>
          </p:cNvPr>
          <p:cNvSpPr txBox="1">
            <a:spLocks/>
          </p:cNvSpPr>
          <p:nvPr/>
        </p:nvSpPr>
        <p:spPr bwMode="auto">
          <a:xfrm>
            <a:off x="973663" y="3172179"/>
            <a:ext cx="9683046" cy="415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r>
              <a:rPr lang="en-US" sz="2400" kern="0" dirty="0"/>
              <a:t>Information integration</a:t>
            </a:r>
          </a:p>
          <a:p>
            <a:pPr lvl="1"/>
            <a:r>
              <a:rPr lang="en-US" sz="2000" kern="0" dirty="0"/>
              <a:t>Populations and commodities under surveillance</a:t>
            </a:r>
          </a:p>
          <a:p>
            <a:pPr lvl="1"/>
            <a:r>
              <a:rPr lang="en-US" sz="2000" kern="0" dirty="0"/>
              <a:t>Antimicrobial use</a:t>
            </a:r>
          </a:p>
          <a:p>
            <a:pPr lvl="1"/>
            <a:r>
              <a:rPr lang="en-US" sz="2000" kern="0" dirty="0"/>
              <a:t>Other AMR information</a:t>
            </a:r>
          </a:p>
          <a:p>
            <a:r>
              <a:rPr lang="en-US" sz="2400" kern="0" dirty="0"/>
              <a:t>Structural integration</a:t>
            </a:r>
          </a:p>
          <a:p>
            <a:pPr lvl="1"/>
            <a:r>
              <a:rPr lang="en-US" sz="2000" kern="0" dirty="0"/>
              <a:t>Supervision:  Organization, Sector</a:t>
            </a:r>
          </a:p>
          <a:p>
            <a:pPr lvl="1"/>
            <a:r>
              <a:rPr lang="en-US" sz="2000" kern="0" dirty="0"/>
              <a:t>Data collection and management:  Organization, Integration point</a:t>
            </a:r>
          </a:p>
          <a:p>
            <a:pPr lvl="1"/>
            <a:r>
              <a:rPr lang="en-US" sz="2000" kern="0" dirty="0"/>
              <a:t>Data analysis and interpretation:  Organization, Integration point</a:t>
            </a:r>
          </a:p>
          <a:p>
            <a:pPr lvl="1"/>
            <a:r>
              <a:rPr lang="en-US" sz="2000" kern="0" dirty="0"/>
              <a:t>Communication and dissemination: Organization, Integration point</a:t>
            </a:r>
            <a:endParaRPr lang="en-US" sz="1800" kern="0" dirty="0"/>
          </a:p>
        </p:txBody>
      </p:sp>
    </p:spTree>
    <p:extLst>
      <p:ext uri="{BB962C8B-B14F-4D97-AF65-F5344CB8AC3E}">
        <p14:creationId xmlns:p14="http://schemas.microsoft.com/office/powerpoint/2010/main" val="3909326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2492</TotalTime>
  <Words>3094</Words>
  <Application>Microsoft Office PowerPoint</Application>
  <PresentationFormat>Widescreen</PresentationFormat>
  <Paragraphs>478</Paragraphs>
  <Slides>47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ＭＳ Ｐゴシック</vt:lpstr>
      <vt:lpstr>Arial</vt:lpstr>
      <vt:lpstr>Atkinson Hyperlegible</vt:lpstr>
      <vt:lpstr>Calibri</vt:lpstr>
      <vt:lpstr>Calibri Light</vt:lpstr>
      <vt:lpstr>News Gothic</vt:lpstr>
      <vt:lpstr>UtilityOT-Medium</vt:lpstr>
      <vt:lpstr>Office Theme</vt:lpstr>
      <vt:lpstr>PowerPoint Presentation</vt:lpstr>
      <vt:lpstr>PowerPoint Presentation</vt:lpstr>
      <vt:lpstr>PowerPoint Presentation</vt:lpstr>
      <vt:lpstr>Antimicrobial use and resistance from a One Health perspective</vt:lpstr>
      <vt:lpstr>PowerPoint Presentation</vt:lpstr>
      <vt:lpstr>WHONET and Surveillance objectives</vt:lpstr>
      <vt:lpstr>Regulatory approaches for restricting the use of growth promoters in food-producing animals</vt:lpstr>
      <vt:lpstr>Confidentiality issues</vt:lpstr>
      <vt:lpstr>Recent review article</vt:lpstr>
      <vt:lpstr>One Health Programs Programs with interactive data portals in green</vt:lpstr>
      <vt:lpstr>One Health interactive data portals</vt:lpstr>
      <vt:lpstr>PowerPoint Presentation</vt:lpstr>
      <vt:lpstr>Clinical breakpoints</vt:lpstr>
      <vt:lpstr>Epidemiological Cutoff Values</vt:lpstr>
      <vt:lpstr>Which breakpoints should I utilize for reporting and data analysis?</vt:lpstr>
      <vt:lpstr>Status of breakpoint development</vt:lpstr>
      <vt:lpstr>WHONET – “old” and “new” tables for AST interpretation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CLSI VET05 Report</vt:lpstr>
      <vt:lpstr>CLSI VET05 9.1 – Isolate listings for important or unlikely phenotypes   Isolate listing summaries</vt:lpstr>
      <vt:lpstr>CLSI VET05 9.2 – Statistics for Susceptibility Test Interpretations</vt:lpstr>
      <vt:lpstr>Interpretation statistics – Temporal trends</vt:lpstr>
      <vt:lpstr>CLSI VET05 9.3 – Frequency distributions of test measurements</vt:lpstr>
      <vt:lpstr>CLSI VET05 9.3 – Frequency distributions of test measurements</vt:lpstr>
      <vt:lpstr>CLSI VET05 9.5 – Antimicrobial coresistance and cross-resistance</vt:lpstr>
      <vt:lpstr>Multidrug resistance tracking – Number of classes/subclasses</vt:lpstr>
      <vt:lpstr>Multidrug resistance tracking – Specific MDR profiles</vt:lpstr>
      <vt:lpstr>Detection of possible outbreaks</vt:lpstr>
      <vt:lpstr>Netherlands example</vt:lpstr>
      <vt:lpstr>PowerPoint Presentation</vt:lpstr>
      <vt:lpstr>ESBL-producing Escherichia coli.  ESBL/AmpC gene frequencies by sampling population</vt:lpstr>
      <vt:lpstr>Correlation of phenotypes and genotypes</vt:lpstr>
      <vt:lpstr>PowerPoint Presentation</vt:lpstr>
      <vt:lpstr>PowerPoint Presentation</vt:lpstr>
      <vt:lpstr>PowerPoint Presentation</vt:lpstr>
      <vt:lpstr>PowerPoint Presentation</vt:lpstr>
      <vt:lpstr>PowerPoint Presentation</vt:lpstr>
      <vt:lpstr>Aw ni baara….  Aw ni baaraji!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Stelling</dc:creator>
  <cp:lastModifiedBy>John Stelling</cp:lastModifiedBy>
  <cp:revision>470</cp:revision>
  <dcterms:created xsi:type="dcterms:W3CDTF">2023-09-13T20:55:44Z</dcterms:created>
  <dcterms:modified xsi:type="dcterms:W3CDTF">2026-03-25T15:15:44Z</dcterms:modified>
</cp:coreProperties>
</file>